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9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E7AA1-5E32-4C7A-911C-B3611786F8CF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2D76D-BA48-40E5-BCCF-3098B7204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32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DB2E4-45C6-4EDF-A693-4C8B9839C96A}" type="datetime1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BE5F-569C-4199-A5E5-CA62FA6F56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B4608-4E88-47E6-ADEA-9543460D047E}" type="datetime1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BE5F-569C-4199-A5E5-CA62FA6F56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FA7F-AC64-40BD-BBC8-5E7A310D815F}" type="datetime1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BE5F-569C-4199-A5E5-CA62FA6F56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6CB8-BEAA-4DBC-A9FA-66D5E4873C3D}" type="datetime1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BE5F-569C-4199-A5E5-CA62FA6F56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B458-FF9E-470A-B1E2-D731B29AF1BE}" type="datetime1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BE5F-569C-4199-A5E5-CA62FA6F56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EF83-ED9B-4C36-BAB5-E9EAA144C073}" type="datetime1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BE5F-569C-4199-A5E5-CA62FA6F56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B7F7-B88C-4C1E-88AE-7BB7A6416123}" type="datetime1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BE5F-569C-4199-A5E5-CA62FA6F56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FE65-0FC4-4757-A99A-1C8CEC8D4940}" type="datetime1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BE5F-569C-4199-A5E5-CA62FA6F56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3480-0250-40C4-8D35-E6D8F5BD37BC}" type="datetime1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BE5F-569C-4199-A5E5-CA62FA6F56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E716-B1BF-4715-A84A-419FE03953FD}" type="datetime1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BE5F-569C-4199-A5E5-CA62FA6F560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BFC2-69BC-4321-9826-6E99F3048135}" type="datetime1">
              <a:rPr lang="en-US" smtClean="0"/>
              <a:t>12/7/2020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68BE5F-569C-4199-A5E5-CA62FA6F560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968BE5F-569C-4199-A5E5-CA62FA6F560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2E14A3A-9CDE-4BA5-AD21-06A5B4B1D0D7}" type="datetime1">
              <a:rPr lang="en-US" smtClean="0"/>
              <a:t>12/7/2020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0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2" y="3309464"/>
            <a:ext cx="6856623" cy="309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332656"/>
            <a:ext cx="6840760" cy="280831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Magnetic Fields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1909"/>
            <a:ext cx="20764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7147"/>
            <a:ext cx="20764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7147"/>
            <a:ext cx="20764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7620000" cy="562074"/>
          </a:xfrm>
        </p:spPr>
        <p:txBody>
          <a:bodyPr/>
          <a:lstStyle/>
          <a:p>
            <a:r>
              <a:rPr lang="en-US" altLang="zh-CN" sz="3600" dirty="0">
                <a:ea typeface="宋体" pitchFamily="2" charset="-122"/>
              </a:rPr>
              <a:t>Circulating Charged Particle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BE5F-569C-4199-A5E5-CA62FA6F5606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0" y="980728"/>
            <a:ext cx="7583488" cy="4800600"/>
          </a:xfrm>
        </p:spPr>
        <p:txBody>
          <a:bodyPr/>
          <a:lstStyle/>
          <a:p>
            <a:pPr marL="609600" indent="-609600" algn="just">
              <a:buFont typeface="Wingdings" pitchFamily="2" charset="2"/>
              <a:buNone/>
            </a:pPr>
            <a:r>
              <a:rPr lang="en-US" altLang="zh-CN" sz="2000" dirty="0" smtClean="0">
                <a:ea typeface="宋体" pitchFamily="2" charset="-122"/>
              </a:rPr>
              <a:t>          The </a:t>
            </a:r>
            <a:r>
              <a:rPr lang="en-US" altLang="zh-CN" sz="2000" dirty="0">
                <a:ea typeface="宋体" pitchFamily="2" charset="-122"/>
              </a:rPr>
              <a:t>figures shows the circular paths of two particles that travel at </a:t>
            </a:r>
            <a:r>
              <a:rPr lang="en-US" altLang="zh-CN" sz="2000" dirty="0" smtClean="0">
                <a:ea typeface="宋体" pitchFamily="2" charset="-122"/>
              </a:rPr>
              <a:t>the same </a:t>
            </a:r>
            <a:r>
              <a:rPr lang="en-US" altLang="zh-CN" sz="2000" dirty="0">
                <a:ea typeface="宋体" pitchFamily="2" charset="-122"/>
              </a:rPr>
              <a:t>speed in a uniform magnetic field B, which is directed into the page. One particle is proton; the other is an electron (which is less massive). Which figure is physically reasonable?</a:t>
            </a:r>
          </a:p>
          <a:p>
            <a:pPr marL="609600" indent="-609600" algn="just">
              <a:buFont typeface="Wingdings" pitchFamily="2" charset="2"/>
              <a:buAutoNum type="alphaUcPeriod"/>
            </a:pPr>
            <a:endParaRPr lang="en-US" altLang="zh-CN" sz="2000" dirty="0">
              <a:ea typeface="宋体" pitchFamily="2" charset="-122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694672"/>
              </p:ext>
            </p:extLst>
          </p:nvPr>
        </p:nvGraphicFramePr>
        <p:xfrm>
          <a:off x="7380312" y="3501008"/>
          <a:ext cx="939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公式" r:id="rId3" imgW="469900" imgH="419100" progId="Equation.3">
                  <p:embed/>
                </p:oleObj>
              </mc:Choice>
              <mc:Fallback>
                <p:oleObj name="公式" r:id="rId3" imgW="469900" imgH="419100" progId="Equation.3">
                  <p:embed/>
                  <p:pic>
                    <p:nvPicPr>
                      <p:cNvPr id="0" name="Object 2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3501008"/>
                        <a:ext cx="939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30" y="2636912"/>
            <a:ext cx="675322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 descr="http://www.fromevalleyarchers.co.uk/Images/arrow_lef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65643"/>
            <a:ext cx="3096344" cy="109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ultiply 2"/>
          <p:cNvSpPr/>
          <p:nvPr/>
        </p:nvSpPr>
        <p:spPr>
          <a:xfrm>
            <a:off x="4175956" y="5895851"/>
            <a:ext cx="360040" cy="4320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68144" y="6066581"/>
            <a:ext cx="90587" cy="90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07904" y="635977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Into the page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63720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 of the page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19672" y="63093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BE5F-569C-4199-A5E5-CA62FA6F5606}" type="slidenum">
              <a:rPr lang="en-US" smtClean="0"/>
              <a:t>11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5328592" cy="124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1520" y="1762522"/>
            <a:ext cx="4857902" cy="514350"/>
            <a:chOff x="251520" y="1556792"/>
            <a:chExt cx="4857902" cy="51435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556792"/>
              <a:ext cx="619125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112" y="1611222"/>
              <a:ext cx="180975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722" y="1603977"/>
              <a:ext cx="40767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833017"/>
              <a:ext cx="92392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274" y="1833938"/>
              <a:ext cx="222885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99295"/>
            <a:ext cx="5478712" cy="427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2" y="1540594"/>
            <a:ext cx="2745084" cy="268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2747544" cy="4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51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BE5F-569C-4199-A5E5-CA62FA6F5606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569109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438320"/>
              </p:ext>
            </p:extLst>
          </p:nvPr>
        </p:nvGraphicFramePr>
        <p:xfrm>
          <a:off x="1012804" y="4077072"/>
          <a:ext cx="4600576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4" imgW="2438280" imgH="419040" progId="Equation.3">
                  <p:embed/>
                </p:oleObj>
              </mc:Choice>
              <mc:Fallback>
                <p:oleObj name="Equation" r:id="rId4" imgW="2438280" imgH="419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04" y="4077072"/>
                        <a:ext cx="4600576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72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20000" cy="634082"/>
          </a:xfrm>
        </p:spPr>
        <p:txBody>
          <a:bodyPr/>
          <a:lstStyle/>
          <a:p>
            <a:r>
              <a:rPr lang="en-US" sz="3600" dirty="0" smtClean="0"/>
              <a:t>Magnetic Field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208912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A magnetic field exists;</a:t>
            </a:r>
          </a:p>
          <a:p>
            <a:r>
              <a:rPr lang="en-US" dirty="0" smtClean="0"/>
              <a:t>In the </a:t>
            </a:r>
            <a:r>
              <a:rPr lang="en-US" dirty="0"/>
              <a:t>region of space </a:t>
            </a:r>
            <a:r>
              <a:rPr lang="en-US" dirty="0" smtClean="0"/>
              <a:t>surrounding any </a:t>
            </a:r>
            <a:r>
              <a:rPr lang="en-US" i="1" dirty="0"/>
              <a:t>moving </a:t>
            </a:r>
            <a:r>
              <a:rPr lang="en-US" dirty="0"/>
              <a:t>electric </a:t>
            </a:r>
            <a:r>
              <a:rPr lang="en-US" dirty="0" smtClean="0"/>
              <a:t>charge.</a:t>
            </a:r>
          </a:p>
          <a:p>
            <a:r>
              <a:rPr lang="en-US" dirty="0" smtClean="0"/>
              <a:t>Surrounds </a:t>
            </a:r>
            <a:r>
              <a:rPr lang="en-US" dirty="0"/>
              <a:t>any magnetic </a:t>
            </a:r>
            <a:r>
              <a:rPr lang="en-US" dirty="0" smtClean="0"/>
              <a:t>substance.</a:t>
            </a:r>
          </a:p>
          <a:p>
            <a:pPr marL="114300" indent="0">
              <a:buNone/>
            </a:pPr>
            <a:r>
              <a:rPr lang="en-US" dirty="0"/>
              <a:t>Historically, the symbol </a:t>
            </a:r>
            <a:r>
              <a:rPr lang="en-US" b="1" dirty="0"/>
              <a:t>B</a:t>
            </a:r>
            <a:r>
              <a:rPr lang="en-US" dirty="0"/>
              <a:t> has been used to represent a magnetic </a:t>
            </a:r>
            <a:r>
              <a:rPr lang="en-US" dirty="0" smtClean="0"/>
              <a:t>field.</a:t>
            </a:r>
          </a:p>
          <a:p>
            <a:pPr marL="114300" indent="0">
              <a:buNone/>
            </a:pPr>
            <a:r>
              <a:rPr lang="en-US" dirty="0"/>
              <a:t>We can define a </a:t>
            </a:r>
            <a:r>
              <a:rPr lang="en-US" b="1" dirty="0"/>
              <a:t>magnetic field B </a:t>
            </a:r>
            <a:r>
              <a:rPr lang="en-US" dirty="0"/>
              <a:t>at some point in space in terms of the </a:t>
            </a:r>
            <a:r>
              <a:rPr lang="en-US" dirty="0" smtClean="0"/>
              <a:t>magnetic force </a:t>
            </a:r>
            <a:r>
              <a:rPr lang="en-US" b="1" dirty="0"/>
              <a:t>F</a:t>
            </a:r>
            <a:r>
              <a:rPr lang="en-US" sz="1600" b="1" i="1" dirty="0"/>
              <a:t>B</a:t>
            </a:r>
            <a:r>
              <a:rPr lang="en-US" i="1" dirty="0"/>
              <a:t> </a:t>
            </a:r>
            <a:r>
              <a:rPr lang="en-US" dirty="0"/>
              <a:t>that the field exerts on a test object, </a:t>
            </a:r>
            <a:r>
              <a:rPr lang="en-US" dirty="0" smtClean="0"/>
              <a:t>for which </a:t>
            </a:r>
            <a:r>
              <a:rPr lang="en-US" dirty="0"/>
              <a:t>we use a charged </a:t>
            </a:r>
            <a:r>
              <a:rPr lang="en-US" dirty="0" smtClean="0"/>
              <a:t>particle moving </a:t>
            </a:r>
            <a:r>
              <a:rPr lang="en-US" dirty="0"/>
              <a:t>with a velocity </a:t>
            </a:r>
            <a:r>
              <a:rPr lang="en-US" b="1" dirty="0"/>
              <a:t>v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98" y="5760552"/>
            <a:ext cx="167763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97748"/>
            <a:ext cx="2935413" cy="272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00400" y="4553252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200" dirty="0"/>
              <a:t>Note that the magnetic field lines outside the magnet point away </a:t>
            </a:r>
            <a:r>
              <a:rPr lang="en-US" sz="2200" dirty="0" smtClean="0"/>
              <a:t>from </a:t>
            </a:r>
            <a:r>
              <a:rPr lang="en-US" sz="2200" b="1" i="1" dirty="0" smtClean="0"/>
              <a:t>north</a:t>
            </a:r>
            <a:r>
              <a:rPr lang="en-US" sz="2200" dirty="0" smtClean="0"/>
              <a:t> </a:t>
            </a:r>
            <a:r>
              <a:rPr lang="en-US" sz="2200" dirty="0"/>
              <a:t>poles and toward </a:t>
            </a:r>
            <a:r>
              <a:rPr lang="en-US" sz="2200" b="1" i="1" dirty="0"/>
              <a:t>south</a:t>
            </a:r>
            <a:r>
              <a:rPr lang="en-US" sz="2200" dirty="0"/>
              <a:t> </a:t>
            </a:r>
            <a:r>
              <a:rPr lang="en-US" sz="2200" dirty="0" smtClean="0"/>
              <a:t>poles.</a:t>
            </a:r>
            <a:endParaRPr lang="en-US" sz="2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BE5F-569C-4199-A5E5-CA62FA6F56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1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98" y="5760552"/>
            <a:ext cx="167763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7992888" cy="922114"/>
          </a:xfrm>
        </p:spPr>
        <p:txBody>
          <a:bodyPr/>
          <a:lstStyle/>
          <a:p>
            <a:r>
              <a:rPr lang="en-US" sz="2400" dirty="0"/>
              <a:t>Experiments </a:t>
            </a:r>
            <a:r>
              <a:rPr lang="en-US" sz="2400" dirty="0" smtClean="0"/>
              <a:t>on various </a:t>
            </a:r>
            <a:r>
              <a:rPr lang="en-US" sz="2400" dirty="0"/>
              <a:t>charged particles moving in a magnetic field give the following results: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4402832" cy="5616624"/>
              </a:xfrm>
            </p:spPr>
            <p:txBody>
              <a:bodyPr>
                <a:normAutofit/>
              </a:bodyPr>
              <a:lstStyle/>
              <a:p>
                <a:r>
                  <a:rPr lang="en-US" sz="1900" dirty="0" smtClean="0"/>
                  <a:t>The magnitude </a:t>
                </a:r>
                <a:r>
                  <a:rPr lang="en-US" sz="1900" b="1" i="1" dirty="0"/>
                  <a:t>F</a:t>
                </a:r>
                <a:r>
                  <a:rPr lang="en-US" sz="1600" b="1" i="1" dirty="0"/>
                  <a:t>B</a:t>
                </a:r>
                <a:r>
                  <a:rPr lang="en-US" sz="1900" i="1" dirty="0"/>
                  <a:t> </a:t>
                </a:r>
                <a:r>
                  <a:rPr lang="en-US" sz="1900" dirty="0"/>
                  <a:t>of the magnetic force exerted on the particle is </a:t>
                </a:r>
                <a:r>
                  <a:rPr lang="en-US" sz="1900" dirty="0" smtClean="0"/>
                  <a:t>proportional to </a:t>
                </a:r>
                <a:r>
                  <a:rPr lang="en-US" sz="1900" dirty="0"/>
                  <a:t>the charge </a:t>
                </a:r>
                <a:r>
                  <a:rPr lang="en-US" sz="1900" b="1" i="1" dirty="0"/>
                  <a:t>q</a:t>
                </a:r>
                <a:r>
                  <a:rPr lang="en-US" sz="1900" i="1" dirty="0"/>
                  <a:t> </a:t>
                </a:r>
                <a:r>
                  <a:rPr lang="en-US" sz="1900" dirty="0"/>
                  <a:t>and to the speed </a:t>
                </a:r>
                <a:r>
                  <a:rPr lang="en-US" sz="1900" b="1" i="1" dirty="0"/>
                  <a:t>v</a:t>
                </a:r>
                <a:r>
                  <a:rPr lang="en-US" sz="1900" i="1" dirty="0"/>
                  <a:t> </a:t>
                </a:r>
                <a:r>
                  <a:rPr lang="en-US" sz="1900" dirty="0"/>
                  <a:t>of the particle</a:t>
                </a:r>
                <a:r>
                  <a:rPr lang="en-US" sz="1900" dirty="0" smtClean="0"/>
                  <a:t>.</a:t>
                </a:r>
              </a:p>
              <a:p>
                <a:r>
                  <a:rPr lang="en-US" sz="1900" dirty="0"/>
                  <a:t>The magnitude and direction of </a:t>
                </a:r>
                <a:r>
                  <a:rPr lang="en-US" sz="1900" b="1" i="1" dirty="0"/>
                  <a:t>F</a:t>
                </a:r>
                <a:r>
                  <a:rPr lang="en-US" sz="1600" b="1" i="1" dirty="0"/>
                  <a:t>B</a:t>
                </a:r>
                <a:r>
                  <a:rPr lang="en-US" sz="1900" i="1" dirty="0"/>
                  <a:t> </a:t>
                </a:r>
                <a:r>
                  <a:rPr lang="en-US" sz="1900" dirty="0"/>
                  <a:t>depend on the velocity of the particle </a:t>
                </a:r>
                <a:r>
                  <a:rPr lang="en-US" sz="1900" dirty="0" smtClean="0"/>
                  <a:t>and on </a:t>
                </a:r>
                <a:r>
                  <a:rPr lang="en-US" sz="1900" dirty="0"/>
                  <a:t>the magnitude and direction of the magnetic field </a:t>
                </a:r>
                <a:r>
                  <a:rPr lang="en-US" sz="1900" b="1" i="1" dirty="0"/>
                  <a:t>B</a:t>
                </a:r>
                <a:r>
                  <a:rPr lang="en-US" sz="1900" dirty="0" smtClean="0"/>
                  <a:t>.</a:t>
                </a:r>
              </a:p>
              <a:p>
                <a:r>
                  <a:rPr lang="en-US" sz="1900" dirty="0"/>
                  <a:t>When a charged particle moves parallel to the magnetic field vector, the </a:t>
                </a:r>
                <a:r>
                  <a:rPr lang="en-US" sz="1900" dirty="0" smtClean="0"/>
                  <a:t>magnetic force </a:t>
                </a:r>
                <a:r>
                  <a:rPr lang="en-US" sz="1900" dirty="0"/>
                  <a:t>acting on the particle is zero</a:t>
                </a:r>
                <a:r>
                  <a:rPr lang="en-US" sz="1900" dirty="0" smtClean="0"/>
                  <a:t>.</a:t>
                </a:r>
                <a:r>
                  <a:rPr lang="en-US" sz="1900" dirty="0"/>
                  <a:t> </a:t>
                </a:r>
                <a:endParaRPr lang="en-US" sz="1900" dirty="0" smtClean="0"/>
              </a:p>
              <a:p>
                <a:r>
                  <a:rPr lang="en-US" sz="1900" dirty="0" smtClean="0"/>
                  <a:t>When </a:t>
                </a:r>
                <a:r>
                  <a:rPr lang="en-US" sz="1900" dirty="0"/>
                  <a:t>the particle’s velocity vector makes any </a:t>
                </a:r>
                <a:r>
                  <a:rPr lang="en-US" sz="1900" dirty="0" smtClean="0"/>
                  <a:t>angle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1900" i="1" smtClean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en-US" sz="1900" dirty="0" smtClean="0"/>
                  <a:t> </a:t>
                </a:r>
                <a:r>
                  <a:rPr lang="en-US" sz="1900" dirty="0"/>
                  <a:t>with the </a:t>
                </a:r>
                <a:r>
                  <a:rPr lang="en-US" sz="1900" dirty="0" smtClean="0"/>
                  <a:t>magnetic field</a:t>
                </a:r>
                <a:r>
                  <a:rPr lang="en-US" sz="1900" dirty="0"/>
                  <a:t>, the magnetic force acts in a direction perpendicular to both v and </a:t>
                </a:r>
                <a:r>
                  <a:rPr lang="en-US" sz="1900" b="1" dirty="0"/>
                  <a:t>B</a:t>
                </a:r>
                <a:r>
                  <a:rPr lang="en-US" sz="1900" dirty="0"/>
                  <a:t>; </a:t>
                </a:r>
                <a:r>
                  <a:rPr lang="en-US" sz="1900" dirty="0" smtClean="0"/>
                  <a:t>that is</a:t>
                </a:r>
                <a:r>
                  <a:rPr lang="en-US" sz="1900" dirty="0"/>
                  <a:t>, </a:t>
                </a:r>
                <a:r>
                  <a:rPr lang="en-US" sz="1900" b="1" dirty="0"/>
                  <a:t>F</a:t>
                </a:r>
                <a:r>
                  <a:rPr lang="en-US" sz="1600" b="1" i="1" dirty="0"/>
                  <a:t>B</a:t>
                </a:r>
                <a:r>
                  <a:rPr lang="en-US" sz="1900" i="1" dirty="0"/>
                  <a:t> </a:t>
                </a:r>
                <a:r>
                  <a:rPr lang="en-US" sz="1900" dirty="0"/>
                  <a:t>is perpendicular to the plane formed by </a:t>
                </a:r>
                <a:r>
                  <a:rPr lang="en-US" sz="1900" b="1" dirty="0"/>
                  <a:t>v</a:t>
                </a:r>
                <a:r>
                  <a:rPr lang="en-US" sz="1900" dirty="0"/>
                  <a:t> and </a:t>
                </a:r>
                <a:r>
                  <a:rPr lang="en-US" sz="1900" b="1" dirty="0" smtClean="0"/>
                  <a:t>B.</a:t>
                </a:r>
              </a:p>
              <a:p>
                <a:endParaRPr lang="en-US" sz="19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4402832" cy="5616624"/>
              </a:xfrm>
              <a:blipFill rotWithShape="1">
                <a:blip r:embed="rId3"/>
                <a:stretch>
                  <a:fillRect t="-543" r="-2216" b="-5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72683"/>
            <a:ext cx="2736304" cy="364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24669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BE5F-569C-4199-A5E5-CA62FA6F56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7620000" cy="4800600"/>
              </a:xfrm>
            </p:spPr>
            <p:txBody>
              <a:bodyPr/>
              <a:lstStyle/>
              <a:p>
                <a:r>
                  <a:rPr lang="en-US" dirty="0" smtClean="0"/>
                  <a:t>The magnetic force exerted on a positive charge is in the direction opposite the direction </a:t>
                </a:r>
                <a:r>
                  <a:rPr lang="en-US" dirty="0"/>
                  <a:t>of the magnetic force exerted on a negative charge moving in </a:t>
                </a:r>
                <a:r>
                  <a:rPr lang="en-US" dirty="0" smtClean="0"/>
                  <a:t>the same direction.</a:t>
                </a:r>
              </a:p>
              <a:p>
                <a:r>
                  <a:rPr lang="en-US" dirty="0"/>
                  <a:t>The magnitude of the magnetic force exerted on the moving particle is </a:t>
                </a:r>
                <a:r>
                  <a:rPr lang="en-US" dirty="0" smtClean="0"/>
                  <a:t>proportional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sin</m:t>
                    </m:r>
                    <m:r>
                      <a:rPr lang="en-US" b="0" i="1" smtClean="0">
                        <a:latin typeface="Cambria Math"/>
                      </a:rPr>
                      <m:t>⁡(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the angle the particle’s velocity vector makes with </a:t>
                </a:r>
                <a:r>
                  <a:rPr lang="en-US" dirty="0" smtClean="0"/>
                  <a:t>the direction </a:t>
                </a:r>
                <a:r>
                  <a:rPr lang="en-US" dirty="0"/>
                  <a:t>of </a:t>
                </a:r>
                <a:r>
                  <a:rPr lang="en-US" b="1" dirty="0"/>
                  <a:t>B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We can summarize the above observations in one formula;</a:t>
                </a:r>
              </a:p>
              <a:p>
                <a:endParaRPr lang="en-US" dirty="0" smtClean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7620000" cy="4800600"/>
              </a:xfrm>
              <a:blipFill rotWithShape="1">
                <a:blip r:embed="rId2"/>
                <a:stretch>
                  <a:fillRect t="-762" r="-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203848" y="2924944"/>
            <a:ext cx="2160240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2160240" cy="257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495" y="3861048"/>
            <a:ext cx="202882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96" y="6444044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right-hand </a:t>
            </a:r>
            <a:r>
              <a:rPr lang="en-US" dirty="0" smtClean="0"/>
              <a:t>rule for </a:t>
            </a:r>
            <a:r>
              <a:rPr lang="en-US" dirty="0"/>
              <a:t>determining the direction of </a:t>
            </a:r>
            <a:r>
              <a:rPr lang="en-US" dirty="0" smtClean="0"/>
              <a:t>the magnetic </a:t>
            </a:r>
            <a:r>
              <a:rPr lang="en-US" dirty="0"/>
              <a:t>force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98" y="5760552"/>
            <a:ext cx="167763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BE5F-569C-4199-A5E5-CA62FA6F56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2952328" cy="2724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6631"/>
                <a:ext cx="7620000" cy="252028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magnitude of the magnetic force is</a:t>
                </a:r>
              </a:p>
              <a:p>
                <a:endParaRPr lang="en-US" dirty="0" smtClean="0"/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𝑣𝐵𝑠𝑖𝑛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 smtClean="0"/>
                  <a:t>, the SI unit is, Tesla  </a:t>
                </a:r>
              </a:p>
              <a:p>
                <a:pPr marL="11430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             0,                        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=0, 180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𝑚𝑎𝑥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.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𝑣𝐵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    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=90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6631"/>
                <a:ext cx="7620000" cy="2520281"/>
              </a:xfrm>
              <a:blipFill rotWithShape="1">
                <a:blip r:embed="rId3"/>
                <a:stretch>
                  <a:fillRect t="-1449"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39552" y="2556773"/>
            <a:ext cx="756084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</a:rPr>
              <a:t>QUIZ: </a:t>
            </a:r>
            <a:r>
              <a:rPr lang="en-US" i="1" dirty="0" smtClean="0"/>
              <a:t>What is the maximum work that a constant magnetic field </a:t>
            </a:r>
            <a:r>
              <a:rPr lang="en-US" b="1" i="1" dirty="0" smtClean="0"/>
              <a:t>B</a:t>
            </a:r>
            <a:r>
              <a:rPr lang="en-US" i="1" dirty="0" smtClean="0"/>
              <a:t> can perform on a charge q moving through the field with velocity </a:t>
            </a:r>
            <a:r>
              <a:rPr lang="en-US" b="1" i="1" dirty="0" smtClean="0"/>
              <a:t>v</a:t>
            </a:r>
            <a:r>
              <a:rPr lang="en-US" i="1" dirty="0" smtClean="0"/>
              <a:t>?</a:t>
            </a:r>
            <a:endParaRPr lang="en-US" i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98" y="5760552"/>
            <a:ext cx="167763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23528" y="3717032"/>
                <a:ext cx="5292080" cy="2616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u="sng" dirty="0" smtClean="0">
                    <a:latin typeface="Bradley Hand ITC" pitchFamily="66" charset="0"/>
                  </a:rPr>
                  <a:t>Zero</a:t>
                </a:r>
                <a:r>
                  <a:rPr lang="en-US" sz="2000" b="1" dirty="0" smtClean="0">
                    <a:latin typeface="Bradley Hand ITC" pitchFamily="66" charset="0"/>
                  </a:rPr>
                  <a:t>. Because the magnetic force exerted by the field on </a:t>
                </a:r>
                <a:r>
                  <a:rPr lang="en-US" sz="2000" b="1" dirty="0">
                    <a:latin typeface="Bradley Hand ITC" pitchFamily="66" charset="0"/>
                  </a:rPr>
                  <a:t>the charge is always perpendicular to the velocity </a:t>
                </a:r>
                <a:r>
                  <a:rPr lang="en-US" sz="2000" b="1" dirty="0" smtClean="0">
                    <a:latin typeface="Bradley Hand ITC" pitchFamily="66" charset="0"/>
                  </a:rPr>
                  <a:t>of the </a:t>
                </a:r>
                <a:r>
                  <a:rPr lang="en-US" sz="2000" b="1" dirty="0">
                    <a:latin typeface="Bradley Hand ITC" pitchFamily="66" charset="0"/>
                  </a:rPr>
                  <a:t>charge, the field can never do any work on </a:t>
                </a:r>
                <a:r>
                  <a:rPr lang="en-US" sz="2000" b="1" dirty="0" smtClean="0">
                    <a:latin typeface="Bradley Hand ITC" pitchFamily="66" charset="0"/>
                  </a:rPr>
                  <a:t>the charge</a:t>
                </a:r>
                <a:r>
                  <a:rPr lang="en-US" sz="2000" b="1" dirty="0">
                    <a:latin typeface="Bradley Hand ITC" pitchFamily="66" charset="0"/>
                  </a:rPr>
                  <a:t>: Work requires </a:t>
                </a:r>
                <a:r>
                  <a:rPr lang="en-US" sz="2000" b="1" dirty="0" smtClean="0">
                    <a:latin typeface="Bradley Hand ITC" pitchFamily="66" charset="0"/>
                  </a:rPr>
                  <a:t>a component </a:t>
                </a:r>
                <a:r>
                  <a:rPr lang="en-US" sz="2000" b="1" dirty="0">
                    <a:latin typeface="Bradley Hand ITC" pitchFamily="66" charset="0"/>
                  </a:rPr>
                  <a:t>of force along the direction of motion</a:t>
                </a:r>
                <a:r>
                  <a:rPr lang="en-US" sz="2000" b="1" dirty="0" smtClean="0">
                    <a:latin typeface="Bradley Hand ITC" pitchFamily="66" charset="0"/>
                  </a:rPr>
                  <a:t>.</a:t>
                </a:r>
              </a:p>
              <a:p>
                <a:pPr algn="just"/>
                <a:endParaRPr lang="en-US" sz="2000" b="1" dirty="0" smtClean="0">
                  <a:latin typeface="Bradley Hand ITC" pitchFamily="66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𝑾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𝑩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</a:rPr>
                        <m:t>.</m:t>
                      </m:r>
                      <m:r>
                        <a:rPr lang="en-US" sz="2000" b="1" i="1" smtClean="0">
                          <a:latin typeface="Cambria Math"/>
                        </a:rPr>
                        <m:t>𝒅𝒔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𝑩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𝑽</m:t>
                          </m:r>
                        </m:e>
                      </m:d>
                      <m:r>
                        <a:rPr lang="en-US" sz="2000" b="1" i="1" smtClean="0">
                          <a:latin typeface="Cambria Math"/>
                        </a:rPr>
                        <m:t>𝒅𝒕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latin typeface="Bradley Hand ITC" pitchFamily="66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717032"/>
                <a:ext cx="5292080" cy="2616101"/>
              </a:xfrm>
              <a:prstGeom prst="rect">
                <a:avLst/>
              </a:prstGeom>
              <a:blipFill rotWithShape="1">
                <a:blip r:embed="rId5"/>
                <a:stretch>
                  <a:fillRect l="-1728" t="-1865" r="-2419" b="-3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BE5F-569C-4199-A5E5-CA62FA6F5606}" type="slidenum">
              <a:rPr lang="en-US" smtClean="0"/>
              <a:t>5</a:t>
            </a:fld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38" y="861592"/>
            <a:ext cx="14859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261" y="893493"/>
            <a:ext cx="9810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36774"/>
            <a:ext cx="1409164" cy="36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79912" y="1334569"/>
            <a:ext cx="742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BE5F-569C-4199-A5E5-CA62FA6F5606}" type="slidenum">
              <a:rPr lang="en-US" smtClean="0"/>
              <a:t>6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9" y="188640"/>
            <a:ext cx="832669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98" y="5760552"/>
            <a:ext cx="167763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5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352928" cy="936104"/>
          </a:xfrm>
        </p:spPr>
        <p:txBody>
          <a:bodyPr/>
          <a:lstStyle/>
          <a:p>
            <a:pPr algn="ctr"/>
            <a:r>
              <a:rPr lang="en-US" altLang="zh-CN" sz="3200" dirty="0">
                <a:ea typeface="宋体" pitchFamily="2" charset="-122"/>
              </a:rPr>
              <a:t>Motion of a Charged Particle in a Uniform Magnetic Field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BE5F-569C-4199-A5E5-CA62FA6F5606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7504" y="1106140"/>
            <a:ext cx="5575300" cy="498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altLang="zh-CN" sz="1800" dirty="0"/>
              <a:t>F</a:t>
            </a:r>
            <a:r>
              <a:rPr lang="en-US" altLang="zh-CN" sz="1800" baseline="-25000" dirty="0"/>
              <a:t>B</a:t>
            </a:r>
            <a:r>
              <a:rPr lang="en-US" altLang="zh-CN" sz="1800" dirty="0"/>
              <a:t> never has a component parallel to </a:t>
            </a:r>
            <a:r>
              <a:rPr lang="en-US" altLang="zh-CN" sz="1800" b="1" dirty="0"/>
              <a:t>v</a:t>
            </a:r>
            <a:r>
              <a:rPr lang="en-US" altLang="zh-CN" sz="1800" dirty="0"/>
              <a:t> and can’t change the particle’s kinetic energy. The force can change only the direction of </a:t>
            </a:r>
            <a:r>
              <a:rPr lang="en-US" altLang="zh-CN" sz="1800" b="1" dirty="0"/>
              <a:t>v</a:t>
            </a:r>
            <a:r>
              <a:rPr lang="en-US" altLang="zh-CN" sz="1800" dirty="0"/>
              <a:t>.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altLang="zh-CN" sz="1800" dirty="0"/>
              <a:t>Charged particle moves in a circle in a plane perpendicular to the magnetic field. </a:t>
            </a:r>
            <a:endParaRPr lang="en-US" altLang="zh-CN" sz="1800" dirty="0" smtClean="0"/>
          </a:p>
          <a:p>
            <a:pPr marL="342900" indent="-342900">
              <a:lnSpc>
                <a:spcPct val="100000"/>
              </a:lnSpc>
            </a:pPr>
            <a:endParaRPr lang="en-US" altLang="zh-CN" sz="1800" dirty="0"/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altLang="zh-CN" sz="1800" dirty="0"/>
              <a:t>Start with</a:t>
            </a:r>
          </a:p>
          <a:p>
            <a:pPr marL="342900" indent="-342900">
              <a:lnSpc>
                <a:spcPct val="100000"/>
              </a:lnSpc>
            </a:pPr>
            <a:endParaRPr lang="en-US" altLang="zh-CN" sz="1800" dirty="0" smtClean="0"/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altLang="zh-CN" sz="1800" dirty="0" smtClean="0"/>
              <a:t>Then</a:t>
            </a:r>
            <a:r>
              <a:rPr lang="en-US" altLang="zh-CN" sz="1800" dirty="0"/>
              <a:t>, we have</a:t>
            </a:r>
          </a:p>
          <a:p>
            <a:pPr marL="342900" indent="-342900">
              <a:lnSpc>
                <a:spcPct val="100000"/>
              </a:lnSpc>
            </a:pPr>
            <a:endParaRPr lang="en-US" altLang="zh-CN" sz="1800" dirty="0"/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altLang="zh-CN" sz="1800" dirty="0"/>
              <a:t>The radius of the circular path:</a:t>
            </a:r>
          </a:p>
          <a:p>
            <a:pPr marL="342900" indent="-342900">
              <a:lnSpc>
                <a:spcPct val="100000"/>
              </a:lnSpc>
            </a:pPr>
            <a:endParaRPr lang="en-US" altLang="zh-CN" sz="1800" dirty="0" smtClean="0"/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altLang="zh-CN" sz="1800" dirty="0" smtClean="0"/>
              <a:t>The </a:t>
            </a:r>
            <a:r>
              <a:rPr lang="en-US" altLang="zh-CN" sz="1800" dirty="0"/>
              <a:t>angular speed:</a:t>
            </a:r>
          </a:p>
          <a:p>
            <a:pPr marL="342900" indent="-342900">
              <a:lnSpc>
                <a:spcPct val="100000"/>
              </a:lnSpc>
            </a:pPr>
            <a:endParaRPr lang="en-US" altLang="zh-CN" sz="1800" dirty="0"/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altLang="zh-CN" sz="1800" dirty="0"/>
              <a:t>The period of the motion:</a:t>
            </a:r>
            <a:endParaRPr lang="en-US" altLang="zh-CN" dirty="0"/>
          </a:p>
          <a:p>
            <a:pPr marL="342900" indent="-342900">
              <a:lnSpc>
                <a:spcPct val="100000"/>
              </a:lnSpc>
              <a:buFont typeface="Wingdings" pitchFamily="2" charset="2"/>
              <a:buNone/>
            </a:pPr>
            <a:endParaRPr lang="en-US" altLang="zh-CN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71878"/>
              </p:ext>
            </p:extLst>
          </p:nvPr>
        </p:nvGraphicFramePr>
        <p:xfrm>
          <a:off x="1815356" y="2771081"/>
          <a:ext cx="14605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公式" r:id="rId3" imgW="1002865" imgH="253890" progId="Equation.3">
                  <p:embed/>
                </p:oleObj>
              </mc:Choice>
              <mc:Fallback>
                <p:oleObj name="公式" r:id="rId3" imgW="1002865" imgH="253890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356" y="2771081"/>
                        <a:ext cx="14605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577413"/>
              </p:ext>
            </p:extLst>
          </p:nvPr>
        </p:nvGraphicFramePr>
        <p:xfrm>
          <a:off x="2210892" y="3177853"/>
          <a:ext cx="149701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公式" r:id="rId5" imgW="1028700" imgH="419100" progId="Equation.3">
                  <p:embed/>
                </p:oleObj>
              </mc:Choice>
              <mc:Fallback>
                <p:oleObj name="公式" r:id="rId5" imgW="1028700" imgH="419100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892" y="3177853"/>
                        <a:ext cx="1497012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505938"/>
              </p:ext>
            </p:extLst>
          </p:nvPr>
        </p:nvGraphicFramePr>
        <p:xfrm>
          <a:off x="3635896" y="3764532"/>
          <a:ext cx="6842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公式" r:id="rId7" imgW="469900" imgH="419100" progId="Equation.3">
                  <p:embed/>
                </p:oleObj>
              </mc:Choice>
              <mc:Fallback>
                <p:oleObj name="公式" r:id="rId7" imgW="469900" imgH="419100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764532"/>
                        <a:ext cx="6842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260785"/>
              </p:ext>
            </p:extLst>
          </p:nvPr>
        </p:nvGraphicFramePr>
        <p:xfrm>
          <a:off x="2617291" y="4293096"/>
          <a:ext cx="109061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公式" r:id="rId9" imgW="748975" imgH="393529" progId="Equation.3">
                  <p:embed/>
                </p:oleObj>
              </mc:Choice>
              <mc:Fallback>
                <p:oleObj name="公式" r:id="rId9" imgW="748975" imgH="393529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291" y="4293096"/>
                        <a:ext cx="1090613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946543"/>
              </p:ext>
            </p:extLst>
          </p:nvPr>
        </p:nvGraphicFramePr>
        <p:xfrm>
          <a:off x="2405063" y="5348288"/>
          <a:ext cx="196056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Equation" r:id="rId11" imgW="1346040" imgH="419040" progId="Equation.3">
                  <p:embed/>
                </p:oleObj>
              </mc:Choice>
              <mc:Fallback>
                <p:oleObj name="Equation" r:id="rId11" imgW="1346040" imgH="419040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5348288"/>
                        <a:ext cx="1960562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2"/>
          <p:cNvSpPr>
            <a:spLocks noChangeArrowheads="1"/>
          </p:cNvSpPr>
          <p:nvPr/>
        </p:nvSpPr>
        <p:spPr bwMode="auto">
          <a:xfrm>
            <a:off x="4427984" y="3789040"/>
            <a:ext cx="4127500" cy="2952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100000"/>
              </a:lnSpc>
              <a:buFont typeface="Courier New" pitchFamily="49" charset="0"/>
              <a:buChar char="o"/>
            </a:pPr>
            <a:r>
              <a:rPr lang="en-US" altLang="zh-CN" b="1" dirty="0"/>
              <a:t>T</a:t>
            </a:r>
            <a:r>
              <a:rPr lang="en-US" altLang="zh-CN" dirty="0"/>
              <a:t> and </a:t>
            </a:r>
            <a:r>
              <a:rPr lang="el-GR" altLang="zh-CN" b="1" dirty="0"/>
              <a:t>ω</a:t>
            </a:r>
            <a:r>
              <a:rPr lang="en-US" altLang="zh-CN" dirty="0"/>
              <a:t> do not depend on </a:t>
            </a:r>
            <a:r>
              <a:rPr lang="en-US" altLang="zh-CN" b="1" dirty="0"/>
              <a:t>v</a:t>
            </a:r>
            <a:r>
              <a:rPr lang="en-US" altLang="zh-CN" dirty="0"/>
              <a:t> of the particle. Fast particles move in large circles and slow ones in small circles, but all particles with the same charge-to-mass ratio take the same time </a:t>
            </a:r>
            <a:r>
              <a:rPr lang="en-US" altLang="zh-CN" b="1" dirty="0"/>
              <a:t>T</a:t>
            </a:r>
            <a:r>
              <a:rPr lang="en-US" altLang="zh-CN" dirty="0"/>
              <a:t> to complete one round trip.</a:t>
            </a:r>
          </a:p>
          <a:p>
            <a:pPr marL="342900" indent="-342900">
              <a:lnSpc>
                <a:spcPct val="100000"/>
              </a:lnSpc>
              <a:buFont typeface="Courier New" pitchFamily="49" charset="0"/>
              <a:buChar char="o"/>
            </a:pPr>
            <a:r>
              <a:rPr lang="en-US" altLang="zh-CN" dirty="0"/>
              <a:t>The direction of rotation for a positive particle is always counterclockwise, and the direction for a negative particle is always clockwise.</a:t>
            </a:r>
            <a:endParaRPr lang="el-GR" altLang="zh-CN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740" y="692907"/>
            <a:ext cx="29337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9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BE5F-569C-4199-A5E5-CA62FA6F5606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7504" y="188640"/>
            <a:ext cx="5575300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altLang="zh-CN" sz="1800" dirty="0"/>
              <a:t>Circle Paths: </a:t>
            </a:r>
            <a:r>
              <a:rPr lang="en-US" altLang="zh-CN" sz="1800" b="1" dirty="0"/>
              <a:t>v</a:t>
            </a:r>
            <a:r>
              <a:rPr lang="en-US" altLang="zh-CN" sz="1800" dirty="0"/>
              <a:t> is perpendicular to </a:t>
            </a:r>
            <a:r>
              <a:rPr lang="en-US" altLang="zh-CN" sz="1800" b="1" dirty="0"/>
              <a:t>B </a:t>
            </a:r>
            <a:r>
              <a:rPr lang="en-US" altLang="zh-CN" sz="1800" dirty="0"/>
              <a:t>(uniform);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altLang="zh-CN" sz="1800" dirty="0"/>
              <a:t>Helical Paths: </a:t>
            </a:r>
            <a:r>
              <a:rPr lang="en-US" altLang="zh-CN" sz="1800" b="1" dirty="0"/>
              <a:t>v</a:t>
            </a:r>
            <a:r>
              <a:rPr lang="en-US" altLang="zh-CN" sz="1800" dirty="0"/>
              <a:t> has a component parallel to </a:t>
            </a:r>
            <a:r>
              <a:rPr lang="en-US" altLang="zh-CN" sz="1800" b="1" dirty="0"/>
              <a:t>B</a:t>
            </a:r>
            <a:r>
              <a:rPr lang="en-US" altLang="zh-CN" sz="1800" dirty="0"/>
              <a:t>.</a:t>
            </a:r>
          </a:p>
          <a:p>
            <a:pPr marL="342900" indent="-342900">
              <a:lnSpc>
                <a:spcPct val="100000"/>
              </a:lnSpc>
            </a:pPr>
            <a:endParaRPr lang="en-US" altLang="zh-CN" sz="1800" dirty="0"/>
          </a:p>
          <a:p>
            <a:pPr marL="342900" indent="-342900">
              <a:lnSpc>
                <a:spcPct val="100000"/>
              </a:lnSpc>
            </a:pPr>
            <a:endParaRPr lang="en-US" altLang="zh-CN" sz="1800" dirty="0"/>
          </a:p>
          <a:p>
            <a:pPr marL="342900" indent="-342900">
              <a:lnSpc>
                <a:spcPct val="100000"/>
              </a:lnSpc>
            </a:pPr>
            <a:endParaRPr lang="en-US" altLang="zh-CN" sz="1800" dirty="0"/>
          </a:p>
          <a:p>
            <a:pPr marL="342900" indent="-342900">
              <a:lnSpc>
                <a:spcPct val="100000"/>
              </a:lnSpc>
            </a:pPr>
            <a:endParaRPr lang="en-US" altLang="zh-CN" sz="1800" dirty="0" smtClean="0"/>
          </a:p>
          <a:p>
            <a:pPr marL="342900" indent="-342900">
              <a:lnSpc>
                <a:spcPct val="100000"/>
              </a:lnSpc>
            </a:pPr>
            <a:endParaRPr lang="en-US" altLang="zh-CN" sz="1800" dirty="0" smtClean="0"/>
          </a:p>
          <a:p>
            <a:pPr marL="342900" indent="-342900">
              <a:lnSpc>
                <a:spcPct val="100000"/>
              </a:lnSpc>
            </a:pPr>
            <a:endParaRPr lang="en-US" altLang="zh-CN" dirty="0"/>
          </a:p>
          <a:p>
            <a:pPr marL="342900" indent="-342900">
              <a:lnSpc>
                <a:spcPct val="100000"/>
              </a:lnSpc>
            </a:pPr>
            <a:endParaRPr lang="en-US" altLang="zh-CN" sz="1800" dirty="0" smtClean="0"/>
          </a:p>
          <a:p>
            <a:pPr marL="342900" indent="-342900">
              <a:lnSpc>
                <a:spcPct val="100000"/>
              </a:lnSpc>
            </a:pPr>
            <a:endParaRPr lang="en-US" altLang="zh-CN" dirty="0"/>
          </a:p>
          <a:p>
            <a:pPr marL="342900" indent="-342900">
              <a:lnSpc>
                <a:spcPct val="100000"/>
              </a:lnSpc>
            </a:pPr>
            <a:r>
              <a:rPr lang="en-US" altLang="zh-CN" sz="1800" dirty="0" smtClean="0"/>
              <a:t>Motion </a:t>
            </a:r>
            <a:r>
              <a:rPr lang="en-US" altLang="zh-CN" sz="1800" dirty="0"/>
              <a:t>in a nonuniform magnetic field: strong at the ends and weak in the middle;</a:t>
            </a:r>
          </a:p>
          <a:p>
            <a:pPr marL="742950" lvl="1" indent="-285750">
              <a:lnSpc>
                <a:spcPct val="100000"/>
              </a:lnSpc>
              <a:buSzPct val="65000"/>
              <a:buFont typeface="Wingdings" pitchFamily="2" charset="2"/>
              <a:buChar char="n"/>
            </a:pPr>
            <a:r>
              <a:rPr lang="en-US" altLang="zh-CN" dirty="0"/>
              <a:t>Magnetic bottle</a:t>
            </a:r>
          </a:p>
          <a:p>
            <a:pPr marL="742950" lvl="1" indent="-285750">
              <a:lnSpc>
                <a:spcPct val="100000"/>
              </a:lnSpc>
              <a:buSzPct val="65000"/>
              <a:buFont typeface="Wingdings" pitchFamily="2" charset="2"/>
              <a:buChar char="n"/>
            </a:pPr>
            <a:r>
              <a:rPr lang="en-US" altLang="zh-CN" dirty="0"/>
              <a:t>Aurora</a:t>
            </a:r>
            <a:endParaRPr lang="el-GR" altLang="zh-CN" dirty="0">
              <a:cs typeface="Tahoma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695275"/>
              </p:ext>
            </p:extLst>
          </p:nvPr>
        </p:nvGraphicFramePr>
        <p:xfrm>
          <a:off x="539552" y="1124744"/>
          <a:ext cx="11366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公式" r:id="rId3" imgW="711200" imgH="457200" progId="Equation.3">
                  <p:embed/>
                </p:oleObj>
              </mc:Choice>
              <mc:Fallback>
                <p:oleObj name="公式" r:id="rId3" imgW="7112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124744"/>
                        <a:ext cx="113665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01" y="1052736"/>
            <a:ext cx="303084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43" y="4437112"/>
            <a:ext cx="4246441" cy="192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575" y="3294286"/>
            <a:ext cx="3817752" cy="344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277619" y="6372036"/>
            <a:ext cx="214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00000"/>
              </a:lnSpc>
              <a:buSzPct val="65000"/>
            </a:pPr>
            <a:r>
              <a:rPr lang="en-US" altLang="zh-CN" dirty="0"/>
              <a:t>Magnetic bottle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62275" y="6309320"/>
            <a:ext cx="1285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00000"/>
              </a:lnSpc>
              <a:buSzPct val="65000"/>
            </a:pPr>
            <a:r>
              <a:rPr lang="en-US" altLang="zh-CN" dirty="0"/>
              <a:t>Aurora</a:t>
            </a:r>
            <a:endParaRPr lang="el-GR" altLang="zh-CN" dirty="0">
              <a:cs typeface="Tahoma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333279" cy="270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80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BE5F-569C-4199-A5E5-CA62FA6F5606}" type="slidenum">
              <a:rPr lang="en-US" smtClean="0"/>
              <a:t>9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6597329" cy="303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69692"/>
            <a:ext cx="6768752" cy="163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770485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99473" y="5661248"/>
                <a:ext cx="3764815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𝑟𝑎𝑡𝑖𝑜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0.14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7.6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−5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=1.8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473" y="5661248"/>
                <a:ext cx="3764815" cy="6127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4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330</TotalTime>
  <Words>745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Adjacency</vt:lpstr>
      <vt:lpstr>公式</vt:lpstr>
      <vt:lpstr>Equation</vt:lpstr>
      <vt:lpstr>Magnetic Fields</vt:lpstr>
      <vt:lpstr>Magnetic Field</vt:lpstr>
      <vt:lpstr>Experiments on various charged particles moving in a magnetic field give the following results:</vt:lpstr>
      <vt:lpstr>PowerPoint Presentation</vt:lpstr>
      <vt:lpstr>PowerPoint Presentation</vt:lpstr>
      <vt:lpstr>PowerPoint Presentation</vt:lpstr>
      <vt:lpstr>Motion of a Charged Particle in a Uniform Magnetic Field</vt:lpstr>
      <vt:lpstr>PowerPoint Presentation</vt:lpstr>
      <vt:lpstr>PowerPoint Presentation</vt:lpstr>
      <vt:lpstr>Circulating Charged Particle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Fields</dc:title>
  <dc:creator>amir chali</dc:creator>
  <cp:lastModifiedBy>Z</cp:lastModifiedBy>
  <cp:revision>43</cp:revision>
  <dcterms:created xsi:type="dcterms:W3CDTF">2015-05-02T16:05:14Z</dcterms:created>
  <dcterms:modified xsi:type="dcterms:W3CDTF">2020-07-12T05:50:40Z</dcterms:modified>
</cp:coreProperties>
</file>