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65B0-99F1-4282-9601-C661880F1036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ED91-DF2B-40B8-A79D-D82AFE893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1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65B0-99F1-4282-9601-C661880F1036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ED91-DF2B-40B8-A79D-D82AFE893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53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65B0-99F1-4282-9601-C661880F1036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ED91-DF2B-40B8-A79D-D82AFE893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3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65B0-99F1-4282-9601-C661880F1036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ED91-DF2B-40B8-A79D-D82AFE893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45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65B0-99F1-4282-9601-C661880F1036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ED91-DF2B-40B8-A79D-D82AFE893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65B0-99F1-4282-9601-C661880F1036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ED91-DF2B-40B8-A79D-D82AFE893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97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65B0-99F1-4282-9601-C661880F1036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ED91-DF2B-40B8-A79D-D82AFE893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8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65B0-99F1-4282-9601-C661880F1036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ED91-DF2B-40B8-A79D-D82AFE893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3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65B0-99F1-4282-9601-C661880F1036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ED91-DF2B-40B8-A79D-D82AFE893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83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65B0-99F1-4282-9601-C661880F1036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ED91-DF2B-40B8-A79D-D82AFE893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1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65B0-99F1-4282-9601-C661880F1036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ED91-DF2B-40B8-A79D-D82AFE893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08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265B0-99F1-4282-9601-C661880F1036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0ED91-DF2B-40B8-A79D-D82AFE893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5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Boltzmann_distribution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en.wikipedia.org/wiki/Helmholtz_free_energy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ximum_entropy" TargetMode="External"/><Relationship Id="rId2" Type="http://schemas.openxmlformats.org/officeDocument/2006/relationships/hyperlink" Target="http://en.wikipedia.org/wiki/Heat_bath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Boltzmann_constan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Helmholtz_free_energy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/>
              <a:t>Canonical ensemble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>
            <a:normAutofit/>
          </a:bodyPr>
          <a:lstStyle/>
          <a:p>
            <a:pPr algn="l"/>
            <a:r>
              <a:rPr lang="en-US" sz="2100" b="1" dirty="0"/>
              <a:t>probability distribution is characterized by the probability </a:t>
            </a:r>
            <a:r>
              <a:rPr lang="en-US" sz="2100" b="1" i="1" dirty="0"/>
              <a:t>p</a:t>
            </a:r>
            <a:r>
              <a:rPr lang="en-US" sz="2100" b="1" i="1" baseline="-25000" dirty="0"/>
              <a:t>i</a:t>
            </a:r>
            <a:r>
              <a:rPr lang="en-US" sz="2100" b="1" dirty="0"/>
              <a:t> of finding the system in a particular microscopic state </a:t>
            </a:r>
            <a:r>
              <a:rPr lang="en-US" sz="2100" b="1" i="1" dirty="0"/>
              <a:t>i</a:t>
            </a:r>
            <a:r>
              <a:rPr lang="en-US" sz="2100" b="1" dirty="0"/>
              <a:t> with energy level </a:t>
            </a:r>
            <a:r>
              <a:rPr lang="en-US" sz="2100" b="1" i="1" dirty="0" err="1"/>
              <a:t>E</a:t>
            </a:r>
            <a:r>
              <a:rPr lang="en-US" sz="2100" b="1" i="1" baseline="-25000" dirty="0" err="1"/>
              <a:t>i</a:t>
            </a:r>
            <a:r>
              <a:rPr lang="en-US" sz="2100" b="1" dirty="0"/>
              <a:t>, conditioned on the prior knowledge that the total energy of the system and reservoir combined remains constant. This is given by the </a:t>
            </a:r>
            <a:r>
              <a:rPr lang="en-US" sz="2100" b="1" u="sng" dirty="0">
                <a:hlinkClick r:id="rId2" tooltip="Boltzmann distribution"/>
              </a:rPr>
              <a:t>Boltzmann distribution</a:t>
            </a:r>
            <a:r>
              <a:rPr lang="en-US" sz="2100" b="1" dirty="0"/>
              <a:t>,</a:t>
            </a:r>
            <a:endParaRPr lang="en-US" sz="2100" dirty="0"/>
          </a:p>
          <a:p>
            <a:endParaRPr lang="en-US" dirty="0"/>
          </a:p>
        </p:txBody>
      </p:sp>
      <p:pic>
        <p:nvPicPr>
          <p:cNvPr id="4" name="Picture 3" descr="p_i = \tfrac{1}{Z}e^{-\frac{E_i}{kT}} = e^{-\frac{E_i -A}{kT}} 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50292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 Z=e^{-\frac{A}{kT}} 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7018" y="5715000"/>
            <a:ext cx="7429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638499" y="6172200"/>
            <a:ext cx="3922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A is the </a:t>
            </a:r>
            <a:r>
              <a:rPr lang="en-US" b="1" u="sng" dirty="0">
                <a:hlinkClick r:id="rId5" tooltip="Helmholtz free energy"/>
              </a:rPr>
              <a:t>Helmholtz free energy</a:t>
            </a:r>
            <a:r>
              <a:rPr lang="en-US" b="1" dirty="0"/>
              <a:t>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476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\begin{displaymath}&#10;{\mathchar'26\mskip-12mud}Q = dE + p\,dV = \nu\, c_V \,dT + p\, dV.&#10;\end{displaymath}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7526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begin{displaymath}&#10;p\,dV = \nu R\,dT.&#10;\end{displaymath}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590800"/>
            <a:ext cx="1123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\begin{displaymath}&#10;{\mathchar'26\mskip-12mud}Q = \nu \,c_V \, dT + \nu R\, dT.&#10;\end{displaymath}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3429000"/>
            <a:ext cx="1771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\begin{displaymath}&#10;c_p = \frac{1}{\nu}\left(\frac{{\mathchar'26\mskip-12mud}Q}{dT}\right)_p,&#10;\end{displaymath}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4191000"/>
            <a:ext cx="11811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\begin{displaymath}&#10;c_p = c_V + R&#10;\end{displaymath}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79764" y="5181600"/>
            <a:ext cx="923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\begin{displaymath}&#10;\gamma \equiv \frac{c_p}{c_V} = 1 +\frac{R}{c_V}&#10;\end{displaymath}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79764" y="5638800"/>
            <a:ext cx="13239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\begin{displaymath}&#10;c_s = \sqrt{\frac{\gamma \,p}{\rho}},&#10;\end{displaymath}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162425" y="5505450"/>
            <a:ext cx="819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4007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/>
              <a:t>Boltzmann distribution describes a system that can exchange energy with a </a:t>
            </a:r>
            <a:r>
              <a:rPr lang="en-US" b="1" dirty="0">
                <a:hlinkClick r:id="rId2" tooltip="Heat bath"/>
              </a:rPr>
              <a:t>heat bath</a:t>
            </a:r>
            <a:r>
              <a:rPr lang="en-US" b="1" dirty="0"/>
              <a:t> (or alternatively with a large number of similar systems) so that its temperature remains constant. Equivalently, it is the distribution which has </a:t>
            </a:r>
            <a:r>
              <a:rPr lang="en-US" b="1" dirty="0">
                <a:hlinkClick r:id="rId3" tooltip="Maximum entropy"/>
              </a:rPr>
              <a:t>maximum entropy</a:t>
            </a:r>
            <a:r>
              <a:rPr lang="en-US" b="1" dirty="0"/>
              <a:t> for a given average energy 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\langle E \rangl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47244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6688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It is also referred to as the </a:t>
            </a:r>
            <a:r>
              <a:rPr lang="en-US" b="1" i="1" dirty="0"/>
              <a:t>NVT</a:t>
            </a:r>
            <a:r>
              <a:rPr lang="en-US" b="1" dirty="0"/>
              <a:t> ensemble: the number of particles (</a:t>
            </a:r>
            <a:r>
              <a:rPr lang="en-US" b="1" i="1" dirty="0"/>
              <a:t>N</a:t>
            </a:r>
            <a:r>
              <a:rPr lang="en-US" b="1" dirty="0"/>
              <a:t>), the volume (</a:t>
            </a:r>
            <a:r>
              <a:rPr lang="en-US" b="1" i="1" dirty="0"/>
              <a:t>V</a:t>
            </a:r>
            <a:r>
              <a:rPr lang="en-US" b="1" dirty="0"/>
              <a:t>), of each system in the ensemble are constant, and the ensemble has a well-defined temperature (</a:t>
            </a:r>
            <a:r>
              <a:rPr lang="en-US" b="1" i="1" dirty="0"/>
              <a:t>T</a:t>
            </a:r>
            <a:r>
              <a:rPr lang="en-US" b="1" dirty="0"/>
              <a:t>), given by the temperature of the heat bath with which it would be in equilibrium.</a:t>
            </a:r>
            <a:endParaRPr lang="en-US" dirty="0"/>
          </a:p>
          <a:p>
            <a:r>
              <a:rPr lang="en-US" b="1" dirty="0"/>
              <a:t>The quantity </a:t>
            </a:r>
            <a:r>
              <a:rPr lang="en-US" b="1" i="1" dirty="0"/>
              <a:t>k</a:t>
            </a:r>
            <a:r>
              <a:rPr lang="en-US" b="1" dirty="0"/>
              <a:t> is the </a:t>
            </a:r>
            <a:r>
              <a:rPr lang="en-US" b="1" u="sng" dirty="0">
                <a:hlinkClick r:id="rId2" tooltip="Boltzmann constant"/>
              </a:rPr>
              <a:t>Boltzmann constant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466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 Z = \sum_{i} e^{-\frac{E_i}{kT}} = \sum_{i} e^{-\beta E_i} 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828800"/>
            <a:ext cx="2438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14400" y="2817490"/>
            <a:ext cx="7467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The canonical ensemble (and its partition function) is widely used as a tool to calculate thermodynamic quantities of a system under a fixed temperature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310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Deriving the Boltzmann factor from ensemble theory</a:t>
            </a:r>
            <a:endParaRPr lang="en-US" dirty="0"/>
          </a:p>
        </p:txBody>
      </p:sp>
      <p:pic>
        <p:nvPicPr>
          <p:cNvPr id="4" name="Content Placeholder 3" descr="\mathcal{N}= \sum_i  n_i , \,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2057400"/>
            <a:ext cx="144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mathcal{E}= \sum_i n_i E_i \,.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019424"/>
            <a:ext cx="1371600" cy="56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5800" y="3661154"/>
            <a:ext cx="47244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the number of ways of shuffling systems is equal to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19" descr="Description: W (\{n_i\}) = \mathcal{N}!/ \prod_{i} n_i!  \, 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7" y="4215152"/>
            <a:ext cx="185737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20" descr="Description: \{n_i\}\,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498" y="4855399"/>
            <a:ext cx="3429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21" descr="Description: W(\{n_i\})\,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867182"/>
            <a:ext cx="676275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76275" y="463858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So for a given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288163" y="496719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there are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0" y="5334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rearrangements that specify the same state of the ensemble.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728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 n_i = e^{-\alpha -\beta E_i} \,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76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 Z(\beta) = \sum_j e^{-\beta E_j} .\,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362200"/>
            <a:ext cx="160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F=- \ln Z(\beta) /\beta\,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9764" y="3163597"/>
            <a:ext cx="1634836" cy="417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 \langle E \rangle = \frac{ \mathcal{E}}{ \mathcal{N} } = - \frac{\partial}{\partial \beta } \ln Z(\beta) \,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79764" y="4114800"/>
            <a:ext cx="2019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340156" y="3244334"/>
            <a:ext cx="2463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hlinkClick r:id="rId6" tooltip="Helmholtz free energy"/>
              </a:rPr>
              <a:t>Helmholtz free energy</a:t>
            </a:r>
            <a:r>
              <a:rPr lang="en-US" b="1" dirty="0"/>
              <a:t> </a:t>
            </a:r>
            <a:r>
              <a:rPr lang="en-US" b="1" i="1" dirty="0"/>
              <a:t>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14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Consequently, from the partition function we can obtain the average thermodynamic quantities for the ensemble. For example, the average energy among members of the ensemble is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 \langle E \rangle = \frac{ \mathcal{E}}{ \mathcal{N} } = - \frac{\partial}{\partial \beta } \ln Z(\beta) \,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343400"/>
            <a:ext cx="2438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 e^{\alpha} =  Z(\beta)/ \mathcal{N}\,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5105400"/>
            <a:ext cx="1114425" cy="53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7167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Heat capacity or specific heat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\begin{displaymath}&#10;C = \frac{{\mit\Delta} Q}{{\mit\Delta} T}.&#10;\end{displaymath}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828800"/>
            <a:ext cx="900112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" y="990600"/>
            <a:ext cx="723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usual definition of the heat capacity, or </a:t>
            </a:r>
            <a:r>
              <a:rPr lang="en-US" i="1" dirty="0"/>
              <a:t>specific heat</a:t>
            </a:r>
            <a:r>
              <a:rPr lang="en-US" dirty="0"/>
              <a:t>, of the body is </a:t>
            </a:r>
          </a:p>
        </p:txBody>
      </p:sp>
      <p:pic>
        <p:nvPicPr>
          <p:cNvPr id="6" name="Picture 5" descr="\begin{displaymath}&#10;c = \frac{1}{\nu}\frac{{\mit\Delta} Q}{{\mit\Delta} T}.&#10;\end{displaymath}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986520"/>
            <a:ext cx="1143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$\nu$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3581400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841664" y="3657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If the body consists of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864427" y="3733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moles of some substance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\begin{displaymath}&#10;c = \frac{1}{\nu}\frac{{\mathchar'26\mskip-12mud}Q}{dT}.&#10;\end{displaymath}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71550" y="4124325"/>
            <a:ext cx="7429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\begin{displaymath}&#10;c_V = \frac{1}{\nu}\left(\frac{{\mathchar'26\mskip-12mud}Q}{dT}\right)_V,&#10;\end{displaymath}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57300" y="4953000"/>
            <a:ext cx="1257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1872095" y="4562475"/>
            <a:ext cx="3870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molar specific heat at constant volume,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17229" y="5715000"/>
            <a:ext cx="4289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molar specific heat at constant pressure</a:t>
            </a:r>
          </a:p>
        </p:txBody>
      </p:sp>
      <p:pic>
        <p:nvPicPr>
          <p:cNvPr id="15" name="Picture 14" descr="\begin{displaymath}&#10;c_p = \frac{1}{\nu}\left(\frac{{\mathchar'26\mskip-12mud}Q}{dT}\right)_p.&#10;\end{displaymath}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8077" y="5623441"/>
            <a:ext cx="11811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9445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constant volume of an ideal gas. Since , </a:t>
            </a:r>
          </a:p>
        </p:txBody>
      </p:sp>
      <p:pic>
        <p:nvPicPr>
          <p:cNvPr id="4" name="Picture 3" descr="$dV=0$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1627909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begin{displaymath}&#10;{\mathchar'26\mskip-12mud}Q = dE.&#10;\end{displaymath}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3241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\begin{displaymath}&#10;c_V = \frac{1}{\nu}\left(\frac{\partial E}{\partial T}\right)_V.&#10;\end{displaymath}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3276600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\begin{displaymath}&#10;dE = \left(\frac{\partial E}{\partial T}\right)_V dT.&#10;\end{displaymath}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0574" y="4572000"/>
            <a:ext cx="1381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\begin{displaymath}&#10;dE = \nu\, c_V\,dT&#10;\end{displaymath}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62023" y="5410200"/>
            <a:ext cx="120967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0017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316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Canonical ensemble </vt:lpstr>
      <vt:lpstr>PowerPoint Presentation</vt:lpstr>
      <vt:lpstr>PowerPoint Presentation</vt:lpstr>
      <vt:lpstr>PowerPoint Presentation</vt:lpstr>
      <vt:lpstr>Deriving the Boltzmann factor from ensemble theory</vt:lpstr>
      <vt:lpstr>PowerPoint Presentation</vt:lpstr>
      <vt:lpstr>PowerPoint Presentation</vt:lpstr>
      <vt:lpstr>Heat capacity or specific heat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Canonical ensemble</dc:title>
  <dc:creator>Z</dc:creator>
  <cp:lastModifiedBy>Z</cp:lastModifiedBy>
  <cp:revision>4</cp:revision>
  <dcterms:created xsi:type="dcterms:W3CDTF">2021-04-07T14:17:12Z</dcterms:created>
  <dcterms:modified xsi:type="dcterms:W3CDTF">2022-09-04T12:03:47Z</dcterms:modified>
</cp:coreProperties>
</file>