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handoutMasterIdLst>
    <p:handoutMasterId r:id="rId29"/>
  </p:handoutMasterIdLst>
  <p:sldIdLst>
    <p:sldId id="770" r:id="rId2"/>
    <p:sldId id="258" r:id="rId3"/>
    <p:sldId id="259" r:id="rId4"/>
    <p:sldId id="284" r:id="rId5"/>
    <p:sldId id="286" r:id="rId6"/>
    <p:sldId id="261" r:id="rId7"/>
    <p:sldId id="288" r:id="rId8"/>
    <p:sldId id="290" r:id="rId9"/>
    <p:sldId id="263" r:id="rId10"/>
    <p:sldId id="264" r:id="rId11"/>
    <p:sldId id="269" r:id="rId12"/>
    <p:sldId id="293" r:id="rId13"/>
    <p:sldId id="265" r:id="rId14"/>
    <p:sldId id="266" r:id="rId15"/>
    <p:sldId id="280" r:id="rId16"/>
    <p:sldId id="281" r:id="rId17"/>
    <p:sldId id="282" r:id="rId18"/>
    <p:sldId id="268" r:id="rId19"/>
    <p:sldId id="270" r:id="rId20"/>
    <p:sldId id="277" r:id="rId21"/>
    <p:sldId id="271" r:id="rId22"/>
    <p:sldId id="771" r:id="rId23"/>
    <p:sldId id="272" r:id="rId24"/>
    <p:sldId id="273" r:id="rId25"/>
    <p:sldId id="279" r:id="rId26"/>
    <p:sldId id="773" r:id="rId27"/>
  </p:sldIdLst>
  <p:sldSz cx="12192000" cy="6858000"/>
  <p:notesSz cx="7099300" cy="10234613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1" autoAdjust="0"/>
    <p:restoredTop sz="94660"/>
  </p:normalViewPr>
  <p:slideViewPr>
    <p:cSldViewPr snapToGrid="0">
      <p:cViewPr>
        <p:scale>
          <a:sx n="37" d="100"/>
          <a:sy n="37" d="100"/>
        </p:scale>
        <p:origin x="-66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3DB7F8C-3612-4D68-A136-B146CE9D2179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C25349D-23DA-47BE-8CE8-AD42A8AEC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077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fld id="{C469C336-84EA-45A3-9849-408D137AF3AA}" type="datetimeFigureOut">
              <a:rPr lang="ar-IQ" smtClean="0"/>
              <a:t>10/11/1444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fld id="{E9A540EE-BA75-47F6-95C4-072A10CDBD5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336612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9425" y="1279525"/>
            <a:ext cx="61404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90478" eaLnBrk="1" hangingPunct="1">
              <a:defRPr/>
            </a:pPr>
            <a:fld id="{FC21E242-17CA-4281-A875-E03245F53E0F}" type="slidenum">
              <a:rPr lang="en-US" sz="1900" kern="0"/>
              <a:pPr defTabSz="990478" eaLnBrk="1" hangingPunct="1">
                <a:defRPr/>
              </a:pPr>
              <a:t>2</a:t>
            </a:fld>
            <a:endParaRPr lang="en-US" sz="1900" kern="0"/>
          </a:p>
        </p:txBody>
      </p:sp>
    </p:spTree>
    <p:extLst>
      <p:ext uri="{BB962C8B-B14F-4D97-AF65-F5344CB8AC3E}">
        <p14:creationId xmlns:p14="http://schemas.microsoft.com/office/powerpoint/2010/main" val="801333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40EE-BA75-47F6-95C4-072A10CDBD56}" type="slidenum">
              <a:rPr lang="ar-IQ" smtClean="0"/>
              <a:t>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9825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40EE-BA75-47F6-95C4-072A10CDBD56}" type="slidenum">
              <a:rPr lang="ar-IQ" smtClean="0"/>
              <a:t>11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51266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40EE-BA75-47F6-95C4-072A10CDBD56}" type="slidenum">
              <a:rPr lang="ar-IQ" smtClean="0"/>
              <a:t>21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31779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40EE-BA75-47F6-95C4-072A10CDBD56}" type="slidenum">
              <a:rPr lang="ar-IQ" smtClean="0"/>
              <a:t>24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1648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3DF38DF-B563-4744-BFC5-C62990F657E3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38DF-B563-4744-BFC5-C62990F657E3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23DF38DF-B563-4744-BFC5-C62990F657E3}" type="slidenum">
              <a:rPr lang="ar-IQ" smtClean="0"/>
              <a:t>‹#›</a:t>
            </a:fld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23DF38DF-B563-4744-BFC5-C62990F657E3}" type="slidenum">
              <a:rPr lang="ar-IQ" smtClean="0"/>
              <a:t>‹#›</a:t>
            </a:fld>
            <a:endParaRPr lang="ar-IQ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3DF38DF-B563-4744-BFC5-C62990F657E3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38DF-B563-4744-BFC5-C62990F657E3}" type="slidenum">
              <a:rPr lang="ar-IQ" smtClean="0"/>
              <a:t>‹#›</a:t>
            </a:fld>
            <a:endParaRPr lang="ar-IQ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ar-IQ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23DF38DF-B563-4744-BFC5-C62990F657E3}" type="slidenum">
              <a:rPr lang="ar-IQ" smtClean="0"/>
              <a:t>‹#›</a:t>
            </a:fld>
            <a:endParaRPr lang="ar-IQ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23DF38DF-B563-4744-BFC5-C62990F657E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DF38DF-B563-4744-BFC5-C62990F657E3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3DF38DF-B563-4744-BFC5-C62990F657E3}" type="slidenum">
              <a:rPr lang="ar-IQ" smtClean="0"/>
              <a:t>‹#›</a:t>
            </a:fld>
            <a:endParaRPr lang="ar-IQ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23DF38DF-B563-4744-BFC5-C62990F657E3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IQ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3DF38DF-B563-4744-BFC5-C62990F657E3}" type="slidenum">
              <a:rPr lang="ar-IQ" smtClean="0"/>
              <a:t>‹#›</a:t>
            </a:fld>
            <a:endParaRPr lang="ar-IQ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B69C5E68-861E-4BDD-84A6-A2B827A7B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426" y="225287"/>
            <a:ext cx="9594575" cy="644055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 algn="ctr" rtl="0">
              <a:defRPr/>
            </a:pPr>
            <a:endParaRPr lang="en-US" sz="1200" dirty="0">
              <a:solidFill>
                <a:schemeClr val="accent1"/>
              </a:solidFill>
              <a:latin typeface="Monotype Corsiva" pitchFamily="66" charset="0"/>
            </a:endParaRPr>
          </a:p>
          <a:p>
            <a:pPr algn="ctr" rtl="0">
              <a:defRPr/>
            </a:pPr>
            <a:r>
              <a:rPr lang="en-US" sz="6600" b="1" dirty="0">
                <a:latin typeface="Monotype Corsiva" pitchFamily="66" charset="0"/>
              </a:rPr>
              <a:t>Reliability</a:t>
            </a:r>
          </a:p>
          <a:p>
            <a:pPr algn="ctr" eaLnBrk="0" hangingPunct="0">
              <a:buClr>
                <a:schemeClr val="tx2"/>
              </a:buClr>
              <a:defRPr/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ctr" eaLnBrk="0" hangingPunct="0">
              <a:buClr>
                <a:schemeClr val="tx2"/>
              </a:buClr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Lec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Zainab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A. M.</a:t>
            </a:r>
          </a:p>
          <a:p>
            <a:pPr algn="ctr" eaLnBrk="0" hangingPunct="0">
              <a:buClr>
                <a:schemeClr val="tx2"/>
              </a:buClr>
              <a:defRPr/>
            </a:pPr>
            <a:endParaRPr lang="en-US" sz="32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ctr" eaLnBrk="0" hangingPunct="0">
              <a:buClr>
                <a:schemeClr val="tx2"/>
              </a:buClr>
              <a:defRPr/>
            </a:pPr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Second Semester</a:t>
            </a:r>
          </a:p>
          <a:p>
            <a:pPr algn="ctr" eaLnBrk="0" hangingPunct="0">
              <a:buClr>
                <a:schemeClr val="tx2"/>
              </a:buCl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Dep. 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Statistics &amp; information </a:t>
            </a:r>
          </a:p>
          <a:p>
            <a:pPr algn="ctr" rtl="0" eaLnBrk="0" hangingPunct="0">
              <a:buClr>
                <a:schemeClr val="tx2"/>
              </a:buCl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Stage Three</a:t>
            </a:r>
          </a:p>
          <a:p>
            <a:pPr algn="ctr" rtl="0" eaLnBrk="0" hangingPunct="0">
              <a:buClr>
                <a:schemeClr val="tx2"/>
              </a:buCl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2022 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- 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2023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24560" y="1141000"/>
                <a:ext cx="9977120" cy="573124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accent5"/>
                    </a:solidFill>
                    <a:latin typeface="Cambria Math"/>
                  </a:rPr>
                  <a:t>Hazard function: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latin typeface="Cambria Math"/>
                  </a:rPr>
                  <a:t>The hazard function may be defined as the conditional probability at a component to fail in the interval (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∆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),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 Math"/>
                  </a:rPr>
                  <a:t>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etween</m:t>
                    </m:r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t</m:t>
                    </m:r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and</m:t>
                    </m:r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t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+∆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 Math"/>
                  </a:rPr>
                  <a:t>) given that it has not failed until time (t) this may be expressed as:.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𝑍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 Math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&lt;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≤(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+∆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)/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&gt;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 Math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𝑍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≤(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+∆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3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3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3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3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000000"/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endParaRPr lang="en-US" sz="32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400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400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n-US" sz="2400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400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mbria Math"/>
                </a:endParaRPr>
              </a:p>
              <a:p>
                <a:endParaRPr lang="ar-IQ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60" y="1141000"/>
                <a:ext cx="9977120" cy="5731249"/>
              </a:xfrm>
              <a:prstGeom prst="rect">
                <a:avLst/>
              </a:prstGeom>
              <a:blipFill rotWithShape="1">
                <a:blip r:embed="rId2"/>
                <a:stretch>
                  <a:fillRect l="-1284" r="-91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568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80654" y="952946"/>
                <a:ext cx="5098473" cy="4811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accent6"/>
                    </a:solidFill>
                    <a:latin typeface="Cambria Math"/>
                  </a:rPr>
                  <a:t>General  Expression of Reliability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</a:rPr>
                      <m:t>𝒁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</a:rPr>
                          <m:t>𝑹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𝒁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́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𝑹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</m:d>
                            </m:e>
                          </m:acc>
                        </m:num>
                        <m:den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  </m:t>
                          </m:r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𝑹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𝒕</m:t>
                          </m:r>
                        </m:sup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𝒁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𝒅𝒔</m:t>
                          </m:r>
                        </m:e>
                      </m:nary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limLoc m:val="undOvr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𝒕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́"/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𝑹</m:t>
                                  </m:r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𝑹</m:t>
                              </m:r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𝒔</m:t>
                              </m:r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𝒅𝒔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𝒕</m:t>
                          </m:r>
                        </m:sup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𝒁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𝒅𝒔</m:t>
                          </m:r>
                        </m:e>
                      </m:nary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𝐥𝐧</m:t>
                      </m:r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𝐑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𝐬</m:t>
                          </m:r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54" y="952946"/>
                <a:ext cx="5098473" cy="4811638"/>
              </a:xfrm>
              <a:prstGeom prst="rect">
                <a:avLst/>
              </a:prstGeom>
              <a:blipFill rotWithShape="1">
                <a:blip r:embed="rId3"/>
                <a:stretch>
                  <a:fillRect l="-2389" r="-3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61020" y="2156032"/>
                <a:ext cx="4458523" cy="3231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𝒕</m:t>
                          </m:r>
                        </m:sup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𝒁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𝒅𝒔</m:t>
                          </m:r>
                        </m:e>
                      </m:nary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𝐥𝐧</m:t>
                      </m:r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𝐑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𝐭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𝒕</m:t>
                        </m:r>
                      </m:sup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𝒁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</m:d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𝒅𝒔</m:t>
                        </m:r>
                      </m:e>
                    </m:nary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𝐥𝐧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𝐑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𝐭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𝑹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000000"/>
                              </a:solidFill>
                            </a:rPr>
                            <m:t>−</m:t>
                          </m:r>
                          <m:nary>
                            <m:naryPr>
                              <m:limLoc m:val="undOvr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sup>
                            <m:e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𝒁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e>
                              </m:d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𝒅𝒔</m:t>
                              </m:r>
                            </m:e>
                          </m:nary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020" y="2156032"/>
                <a:ext cx="4458523" cy="3231141"/>
              </a:xfrm>
              <a:prstGeom prst="rect">
                <a:avLst/>
              </a:prstGeom>
              <a:blipFill rotWithShape="1">
                <a:blip r:embed="rId4"/>
                <a:stretch>
                  <a:fillRect l="-2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793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45028" y="1480457"/>
                <a:ext cx="9942285" cy="307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Special</m:t>
                      </m:r>
                      <m:r>
                        <a:rPr lang="en-US" sz="24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case</m:t>
                      </m:r>
                    </m:oMath>
                  </m:oMathPara>
                </a14:m>
                <a:endParaRPr lang="en-US" sz="2400" b="0" i="0" dirty="0">
                  <a:solidFill>
                    <a:srgbClr val="C0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𝑖𝑓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/>
                      </a:rPr>
                      <m:t>𝑍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𝑖𝑠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𝐶𝑜𝑛𝑠𝑡𝑎𝑛𝑡</m:t>
                    </m:r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latin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     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𝐙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𝛌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000000"/>
                          </a:solidFill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000000"/>
                              </a:solidFill>
                            </a:rPr>
                            <m:t>−</m:t>
                          </m:r>
                          <m:nary>
                            <m:naryPr>
                              <m:limLoc m:val="undOvr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4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sz="24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𝑍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4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𝑑𝑠</m:t>
                              </m:r>
                            </m:e>
                          </m:nary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𝑑𝑠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∗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b="0" i="1" dirty="0">
                  <a:solidFill>
                    <a:srgbClr val="00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28" y="1480457"/>
                <a:ext cx="9942285" cy="3077766"/>
              </a:xfrm>
              <a:prstGeom prst="rect">
                <a:avLst/>
              </a:prstGeom>
              <a:blipFill rotWithShape="1">
                <a:blip r:embed="rId2"/>
                <a:stretch>
                  <a:fillRect l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146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51793" y="1292474"/>
                <a:ext cx="9144000" cy="46310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chemeClr val="accent5"/>
                    </a:solidFill>
                    <a:latin typeface="Cambria Math"/>
                  </a:rPr>
                  <a:t>Empirical Reliability:</a:t>
                </a:r>
              </a:p>
              <a:p>
                <a:pPr algn="just"/>
                <a:endParaRPr lang="en-US" sz="1100" b="1" dirty="0">
                  <a:solidFill>
                    <a:srgbClr val="C00000"/>
                  </a:solidFill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 Math"/>
                  </a:rPr>
                  <a:t> : Number of a component under the test.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 Math"/>
                  </a:rPr>
                  <a:t>: Number of survival component up to time t.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 Math"/>
                  </a:rPr>
                  <a:t>: Number of  failure  component up to time t.</a:t>
                </a:r>
              </a:p>
              <a:p>
                <a:pPr algn="just"/>
                <a:endParaRPr lang="en-US" sz="2400" dirty="0">
                  <a:solidFill>
                    <a:srgbClr val="000000"/>
                  </a:solidFill>
                  <a:latin typeface="Cambria Math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ar-IQ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𝑃</m:t>
                        </m:r>
                      </m:e>
                    </m:acc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𝑆𝑢𝑟𝑣𝑖𝑣𝑎𝑙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𝑂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 Math"/>
                  </a:rPr>
                  <a:t> </a:t>
                </a:r>
              </a:p>
              <a:p>
                <a:pPr algn="just"/>
                <a:endParaRPr lang="en-US" sz="2400" dirty="0">
                  <a:solidFill>
                    <a:srgbClr val="000000"/>
                  </a:solidFill>
                  <a:latin typeface="Cambria Math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ar-IQ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</m:acc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𝐹𝑎𝑖𝑙𝑢𝑟𝑒</m:t>
                      </m:r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mbria Math"/>
                </a:endParaRPr>
              </a:p>
              <a:p>
                <a:pPr algn="just"/>
                <a:endParaRPr lang="en-US" sz="2400" dirty="0">
                  <a:solidFill>
                    <a:srgbClr val="000000"/>
                  </a:solidFill>
                  <a:latin typeface="Cambria Math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ar-IQ" sz="2400" dirty="0">
                  <a:solidFill>
                    <a:srgbClr val="0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793" y="1292474"/>
                <a:ext cx="9144000" cy="4631011"/>
              </a:xfrm>
              <a:prstGeom prst="rect">
                <a:avLst/>
              </a:prstGeom>
              <a:blipFill rotWithShape="1">
                <a:blip r:embed="rId2"/>
                <a:stretch>
                  <a:fillRect l="-1400" t="-1316"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861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74568" y="1038063"/>
                <a:ext cx="9223131" cy="558454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800" b="1" dirty="0">
                    <a:solidFill>
                      <a:schemeClr val="accent5"/>
                    </a:solidFill>
                    <a:latin typeface="Cambria Math"/>
                  </a:rPr>
                  <a:t>Mean time to failure (MTTF):</a:t>
                </a:r>
              </a:p>
              <a:p>
                <a:pPr algn="just"/>
                <a:r>
                  <a:rPr lang="en-US" sz="2400" dirty="0">
                    <a:solidFill>
                      <a:srgbClr val="000000"/>
                    </a:solidFill>
                    <a:latin typeface="Cambria Math"/>
                  </a:rPr>
                  <a:t>Is the mean time to the first failure (non repairable device).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𝑀𝑇𝑇𝐹</m:t>
                      </m:r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endParaRPr lang="en-US" sz="2400" dirty="0">
                  <a:solidFill>
                    <a:srgbClr val="000000"/>
                  </a:solidFill>
                  <a:latin typeface="Cambria Math"/>
                </a:endParaRPr>
              </a:p>
              <a:p>
                <a:r>
                  <a:rPr lang="en-US" sz="2800" b="1" dirty="0">
                    <a:solidFill>
                      <a:schemeClr val="accent5"/>
                    </a:solidFill>
                    <a:latin typeface="Cambria Math"/>
                  </a:rPr>
                  <a:t>Mean time between failure(MTBF):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Cambria Math"/>
                  </a:rPr>
                  <a:t>Is the expected time between two successive failure (repairable component)</a:t>
                </a:r>
                <a:r>
                  <a:rPr lang="en-US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IQ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ar-IQ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𝑀𝑇𝐵𝐹</m:t>
                          </m:r>
                        </m:den>
                      </m:f>
                      <m:r>
                        <a:rPr lang="ar-IQ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ar-IQ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IQ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ar-IQ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ar-IQ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ar-IQ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ar-IQ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𝑀𝑇𝑇𝐹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</a:endParaRPr>
              </a:p>
              <a:p>
                <a:endParaRPr lang="ar-IQ" sz="2400" b="0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𝑀𝑇𝐵𝐹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𝑀𝑇𝑇𝐹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ar-IQ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ar-IQ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568" y="1038063"/>
                <a:ext cx="9223131" cy="5584542"/>
              </a:xfrm>
              <a:prstGeom prst="rect">
                <a:avLst/>
              </a:prstGeom>
              <a:blipFill rotWithShape="1">
                <a:blip r:embed="rId2"/>
                <a:stretch>
                  <a:fillRect l="-1388" t="-1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586131" y="4878774"/>
            <a:ext cx="2394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400" dirty="0">
                <a:solidFill>
                  <a:srgbClr val="000000"/>
                </a:solidFill>
                <a:latin typeface="Cambria Math"/>
              </a:rPr>
              <a:t>اكثر من فشل واحد</a:t>
            </a:r>
          </a:p>
          <a:p>
            <a:pPr algn="r"/>
            <a:endParaRPr lang="ar-IQ" sz="2400" dirty="0">
              <a:solidFill>
                <a:srgbClr val="000000"/>
              </a:solidFill>
              <a:latin typeface="Cambria Math"/>
            </a:endParaRPr>
          </a:p>
          <a:p>
            <a:pPr algn="r"/>
            <a:endParaRPr lang="ar-IQ" sz="2400" dirty="0">
              <a:solidFill>
                <a:srgbClr val="000000"/>
              </a:solidFill>
              <a:latin typeface="Cambria Math"/>
            </a:endParaRPr>
          </a:p>
          <a:p>
            <a:pPr algn="r"/>
            <a:r>
              <a:rPr lang="ar-IQ" sz="2400" dirty="0">
                <a:solidFill>
                  <a:srgbClr val="000000"/>
                </a:solidFill>
                <a:latin typeface="Cambria Math"/>
              </a:rPr>
              <a:t>إذا كانت فشل واحد</a:t>
            </a:r>
            <a:endParaRPr lang="en-US" sz="2400" dirty="0">
              <a:solidFill>
                <a:srgbClr val="000000"/>
              </a:solidFill>
              <a:latin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4199181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4057" y="1024236"/>
                <a:ext cx="10160000" cy="1260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>
                    <a:solidFill>
                      <a:srgbClr val="002060"/>
                    </a:solidFill>
                    <a:latin typeface="Cambria Math"/>
                  </a:rPr>
                  <a:t>Theorem: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𝐄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𝐓</m:t>
                          </m:r>
                        </m:e>
                      </m:d>
                      <m:r>
                        <a:rPr lang="en-US" sz="2400" b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2400" b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𝐑</m:t>
                          </m:r>
                          <m:r>
                            <a:rPr lang="en-US" sz="2400" b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𝐭</m:t>
                          </m:r>
                          <m:r>
                            <a:rPr lang="en-US" sz="2400" b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𝐝𝐭</m:t>
                      </m:r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057" y="1024232"/>
                <a:ext cx="10160000" cy="1260217"/>
              </a:xfrm>
              <a:prstGeom prst="rect">
                <a:avLst/>
              </a:prstGeom>
              <a:blipFill rotWithShape="1">
                <a:blip r:embed="rId2"/>
                <a:stretch>
                  <a:fillRect l="-900" t="-3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74059" y="2357504"/>
                <a:ext cx="5529943" cy="4411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>
                    <a:solidFill>
                      <a:srgbClr val="000000"/>
                    </a:solidFill>
                    <a:latin typeface="Cambria Math"/>
                  </a:rPr>
                  <a:t>Proof: Left hand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r>
                  <a:rPr lang="en-US" sz="2400" i="1" dirty="0">
                    <a:solidFill>
                      <a:srgbClr val="000000"/>
                    </a:solidFill>
                    <a:latin typeface="Cambria Math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=−</m:t>
                    </m:r>
                    <m:nary>
                      <m:nary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́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</m:acc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sz="2400" b="0" i="1">
                        <a:solidFill>
                          <a:srgbClr val="000000"/>
                        </a:solidFill>
                        <a:latin typeface="Cambria Math"/>
                      </a:rPr>
                      <m:t>𝑑𝑡</m:t>
                    </m:r>
                  </m:oMath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US" sz="2400" b="0" i="1" dirty="0">
                  <a:solidFill>
                    <a:srgbClr val="0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)=−∞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+ </m:t>
                      </m:r>
                      <m:nary>
                        <m:nary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𝑑𝑡</m:t>
                      </m:r>
                    </m:oMath>
                  </m:oMathPara>
                </a14:m>
                <a:endParaRPr lang="en-US" sz="2400" b="0" i="1" dirty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𝑑𝑡</m:t>
                      </m:r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057" y="2357502"/>
                <a:ext cx="5529943" cy="4411079"/>
              </a:xfrm>
              <a:prstGeom prst="rect">
                <a:avLst/>
              </a:prstGeom>
              <a:blipFill rotWithShape="1">
                <a:blip r:embed="rId3"/>
                <a:stretch>
                  <a:fillRect l="-1654" t="-1107" r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04000" y="3222171"/>
                <a:ext cx="4876800" cy="841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𝐿𝑒𝑡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: 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𝑢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latin typeface="Cambria Math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𝑑𝑢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𝑑𝑡</m:t>
                    </m:r>
                  </m:oMath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𝑑𝑣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́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𝑅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m:rPr>
                        <m:sty m:val="p"/>
                      </m:rP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dt</m:t>
                    </m:r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𝑣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=−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𝑅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0" y="3222171"/>
                <a:ext cx="4876800" cy="841512"/>
              </a:xfrm>
              <a:prstGeom prst="rect">
                <a:avLst/>
              </a:prstGeom>
              <a:blipFill rotWithShape="1">
                <a:blip r:embed="rId4"/>
                <a:stretch>
                  <a:fillRect l="-250" t="-579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689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74542" y="1308036"/>
                <a:ext cx="5900077" cy="5016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>
                    <a:solidFill>
                      <a:srgbClr val="000000"/>
                    </a:solidFill>
                    <a:latin typeface="Cambria Math"/>
                  </a:rPr>
                  <a:t>Right hand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400" b="0" i="1">
                          <a:solidFill>
                            <a:srgbClr val="000000"/>
                          </a:solidFill>
                          <a:latin typeface="Cambria Math"/>
                        </a:rPr>
                        <m:t>𝑑𝑡</m:t>
                      </m:r>
                      <m:r>
                        <a:rPr lang="en-US" sz="2400" b="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sz="2400" b="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US" sz="2400" b="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sz="2400" b="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𝑑𝑠</m:t>
                                  </m:r>
                                </m:e>
                              </m:nary>
                            </m:e>
                          </m:d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𝐿𝑒𝑡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: 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𝑢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𝑑𝑠</m:t>
                        </m:r>
                      </m:e>
                    </m:nary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latin typeface="Cambria Math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𝑑𝑢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=−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𝑑𝑡</m:t>
                    </m:r>
                  </m:oMath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r>
                  <a:rPr lang="en-US" sz="2400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𝑑𝑣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dt</m:t>
                    </m:r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latin typeface="Cambria Math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𝑣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𝑑𝑡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𝑡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𝑑𝑠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∞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r>
                  <a:rPr lang="en-US" sz="2400" dirty="0">
                    <a:solidFill>
                      <a:srgbClr val="000000"/>
                    </a:solidFill>
                  </a:rPr>
                  <a:t>	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0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𝑡𝑓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  <m:nary>
                        <m:naryPr>
                          <m:limLoc m:val="undOvr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42" y="1308036"/>
                <a:ext cx="5900077" cy="5016373"/>
              </a:xfrm>
              <a:prstGeom prst="rect">
                <a:avLst/>
              </a:prstGeom>
              <a:blipFill>
                <a:blip r:embed="rId2"/>
                <a:stretch>
                  <a:fillRect l="-1550" t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766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45032" y="1422400"/>
                <a:ext cx="10014857" cy="4789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solidFill>
                      <a:srgbClr val="000000"/>
                    </a:solidFill>
                    <a:latin typeface="Cambria Math"/>
                  </a:rPr>
                  <a:t>In special case</a:t>
                </a:r>
              </a:p>
              <a:p>
                <a:r>
                  <a:rPr lang="en-US" sz="2400" i="1" dirty="0">
                    <a:solidFill>
                      <a:srgbClr val="000000"/>
                    </a:solidFill>
                    <a:latin typeface="Cambria Math"/>
                  </a:rPr>
                  <a:t>If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𝑍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𝜆</m:t>
                    </m:r>
                  </m:oMath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R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𝑑𝑡</m:t>
                      </m:r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𝑑𝑡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r>
                  <a:rPr lang="en-US" sz="2400" i="1" dirty="0">
                    <a:solidFill>
                      <a:srgbClr val="000000"/>
                    </a:solidFill>
                    <a:latin typeface="Cambria Math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𝜆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∞)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𝜆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</m:oMath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𝑀𝑇𝑇𝐹</m:t>
                      </m:r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29" y="1422400"/>
                <a:ext cx="10014857" cy="4789260"/>
              </a:xfrm>
              <a:prstGeom prst="rect">
                <a:avLst/>
              </a:prstGeom>
              <a:blipFill rotWithShape="1">
                <a:blip r:embed="rId2"/>
                <a:stretch>
                  <a:fillRect l="-913" t="-1018" b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112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97528" y="1537856"/>
                <a:ext cx="10266219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u="sng" dirty="0">
                    <a:solidFill>
                      <a:srgbClr val="006600"/>
                    </a:solidFill>
                    <a:latin typeface="Cambria Math"/>
                  </a:rPr>
                  <a:t>Theorem:</a:t>
                </a:r>
              </a:p>
              <a:p>
                <a:pPr algn="just"/>
                <a:r>
                  <a:rPr lang="en-US" sz="2800" b="1" dirty="0">
                    <a:solidFill>
                      <a:srgbClr val="006600"/>
                    </a:solidFill>
                    <a:latin typeface="Cambria Math"/>
                  </a:rPr>
                  <a:t>Let T be a time to failure of an item then the distribution of T is exponential, If and only if the failure rate is constant?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>
                          <a:solidFill>
                            <a:srgbClr val="0066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>
                          <a:solidFill>
                            <a:srgbClr val="0066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>
                          <a:solidFill>
                            <a:srgbClr val="006600"/>
                          </a:solidFill>
                          <a:latin typeface="Cambria Math"/>
                        </a:rPr>
                        <m:t>𝐓</m:t>
                      </m:r>
                      <m:r>
                        <a:rPr lang="en-US" sz="2800" b="1">
                          <a:solidFill>
                            <a:srgbClr val="006600"/>
                          </a:solidFill>
                          <a:latin typeface="Cambria Math"/>
                        </a:rPr>
                        <m:t>~</m:t>
                      </m:r>
                      <m:func>
                        <m:funcPr>
                          <m:ctrlPr>
                            <a:rPr lang="en-US" sz="2800" b="1" i="1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800" b="1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𝐞𝐱𝐩</m:t>
                          </m:r>
                        </m:fName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𝛌</m:t>
                              </m:r>
                            </m:e>
                          </m:d>
                        </m:e>
                      </m:func>
                      <m:r>
                        <a:rPr lang="en-US" sz="2800" b="1">
                          <a:solidFill>
                            <a:srgbClr val="006600"/>
                          </a:solidFill>
                          <a:latin typeface="Cambria Math"/>
                        </a:rPr>
                        <m:t>             →      </m:t>
                      </m:r>
                      <m:r>
                        <a:rPr lang="en-US" sz="2800" b="1" i="1">
                          <a:solidFill>
                            <a:srgbClr val="006600"/>
                          </a:solidFill>
                          <a:latin typeface="Cambria Math"/>
                        </a:rPr>
                        <m:t>𝐙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𝐭</m:t>
                          </m:r>
                        </m:e>
                      </m:d>
                      <m:r>
                        <a:rPr lang="en-US" sz="2800" b="1" i="1">
                          <a:solidFill>
                            <a:srgbClr val="006600"/>
                          </a:solidFill>
                          <a:latin typeface="Cambria Math"/>
                        </a:rPr>
                        <m:t>𝐢𝐬</m:t>
                      </m:r>
                      <m:r>
                        <a:rPr lang="en-US" sz="2800" b="1">
                          <a:solidFill>
                            <a:srgbClr val="0066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>
                          <a:solidFill>
                            <a:srgbClr val="006600"/>
                          </a:solidFill>
                          <a:latin typeface="Cambria Math"/>
                        </a:rPr>
                        <m:t>𝐜𝐨𝐧𝐬𝐭𝐚𝐧𝐭</m:t>
                      </m:r>
                    </m:oMath>
                  </m:oMathPara>
                </a14:m>
                <a:endParaRPr lang="en-US" sz="2800" b="1" dirty="0">
                  <a:solidFill>
                    <a:srgbClr val="006600"/>
                  </a:solidFill>
                  <a:latin typeface="Cambria Math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>
                          <a:solidFill>
                            <a:srgbClr val="0066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>
                          <a:solidFill>
                            <a:srgbClr val="0066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>
                          <a:solidFill>
                            <a:srgbClr val="006600"/>
                          </a:solidFill>
                          <a:latin typeface="Cambria Math"/>
                        </a:rPr>
                        <m:t>𝐙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𝐭</m:t>
                          </m:r>
                        </m:e>
                      </m:d>
                      <m:r>
                        <a:rPr lang="en-US" sz="2800" b="1">
                          <a:solidFill>
                            <a:srgbClr val="0066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6600"/>
                          </a:solidFill>
                          <a:latin typeface="Cambria Math"/>
                        </a:rPr>
                        <m:t>𝛌</m:t>
                      </m:r>
                      <m:r>
                        <a:rPr lang="en-US" sz="2800" b="1">
                          <a:solidFill>
                            <a:srgbClr val="0066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800" b="1" i="1">
                          <a:solidFill>
                            <a:srgbClr val="006600"/>
                          </a:solidFill>
                          <a:latin typeface="Cambria Math"/>
                        </a:rPr>
                        <m:t>𝐜𝐨𝐧𝐬𝐭𝐚𝐧𝐭</m:t>
                      </m:r>
                      <m:r>
                        <a:rPr lang="en-US" sz="2800" b="1">
                          <a:solidFill>
                            <a:srgbClr val="006600"/>
                          </a:solidFill>
                          <a:latin typeface="Cambria Math"/>
                        </a:rPr>
                        <m:t>    →     </m:t>
                      </m:r>
                      <m:r>
                        <a:rPr lang="en-US" sz="2800" b="1" i="1">
                          <a:solidFill>
                            <a:srgbClr val="006600"/>
                          </a:solidFill>
                          <a:latin typeface="Cambria Math"/>
                        </a:rPr>
                        <m:t>𝐓</m:t>
                      </m:r>
                      <m:r>
                        <a:rPr lang="en-US" sz="2800" b="1">
                          <a:solidFill>
                            <a:srgbClr val="006600"/>
                          </a:solidFill>
                          <a:latin typeface="Cambria Math"/>
                        </a:rPr>
                        <m:t>~</m:t>
                      </m:r>
                      <m:func>
                        <m:funcPr>
                          <m:ctrlPr>
                            <a:rPr lang="en-US" sz="2800" b="1" i="1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800" b="1" i="1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𝐞𝐱𝐩</m:t>
                          </m:r>
                        </m:fName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𝛌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b="1" dirty="0">
                  <a:solidFill>
                    <a:srgbClr val="000000"/>
                  </a:solidFill>
                  <a:latin typeface="Cambria Math"/>
                </a:endParaRPr>
              </a:p>
              <a:p>
                <a:pPr algn="just"/>
                <a:endParaRPr lang="en-US" sz="2400" dirty="0">
                  <a:solidFill>
                    <a:srgbClr val="006600"/>
                  </a:solidFill>
                </a:endParaRPr>
              </a:p>
              <a:p>
                <a:pPr algn="just"/>
                <a:endParaRPr lang="en-US" sz="24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27" y="1537854"/>
                <a:ext cx="10266218" cy="3416320"/>
              </a:xfrm>
              <a:prstGeom prst="rect">
                <a:avLst/>
              </a:prstGeom>
              <a:blipFill rotWithShape="1">
                <a:blip r:embed="rId2"/>
                <a:stretch>
                  <a:fillRect l="-1247" t="-1783" r="-1900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966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01694" y="1287487"/>
                <a:ext cx="10195799" cy="5167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rgbClr val="C0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400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𝐓</m:t>
                      </m:r>
                      <m:r>
                        <a:rPr lang="en-US" sz="2400" b="1">
                          <a:solidFill>
                            <a:srgbClr val="C00000"/>
                          </a:solidFill>
                          <a:latin typeface="Cambria Math"/>
                        </a:rPr>
                        <m:t>~</m:t>
                      </m:r>
                      <m:func>
                        <m:func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400" b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𝐞𝐱𝐩</m:t>
                          </m:r>
                        </m:fName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𝛌</m:t>
                              </m:r>
                            </m:e>
                          </m:d>
                        </m:e>
                      </m:func>
                      <m:r>
                        <a:rPr lang="en-US" sz="2400" b="1">
                          <a:solidFill>
                            <a:srgbClr val="C00000"/>
                          </a:solidFill>
                          <a:latin typeface="Cambria Math"/>
                        </a:rPr>
                        <m:t>             →      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𝐙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𝐭</m:t>
                          </m:r>
                        </m:e>
                      </m:d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𝐢𝐬</m:t>
                      </m:r>
                      <m:r>
                        <a:rPr lang="en-US" sz="2400" b="1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𝐜𝐨𝐧𝐬𝐭𝐚𝐧𝐭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Cambria Math"/>
                </a:endParaRPr>
              </a:p>
              <a:p>
                <a:pPr algn="just"/>
                <a:endParaRPr lang="en-US" sz="2400" dirty="0">
                  <a:solidFill>
                    <a:srgbClr val="C00000"/>
                  </a:solidFill>
                  <a:latin typeface="Cambria Math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Cambria Math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mbria Math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≥</m:t>
                          </m:r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mbria Math"/>
                </a:endParaRPr>
              </a:p>
              <a:p>
                <a:pPr algn="just"/>
                <a:r>
                  <a:rPr lang="en-US" sz="24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𝜆</m:t>
                            </m:r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𝜆</m:t>
                            </m:r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𝑑𝑠</m:t>
                        </m:r>
                      </m:e>
                    </m:nary>
                  </m:oMath>
                </a14:m>
                <a:endParaRPr lang="en-US" sz="2400" dirty="0">
                  <a:solidFill>
                    <a:srgbClr val="000000"/>
                  </a:solidFill>
                  <a:latin typeface="Cambria Math"/>
                </a:endParaRPr>
              </a:p>
              <a:p>
                <a:pPr algn="just"/>
                <a:r>
                  <a:rPr lang="en-US" sz="24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"/>
                        <m:endChr m:val="|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𝜆</m:t>
                            </m:r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∞</m:t>
                          </m:r>
                        </m:e>
                      </m:mr>
                      <m:m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mr>
                    </m:m>
                  </m:oMath>
                </a14:m>
                <a:endParaRPr lang="en-US" sz="2400" dirty="0">
                  <a:solidFill>
                    <a:srgbClr val="000000"/>
                  </a:solidFill>
                  <a:latin typeface="Cambria Math"/>
                </a:endParaRPr>
              </a:p>
              <a:p>
                <a:pPr algn="just"/>
                <a:r>
                  <a:rPr lang="en-US" sz="24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𝜆</m:t>
                        </m:r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0000"/>
                  </a:solidFill>
                  <a:latin typeface="Cambria Math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𝑍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𝜆</m:t>
                            </m:r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𝜆</m:t>
                            </m:r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𝜆</m:t>
                            </m:r>
                            <m: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 Math"/>
                  </a:rPr>
                  <a:t>            constant Z(t)</a:t>
                </a:r>
              </a:p>
              <a:p>
                <a:pPr algn="just"/>
                <a:endParaRPr lang="en-US" sz="2400" dirty="0">
                  <a:solidFill>
                    <a:srgbClr val="0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694" y="1287487"/>
                <a:ext cx="10195799" cy="5167377"/>
              </a:xfrm>
              <a:prstGeom prst="rect">
                <a:avLst/>
              </a:prstGeom>
              <a:blipFill>
                <a:blip r:embed="rId2"/>
                <a:stretch>
                  <a:fillRect l="-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575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8695" y="731346"/>
            <a:ext cx="311655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kern="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Reliability: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4298" y="1732084"/>
            <a:ext cx="93790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Cambria Math"/>
              </a:rPr>
              <a:t>Qualitative &amp; Quantitative Definition.</a:t>
            </a:r>
            <a:endParaRPr lang="ar-IQ" sz="2400" dirty="0">
              <a:solidFill>
                <a:srgbClr val="000000"/>
              </a:solidFill>
              <a:latin typeface="Cambria Math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4298" y="2539581"/>
            <a:ext cx="9379081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Qualitative Definition:</a:t>
            </a:r>
          </a:p>
          <a:p>
            <a:endParaRPr lang="en-US" sz="1000" b="1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Cambria Math"/>
              </a:rPr>
              <a:t>	A reliability may be defined as the probability of a device to operate for a given period of time, without failure under a given operating  conditions; for a given interval [0,t] .</a:t>
            </a:r>
            <a:endParaRPr lang="ar-IQ" sz="2400" dirty="0">
              <a:solidFill>
                <a:srgbClr val="000000"/>
              </a:solidFill>
              <a:latin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712022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45028" y="1480457"/>
                <a:ext cx="9942285" cy="307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>
                          <a:solidFill>
                            <a:srgbClr val="C00000"/>
                          </a:solidFill>
                          <a:latin typeface="Cambria Math"/>
                        </a:rPr>
                        <m:t>𝐙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𝐭</m:t>
                          </m:r>
                        </m:e>
                      </m:d>
                      <m:r>
                        <a:rPr lang="en-US" sz="240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>
                          <a:solidFill>
                            <a:srgbClr val="C00000"/>
                          </a:solidFill>
                          <a:latin typeface="Cambria Math"/>
                        </a:rPr>
                        <m:t>𝛌</m:t>
                      </m:r>
                      <m:r>
                        <a:rPr lang="en-US" sz="2400"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400">
                          <a:solidFill>
                            <a:srgbClr val="C00000"/>
                          </a:solidFill>
                          <a:latin typeface="Cambria Math"/>
                        </a:rPr>
                        <m:t>𝐜𝐨𝐧𝐬𝐭𝐚𝐧𝐭</m:t>
                      </m:r>
                      <m:r>
                        <a:rPr lang="en-US" sz="2400">
                          <a:solidFill>
                            <a:srgbClr val="C00000"/>
                          </a:solidFill>
                          <a:latin typeface="Cambria Math"/>
                        </a:rPr>
                        <m:t>    →     </m:t>
                      </m:r>
                      <m:r>
                        <a:rPr lang="en-US" sz="2400">
                          <a:solidFill>
                            <a:srgbClr val="C00000"/>
                          </a:solidFill>
                          <a:latin typeface="Cambria Math"/>
                        </a:rPr>
                        <m:t>𝐓</m:t>
                      </m:r>
                      <m:r>
                        <a:rPr lang="en-US" sz="2400">
                          <a:solidFill>
                            <a:srgbClr val="C00000"/>
                          </a:solidFill>
                          <a:latin typeface="Cambria Math"/>
                        </a:rPr>
                        <m:t>~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4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𝐞𝐱𝐩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𝛌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           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𝐶𝑜𝑛𝑠𝑡𝑎𝑛𝑡</m:t>
                      </m:r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000000"/>
                          </a:solidFill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000000"/>
                              </a:solidFill>
                            </a:rPr>
                            <m:t>−</m:t>
                          </m:r>
                          <m:nary>
                            <m:naryPr>
                              <m:limLoc m:val="undOvr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4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sz="24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𝑍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400" b="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𝑑𝑠</m:t>
                              </m:r>
                            </m:e>
                          </m:nary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𝑑𝑠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∗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b="0" i="1" dirty="0">
                  <a:solidFill>
                    <a:srgbClr val="00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28" y="1480457"/>
                <a:ext cx="9942285" cy="3077766"/>
              </a:xfrm>
              <a:prstGeom prst="rect">
                <a:avLst/>
              </a:prstGeom>
              <a:blipFill rotWithShape="1">
                <a:blip r:embed="rId2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181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22217" y="1177639"/>
                <a:ext cx="10086109" cy="1943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>
                    <a:solidFill>
                      <a:schemeClr val="accent1">
                        <a:lumMod val="50000"/>
                      </a:schemeClr>
                    </a:solidFill>
                    <a:latin typeface="Cambria Math"/>
                  </a:rPr>
                  <a:t>Example(1)</a:t>
                </a:r>
              </a:p>
              <a:p>
                <a:endParaRPr lang="en-US" sz="2400" u="sng" dirty="0">
                  <a:solidFill>
                    <a:schemeClr val="accent1">
                      <a:lumMod val="50000"/>
                    </a:schemeClr>
                  </a:solidFill>
                  <a:latin typeface="Cambria Math"/>
                </a:endParaRPr>
              </a:p>
              <a:p>
                <a:r>
                  <a:rPr lang="en-US" sz="2400" dirty="0">
                    <a:solidFill>
                      <a:schemeClr val="accent5"/>
                    </a:solidFill>
                    <a:latin typeface="Cambria Math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5"/>
                        </a:solidFill>
                        <a:latin typeface="Cambria Math"/>
                      </a:rPr>
                      <m:t>Z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accent5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5"/>
                        </a:solidFill>
                        <a:latin typeface="Cambria Math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accent5"/>
                        </a:solidFill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5"/>
                    </a:solidFill>
                    <a:latin typeface="Cambria Math"/>
                  </a:rPr>
                  <a:t>     find:</a:t>
                </a:r>
              </a:p>
              <a:p>
                <a:r>
                  <a:rPr lang="en-US" sz="2400" dirty="0">
                    <a:solidFill>
                      <a:schemeClr val="accent5"/>
                    </a:solidFill>
                    <a:latin typeface="Cambria Math"/>
                  </a:rPr>
                  <a:t>1- R(t) for 100 hours.</a:t>
                </a:r>
              </a:p>
              <a:p>
                <a:r>
                  <a:rPr lang="en-US" sz="2400" dirty="0">
                    <a:solidFill>
                      <a:schemeClr val="accent5"/>
                    </a:solidFill>
                    <a:latin typeface="Cambria Math"/>
                  </a:rPr>
                  <a:t>2- What is the reliability equal MTTF?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217" y="1177639"/>
                <a:ext cx="10086109" cy="1943161"/>
              </a:xfrm>
              <a:prstGeom prst="rect">
                <a:avLst/>
              </a:prstGeom>
              <a:blipFill>
                <a:blip r:embed="rId3"/>
                <a:stretch>
                  <a:fillRect l="-906" t="-2508" b="-5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22219" y="2923309"/>
                <a:ext cx="9102436" cy="3123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u="sng" dirty="0">
                  <a:solidFill>
                    <a:srgbClr val="000000"/>
                  </a:solidFill>
                  <a:latin typeface="Cambria Math"/>
                </a:endParaRPr>
              </a:p>
              <a:p>
                <a:r>
                  <a:rPr lang="en-US" sz="2400" u="sng" dirty="0">
                    <a:solidFill>
                      <a:srgbClr val="000000"/>
                    </a:solidFill>
                    <a:latin typeface="Cambria Math"/>
                  </a:rPr>
                  <a:t>Solution</a:t>
                </a:r>
              </a:p>
              <a:p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0000"/>
                        </a:solidFill>
                        <a:latin typeface="Cambria Math"/>
                      </a:rPr>
                      <m:t>𝑍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dirty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400" dirty="0">
                        <a:solidFill>
                          <a:srgbClr val="000000"/>
                        </a:solidFill>
                        <a:latin typeface="Cambria Math"/>
                      </a:rPr>
                      <m:t>𝜆</m:t>
                    </m:r>
                    <m:r>
                      <a:rPr lang="en-US" sz="2400" dirty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400" dirty="0">
                        <a:solidFill>
                          <a:srgbClr val="000000"/>
                        </a:solidFill>
                        <a:latin typeface="Cambria Math"/>
                      </a:rPr>
                      <m:t>3</m:t>
                    </m:r>
                    <m:r>
                      <a:rPr lang="en-US" sz="2400" dirty="0">
                        <a:solidFill>
                          <a:srgbClr val="000000"/>
                        </a:solidFill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400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0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 Math"/>
                  </a:rPr>
                  <a:t>      constant</a:t>
                </a:r>
              </a:p>
              <a:p>
                <a:endParaRPr lang="en-US" sz="2400" dirty="0">
                  <a:solidFill>
                    <a:srgbClr val="0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latin typeface="Cambria Math"/>
                </a:endParaRPr>
              </a:p>
              <a:p>
                <a:endParaRPr lang="en-US" sz="2400" b="0" i="1" dirty="0">
                  <a:solidFill>
                    <a:srgbClr val="0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100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400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4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sz="24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100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4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sup>
                      </m:sSup>
                      <m:r>
                        <a:rPr lang="en-US" sz="24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4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99</m:t>
                      </m:r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latin typeface="Cambria Math"/>
                </a:endParaRPr>
              </a:p>
              <a:p>
                <a:endParaRPr lang="en-US" sz="2400" b="0" dirty="0">
                  <a:solidFill>
                    <a:srgbClr val="0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219" y="2923309"/>
                <a:ext cx="9102436" cy="3123163"/>
              </a:xfrm>
              <a:prstGeom prst="rect">
                <a:avLst/>
              </a:prstGeom>
              <a:blipFill>
                <a:blip r:embed="rId4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705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9011493-74FC-4D02-B355-5BA678FC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38DF-B563-4744-BFC5-C62990F657E3}" type="slidenum">
              <a:rPr lang="ar-IQ" smtClean="0"/>
              <a:t>22</a:t>
            </a:fld>
            <a:endParaRPr lang="ar-IQ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5B381E17-B844-4D0B-8CEF-A79741E77671}"/>
                  </a:ext>
                </a:extLst>
              </p:cNvPr>
              <p:cNvSpPr/>
              <p:nvPr/>
            </p:nvSpPr>
            <p:spPr>
              <a:xfrm>
                <a:off x="1077616" y="834432"/>
                <a:ext cx="6096000" cy="461998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𝑀𝑇𝑇𝐹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 Math"/>
                  </a:rPr>
                  <a:t>=?</a:t>
                </a:r>
              </a:p>
              <a:p>
                <a:endParaRPr lang="en-US" sz="2400" i="1" dirty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𝑀𝑇𝑇𝐹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𝑑𝑡</m:t>
                      </m:r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𝑑𝑡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r>
                  <a:rPr lang="en-US" sz="2400" i="1" dirty="0">
                    <a:solidFill>
                      <a:srgbClr val="000000"/>
                    </a:solidFill>
                    <a:latin typeface="Cambria Math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𝜆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∞)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𝜆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</m:oMath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𝑀𝑇𝑇𝐹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𝜆</m:t>
                            </m:r>
                          </m:den>
                        </m:f>
                      </m:e>
                    </m:d>
                    <m:r>
                      <a:rPr lang="ar-IQ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𝜆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𝜆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∗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𝜆</m:t>
                            </m:r>
                          </m:den>
                        </m:f>
                      </m:sup>
                    </m:sSup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 Math"/>
                  </a:rPr>
                  <a:t>=0.37</a:t>
                </a:r>
              </a:p>
              <a:p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B381E17-B844-4D0B-8CEF-A79741E776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616" y="834432"/>
                <a:ext cx="6096000" cy="4619983"/>
              </a:xfrm>
              <a:prstGeom prst="rect">
                <a:avLst/>
              </a:prstGeom>
              <a:blipFill>
                <a:blip r:embed="rId2"/>
                <a:stretch>
                  <a:fillRect l="-300" t="-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9463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4401" y="1459346"/>
                <a:ext cx="10224655" cy="2337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u="sng" dirty="0">
                    <a:solidFill>
                      <a:srgbClr val="C00000"/>
                    </a:solidFill>
                    <a:latin typeface="Cambria Math"/>
                  </a:rPr>
                  <a:t>Example(2)</a:t>
                </a:r>
              </a:p>
              <a:p>
                <a:pPr algn="just"/>
                <a:r>
                  <a:rPr lang="en-US" sz="2400" dirty="0">
                    <a:solidFill>
                      <a:schemeClr val="accent5"/>
                    </a:solidFill>
                    <a:latin typeface="Cambria Math"/>
                  </a:rPr>
                  <a:t>Assume that (5000) items are put under the test, and if failure rate is constant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accent5"/>
                        </a:solidFill>
                        <a:latin typeface="Cambria Math"/>
                      </a:rPr>
                      <m:t>5</m:t>
                    </m:r>
                    <m:r>
                      <a:rPr lang="en-US" sz="2400">
                        <a:solidFill>
                          <a:schemeClr val="accent5"/>
                        </a:solidFill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5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accent5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400">
                            <a:solidFill>
                              <a:schemeClr val="accent5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accent5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5"/>
                    </a:solidFill>
                    <a:latin typeface="Cambria Math"/>
                  </a:rPr>
                  <a:t>  find:</a:t>
                </a:r>
              </a:p>
              <a:p>
                <a:pPr algn="just"/>
                <a:r>
                  <a:rPr lang="en-US" sz="2400" dirty="0">
                    <a:solidFill>
                      <a:schemeClr val="accent5"/>
                    </a:solidFill>
                    <a:latin typeface="Cambria Math"/>
                  </a:rPr>
                  <a:t>1- Reliability for 500 hour.</a:t>
                </a:r>
              </a:p>
              <a:p>
                <a:pPr algn="just"/>
                <a:r>
                  <a:rPr lang="en-US" sz="2400" dirty="0">
                    <a:solidFill>
                      <a:schemeClr val="accent5"/>
                    </a:solidFill>
                    <a:latin typeface="Cambria Math"/>
                  </a:rPr>
                  <a:t>2-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5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chemeClr val="accent5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400">
                            <a:solidFill>
                              <a:schemeClr val="accent5"/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sz="2400">
                        <a:solidFill>
                          <a:schemeClr val="accent5"/>
                        </a:solidFill>
                        <a:latin typeface="Cambria Math"/>
                      </a:rPr>
                      <m:t>(</m:t>
                    </m:r>
                    <m:r>
                      <a:rPr lang="en-US" sz="2400">
                        <a:solidFill>
                          <a:schemeClr val="accent5"/>
                        </a:solidFill>
                        <a:latin typeface="Cambria Math"/>
                      </a:rPr>
                      <m:t>𝑡</m:t>
                    </m:r>
                    <m:r>
                      <a:rPr lang="en-US" sz="2400">
                        <a:solidFill>
                          <a:schemeClr val="accent5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5"/>
                    </a:solidFill>
                    <a:latin typeface="Cambria Math"/>
                  </a:rPr>
                  <a:t> for 500 hours.</a:t>
                </a:r>
              </a:p>
              <a:p>
                <a:pPr algn="just"/>
                <a:r>
                  <a:rPr lang="en-US" sz="2400" dirty="0">
                    <a:solidFill>
                      <a:schemeClr val="accent5"/>
                    </a:solidFill>
                    <a:latin typeface="Cambria Math"/>
                  </a:rPr>
                  <a:t>3-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5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chemeClr val="accent5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400">
                            <a:solidFill>
                              <a:schemeClr val="accent5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sz="2400">
                        <a:solidFill>
                          <a:schemeClr val="accent5"/>
                        </a:solidFill>
                        <a:latin typeface="Cambria Math"/>
                      </a:rPr>
                      <m:t>(</m:t>
                    </m:r>
                    <m:r>
                      <a:rPr lang="en-US" sz="2400">
                        <a:solidFill>
                          <a:schemeClr val="accent5"/>
                        </a:solidFill>
                        <a:latin typeface="Cambria Math"/>
                      </a:rPr>
                      <m:t>𝑡</m:t>
                    </m:r>
                    <m:r>
                      <a:rPr lang="en-US" sz="2400">
                        <a:solidFill>
                          <a:schemeClr val="accent5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5"/>
                    </a:solidFill>
                    <a:latin typeface="Cambria Math"/>
                  </a:rPr>
                  <a:t> for 500 hours.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1459346"/>
                <a:ext cx="10224655" cy="2337948"/>
              </a:xfrm>
              <a:prstGeom prst="rect">
                <a:avLst/>
              </a:prstGeom>
              <a:blipFill rotWithShape="1">
                <a:blip r:embed="rId2"/>
                <a:stretch>
                  <a:fillRect l="-894" t="-2083" r="-894" b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14399" y="4065997"/>
                <a:ext cx="6096000" cy="1801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Solution</m:t>
                      </m:r>
                      <m:r>
                        <m:rPr>
                          <m:nor/>
                        </m:rPr>
                        <a:rPr lang="en-US" sz="2400" b="1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/</m:t>
                      </m:r>
                    </m:oMath>
                  </m:oMathPara>
                </a14:m>
                <a:endParaRPr lang="en-US" sz="2400" b="1" i="1" dirty="0">
                  <a:solidFill>
                    <a:srgbClr val="00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5000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𝑖𝑡𝑒𝑚𝑠</m:t>
                      </m:r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4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8" y="4065993"/>
                <a:ext cx="6096000" cy="1801775"/>
              </a:xfrm>
              <a:prstGeom prst="rect">
                <a:avLst/>
              </a:prstGeom>
              <a:blipFill rotWithShape="1">
                <a:blip r:embed="rId3"/>
                <a:stretch>
                  <a:fillRect b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66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45029" y="1410344"/>
                <a:ext cx="9855200" cy="4775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500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500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25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78</m:t>
                    </m:r>
                  </m:oMath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000" i="1" dirty="0">
                    <a:solidFill>
                      <a:srgbClr val="000000"/>
                    </a:solidFill>
                    <a:latin typeface="Cambria Math"/>
                  </a:rPr>
                  <a:t>*******************************************************************************************************************************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𝑂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</a:rPr>
                  <a:t>	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25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∗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5000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3900</m:t>
                    </m:r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000" i="1" dirty="0">
                    <a:solidFill>
                      <a:srgbClr val="000000"/>
                    </a:solidFill>
                    <a:latin typeface="Cambria Math"/>
                  </a:rPr>
                  <a:t>********************************************************************************************************************************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𝐹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</a:rPr>
                  <a:t>	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	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5000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3900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1100</m:t>
                    </m:r>
                  </m:oMath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000" i="1" dirty="0">
                    <a:solidFill>
                      <a:srgbClr val="000000"/>
                    </a:solidFill>
                    <a:latin typeface="Cambria Math"/>
                  </a:rPr>
                  <a:t>********************************************************************************************************************************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29" y="1410340"/>
                <a:ext cx="9855200" cy="4775153"/>
              </a:xfrm>
              <a:prstGeom prst="rect">
                <a:avLst/>
              </a:prstGeom>
              <a:blipFill rotWithShape="1">
                <a:blip r:embed="rId3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98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43" y="729087"/>
            <a:ext cx="10145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u="sng" dirty="0">
                <a:solidFill>
                  <a:schemeClr val="accent6"/>
                </a:solidFill>
                <a:latin typeface="Cambria Math"/>
              </a:rPr>
              <a:t>Example</a:t>
            </a:r>
            <a:r>
              <a:rPr lang="en-US" sz="2400" u="sng" dirty="0">
                <a:solidFill>
                  <a:schemeClr val="accent6"/>
                </a:solidFill>
                <a:latin typeface="Cambria Math"/>
                <a:sym typeface="Wingdings" pitchFamily="2" charset="2"/>
              </a:rPr>
              <a:t>(3):</a:t>
            </a:r>
          </a:p>
          <a:p>
            <a:pPr algn="just"/>
            <a:r>
              <a:rPr lang="en-US" sz="2400" dirty="0">
                <a:solidFill>
                  <a:schemeClr val="accent6"/>
                </a:solidFill>
                <a:latin typeface="Cambria Math"/>
                <a:sym typeface="Wingdings" pitchFamily="2" charset="2"/>
              </a:rPr>
              <a:t>If  𝜆=0.01 parameter of exponential distribution and R(t)=0.90, </a:t>
            </a:r>
          </a:p>
          <a:p>
            <a:pPr algn="just"/>
            <a:r>
              <a:rPr lang="en-US" sz="2400" dirty="0">
                <a:solidFill>
                  <a:schemeClr val="accent6"/>
                </a:solidFill>
                <a:latin typeface="Cambria Math"/>
                <a:sym typeface="Wingdings" pitchFamily="2" charset="2"/>
              </a:rPr>
              <a:t>Find: t [the number of hours as a system operated]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46629" y="2564677"/>
                <a:ext cx="10145485" cy="336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u="sng" dirty="0">
                    <a:solidFill>
                      <a:srgbClr val="000000"/>
                    </a:solidFill>
                    <a:latin typeface="Cambria Math"/>
                  </a:rPr>
                  <a:t>Solution: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90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01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𝐿𝑛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90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01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∗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𝐿𝑛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𝑜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90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01</m:t>
                          </m:r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10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𝑜𝑢𝑟𝑠</m:t>
                      </m:r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629" y="2564673"/>
                <a:ext cx="10145485" cy="3363549"/>
              </a:xfrm>
              <a:prstGeom prst="rect">
                <a:avLst/>
              </a:prstGeom>
              <a:blipFill rotWithShape="1">
                <a:blip r:embed="rId2"/>
                <a:stretch>
                  <a:fillRect l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60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9357" y="658294"/>
            <a:ext cx="10145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u="sng" dirty="0">
                <a:solidFill>
                  <a:schemeClr val="accent6"/>
                </a:solidFill>
                <a:latin typeface="Cambria Math"/>
              </a:rPr>
              <a:t>Example</a:t>
            </a:r>
            <a:r>
              <a:rPr lang="en-US" sz="2400" u="sng" dirty="0">
                <a:solidFill>
                  <a:schemeClr val="accent6"/>
                </a:solidFill>
                <a:latin typeface="Cambria Math"/>
                <a:sym typeface="Wingdings" pitchFamily="2" charset="2"/>
              </a:rPr>
              <a:t>(3):</a:t>
            </a:r>
          </a:p>
          <a:p>
            <a:pPr algn="just"/>
            <a:endParaRPr lang="en-US" sz="2400" u="sng" dirty="0">
              <a:solidFill>
                <a:schemeClr val="accent6"/>
              </a:solidFill>
              <a:latin typeface="Cambria Math"/>
              <a:sym typeface="Wingdings" pitchFamily="2" charset="2"/>
            </a:endParaRPr>
          </a:p>
          <a:p>
            <a:pPr algn="just"/>
            <a:r>
              <a:rPr lang="en-US" sz="2400" dirty="0">
                <a:solidFill>
                  <a:schemeClr val="accent6"/>
                </a:solidFill>
                <a:latin typeface="Cambria Math"/>
                <a:sym typeface="Wingdings" pitchFamily="2" charset="2"/>
              </a:rPr>
              <a:t>If the </a:t>
            </a:r>
            <a:r>
              <a:rPr lang="en-US" sz="2400" dirty="0">
                <a:solidFill>
                  <a:schemeClr val="accent6"/>
                </a:solidFill>
                <a:latin typeface="Cambria Math"/>
              </a:rPr>
              <a:t>Reliability for 100h equal to 0.99 find the failure rate:</a:t>
            </a:r>
            <a:endParaRPr lang="en-US" sz="2400" dirty="0">
              <a:solidFill>
                <a:schemeClr val="accent6"/>
              </a:solidFill>
              <a:latin typeface="Cambria Math"/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23257" y="2163521"/>
                <a:ext cx="10145485" cy="3415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u="sng" dirty="0">
                    <a:solidFill>
                      <a:srgbClr val="000000"/>
                    </a:solidFill>
                    <a:latin typeface="Cambria Math"/>
                  </a:rPr>
                  <a:t>Solution: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latin typeface="Cambria Math"/>
                  </a:rPr>
                  <a:t>=  </a:t>
                </a:r>
                <a:r>
                  <a:rPr lang="en-US" sz="2400" dirty="0">
                    <a:solidFill>
                      <a:srgbClr val="000000"/>
                    </a:solidFill>
                    <a:latin typeface="Cambria Math"/>
                  </a:rPr>
                  <a:t>0.99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100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99</m:t>
                      </m:r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𝐿𝑛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99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100</m:t>
                      </m:r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𝐿𝑛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𝑜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99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00003</m:t>
                      </m:r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57" y="2163521"/>
                <a:ext cx="10145485" cy="3415487"/>
              </a:xfrm>
              <a:prstGeom prst="rect">
                <a:avLst/>
              </a:prstGeom>
              <a:blipFill>
                <a:blip r:embed="rId2"/>
                <a:stretch>
                  <a:fillRect l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5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74886" y="1090146"/>
                <a:ext cx="904728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chemeClr val="accent6"/>
                    </a:solidFill>
                  </a:rPr>
                  <a:t>Quantitative Definition:</a:t>
                </a:r>
              </a:p>
              <a:p>
                <a:pPr algn="just"/>
                <a:endParaRPr lang="en-US" sz="800" b="1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latin typeface="Cambria Math"/>
                  </a:rPr>
                  <a:t>Let T be a life length (or time to failure) of a component then the reliability is: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/>
                        </a:rPr>
                        <m:t> (</m:t>
                      </m:r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ar-IQ" sz="2400" dirty="0">
                  <a:solidFill>
                    <a:srgbClr val="0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886" y="1090146"/>
                <a:ext cx="9047284" cy="2308324"/>
              </a:xfrm>
              <a:prstGeom prst="rect">
                <a:avLst/>
              </a:prstGeom>
              <a:blipFill>
                <a:blip r:embed="rId2"/>
                <a:stretch>
                  <a:fillRect l="-1348" t="-2646" r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74887" y="3692770"/>
                <a:ext cx="8660423" cy="236988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3200" b="1" dirty="0">
                    <a:solidFill>
                      <a:srgbClr val="006600"/>
                    </a:solidFill>
                  </a:rPr>
                  <a:t>Properties of Reliability function:</a:t>
                </a:r>
              </a:p>
              <a:p>
                <a:endParaRPr lang="en-US" sz="800" b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latin typeface="Cambria Math"/>
                  </a:rPr>
                  <a:t>1- Decreasing function.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latin typeface="Cambria Math"/>
                  </a:rPr>
                  <a:t>2-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∞</m:t>
                        </m:r>
                      </m:e>
                    </m:d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latin typeface="Cambria Math"/>
                  </a:rPr>
                  <a:t>3-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0000"/>
                        </a:solidFill>
                        <a:latin typeface="Cambria Math"/>
                      </a:rPr>
                      <m:t>𝑅</m:t>
                    </m:r>
                    <m:r>
                      <a:rPr lang="en-US" sz="2400" dirty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400" dirty="0">
                        <a:solidFill>
                          <a:srgbClr val="000000"/>
                        </a:solidFill>
                        <a:latin typeface="Cambria Math"/>
                      </a:rPr>
                      <m:t>0</m:t>
                    </m:r>
                    <m:r>
                      <a:rPr lang="en-US" sz="2400" dirty="0">
                        <a:solidFill>
                          <a:srgbClr val="000000"/>
                        </a:solidFill>
                        <a:latin typeface="Cambria Math"/>
                      </a:rPr>
                      <m:t>)=</m:t>
                    </m:r>
                    <m:r>
                      <a:rPr lang="en-US" sz="2400" dirty="0">
                        <a:solidFill>
                          <a:srgbClr val="00000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887" y="3692770"/>
                <a:ext cx="8660423" cy="2369880"/>
              </a:xfrm>
              <a:prstGeom prst="rect">
                <a:avLst/>
              </a:prstGeom>
              <a:blipFill rotWithShape="1">
                <a:blip r:embed="rId3"/>
                <a:stretch>
                  <a:fillRect l="-1759" t="-3342" b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9137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74886" y="1090146"/>
                <a:ext cx="9047284" cy="1969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accent5"/>
                    </a:solidFill>
                  </a:rPr>
                  <a:t>* </a:t>
                </a: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chemeClr val="accent5"/>
                        </a:solidFill>
                        <a:latin typeface="Cambria Math"/>
                      </a:rPr>
                      <m:t>𝑅</m:t>
                    </m:r>
                    <m:r>
                      <a:rPr lang="en-US" sz="2800" dirty="0">
                        <a:solidFill>
                          <a:schemeClr val="accent5"/>
                        </a:solidFill>
                        <a:latin typeface="Cambria Math"/>
                      </a:rPr>
                      <m:t>(</m:t>
                    </m:r>
                    <m:r>
                      <a:rPr lang="en-US" sz="2800" dirty="0">
                        <a:solidFill>
                          <a:schemeClr val="accent5"/>
                        </a:solidFill>
                        <a:latin typeface="Cambria Math"/>
                      </a:rPr>
                      <m:t>0</m:t>
                    </m:r>
                    <m:r>
                      <a:rPr lang="en-US" sz="2800" dirty="0">
                        <a:solidFill>
                          <a:schemeClr val="accent5"/>
                        </a:solidFill>
                        <a:latin typeface="Cambria Math"/>
                      </a:rPr>
                      <m:t>)=</m:t>
                    </m:r>
                    <m:r>
                      <a:rPr lang="en-US" sz="2800" dirty="0">
                        <a:solidFill>
                          <a:schemeClr val="accent5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2800" dirty="0">
                  <a:solidFill>
                    <a:schemeClr val="accent5"/>
                  </a:solidFill>
                  <a:latin typeface="Cambria Math"/>
                </a:endParaRPr>
              </a:p>
              <a:p>
                <a:pPr algn="just"/>
                <a:endParaRPr lang="en-US" sz="800" b="1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latin typeface="Cambria Math"/>
                  </a:rPr>
                  <a:t>This means at the initial time t=0 the system (or component or device ) is working perfectly.</a:t>
                </a:r>
                <a:endParaRPr lang="ar-IQ" sz="2400" dirty="0">
                  <a:solidFill>
                    <a:srgbClr val="0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886" y="1090146"/>
                <a:ext cx="9047284" cy="1969770"/>
              </a:xfrm>
              <a:prstGeom prst="rect">
                <a:avLst/>
              </a:prstGeom>
              <a:blipFill rotWithShape="1">
                <a:blip r:embed="rId2"/>
                <a:stretch>
                  <a:fillRect l="-1348" r="-1078" b="-2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74886" y="3460542"/>
                <a:ext cx="8660423" cy="15234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accent5"/>
                    </a:solidFill>
                  </a:rPr>
                  <a:t>*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accent5"/>
                        </a:solidFill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5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chemeClr val="accent5"/>
                            </a:solidFill>
                            <a:latin typeface="Cambria Math"/>
                          </a:rPr>
                          <m:t>∞</m:t>
                        </m:r>
                      </m:e>
                    </m:d>
                    <m:r>
                      <a:rPr lang="en-US" sz="2800">
                        <a:solidFill>
                          <a:schemeClr val="accent5"/>
                        </a:solidFill>
                        <a:latin typeface="Cambria Math"/>
                      </a:rPr>
                      <m:t>=</m:t>
                    </m:r>
                    <m:r>
                      <a:rPr lang="en-US" sz="2800">
                        <a:solidFill>
                          <a:schemeClr val="accent5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sz="2800" dirty="0">
                  <a:solidFill>
                    <a:schemeClr val="accent5"/>
                  </a:solidFill>
                  <a:latin typeface="Cambria Math"/>
                </a:endParaRPr>
              </a:p>
              <a:p>
                <a:pPr algn="just"/>
                <a:endParaRPr lang="en-US" sz="900" b="1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latin typeface="Cambria Math"/>
                  </a:rPr>
                  <a:t>This means no device can work for ever.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886" y="3460542"/>
                <a:ext cx="8660423" cy="1523494"/>
              </a:xfrm>
              <a:prstGeom prst="rect">
                <a:avLst/>
              </a:prstGeom>
              <a:blipFill rotWithShape="1">
                <a:blip r:embed="rId3"/>
                <a:stretch>
                  <a:fillRect l="-1759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902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0847" y="655921"/>
                <a:ext cx="9135208" cy="62386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dirty="0" smtClean="0">
                        <a:solidFill>
                          <a:srgbClr val="000000"/>
                        </a:solidFill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0" dirty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 Math"/>
                  </a:rPr>
                  <a:t>in terms of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 Math"/>
                  </a:rPr>
                  <a:t>p.d.f</a:t>
                </a:r>
                <a:r>
                  <a:rPr lang="en-US" sz="2400" dirty="0">
                    <a:solidFill>
                      <a:srgbClr val="000000"/>
                    </a:solidFill>
                    <a:latin typeface="Cambria Math"/>
                  </a:rPr>
                  <a:t>  f(t)   may be written as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0000"/>
                        </a:solidFill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 Math"/>
                  </a:rPr>
                  <a:t>in terms of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 Math"/>
                  </a:rPr>
                  <a:t>c.d.f</a:t>
                </a:r>
                <a:r>
                  <a:rPr lang="en-US" sz="2400" dirty="0">
                    <a:solidFill>
                      <a:srgbClr val="000000"/>
                    </a:solidFill>
                    <a:latin typeface="Cambria Math"/>
                  </a:rPr>
                  <a:t>  F(t)   may be expressed as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4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latin typeface="Cambria Math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2400" b="0" dirty="0">
                  <a:solidFill>
                    <a:srgbClr val="000000"/>
                  </a:solidFill>
                  <a:latin typeface="Cambria Math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latin typeface="Cambria Math"/>
                  </a:rPr>
                  <a:t>Unreliability function Q(t)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mbria Math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mbria Math"/>
                </a:endParaRPr>
              </a:p>
              <a:p>
                <a:pPr algn="just">
                  <a:lnSpc>
                    <a:spcPct val="150000"/>
                  </a:lnSpc>
                </a:pPr>
                <a:endParaRPr lang="ar-IQ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847" y="655921"/>
                <a:ext cx="9135208" cy="6238631"/>
              </a:xfrm>
              <a:prstGeom prst="rect">
                <a:avLst/>
              </a:prstGeom>
              <a:blipFill rotWithShape="1">
                <a:blip r:embed="rId2"/>
                <a:stretch>
                  <a:fillRect l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41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6964" y="1378527"/>
            <a:ext cx="7798777" cy="6587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 Math"/>
              </a:rPr>
              <a:t>Q/What it means to say R(t)=0.90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6961" y="2257239"/>
            <a:ext cx="913520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mbria Math"/>
              </a:rPr>
              <a:t>It means that 10 percent will fail of the identical items under the same working  condition in the interval [0,t].</a:t>
            </a:r>
            <a:endParaRPr lang="ar-IQ" sz="2400" dirty="0">
              <a:solidFill>
                <a:srgbClr val="000000"/>
              </a:solidFill>
              <a:latin typeface="Cambria Math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59865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19908" y="1441938"/>
                <a:ext cx="9759461" cy="457663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accent5"/>
                    </a:solidFill>
                    <a:latin typeface="Cambria Math"/>
                  </a:rPr>
                  <a:t>Reliability function or survival function: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24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The life time (T) is non negative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r.v</a:t>
                </a:r>
                <a:r>
                  <a:rPr 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=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𝑐𝑜𝑚𝑝𝑜𝑛𝑒𝑛𝑡</m:t>
                      </m:r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𝑠𝑢𝑟𝑣𝑖𝑣𝑒𝑠</m:t>
                      </m:r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𝑎𝑔𝑒</m:t>
                      </m:r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908" y="1441938"/>
                <a:ext cx="9759461" cy="4576637"/>
              </a:xfrm>
              <a:prstGeom prst="rect">
                <a:avLst/>
              </a:prstGeom>
              <a:blipFill rotWithShape="1">
                <a:blip r:embed="rId3"/>
                <a:stretch>
                  <a:fillRect l="-1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09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26002" y="1255542"/>
                <a:ext cx="8941777" cy="42709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accent5"/>
                    </a:solidFill>
                    <a:latin typeface="Cambria Math"/>
                  </a:rPr>
                  <a:t>Distribution Function: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900" dirty="0">
                  <a:solidFill>
                    <a:schemeClr val="accent5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algn="just"/>
                <a:endParaRPr lang="en-US" sz="2400" dirty="0">
                  <a:solidFill>
                    <a:srgbClr val="000000"/>
                  </a:solidFill>
                </a:endParaRPr>
              </a:p>
              <a:p>
                <a:pPr algn="just"/>
                <a:r>
                  <a:rPr lang="en-US" sz="2400" dirty="0">
                    <a:solidFill>
                      <a:srgbClr val="000000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𝑓𝑎𝑖𝑙𝑢𝑟𝑒</m:t>
                        </m:r>
                        <m:r>
                          <a:rPr lang="en-US" sz="24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of</m:t>
                        </m:r>
                        <m:r>
                          <a:rPr lang="en-US" sz="24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a</m:t>
                        </m:r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𝑐𝑜𝑚𝑝𝑒𝑛𝑒𝑛𝑡</m:t>
                        </m:r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algn="just"/>
                <a:endParaRPr lang="en-US" sz="2400" dirty="0">
                  <a:solidFill>
                    <a:srgbClr val="000000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algn="just"/>
                <a:endParaRPr lang="en-US" sz="2400" dirty="0">
                  <a:solidFill>
                    <a:srgbClr val="000000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IQ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02" y="1255542"/>
                <a:ext cx="8941777" cy="4270913"/>
              </a:xfrm>
              <a:prstGeom prst="rect">
                <a:avLst/>
              </a:prstGeom>
              <a:blipFill rotWithShape="1">
                <a:blip r:embed="rId2"/>
                <a:stretch>
                  <a:fillRect l="-1431" b="-1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056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26002" y="1255542"/>
                <a:ext cx="8941777" cy="33239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accent5"/>
                    </a:solidFill>
                    <a:latin typeface="Cambria Math"/>
                  </a:rPr>
                  <a:t>Probability of  Failure (Failure Density function) 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The probability of failure may be defined as the unconditional probability of failure in the time interval </a:t>
                </a:r>
                <a:r>
                  <a:rPr lang="en-US" sz="2400" dirty="0">
                    <a:solidFill>
                      <a:srgbClr val="000000"/>
                    </a:solidFill>
                    <a:latin typeface="Cambria Math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∆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between (t) and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t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+∆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endParaRPr lang="en-US" sz="900" dirty="0">
                  <a:solidFill>
                    <a:srgbClr val="000000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+∆</m:t>
                          </m:r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ar-IQ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02" y="1255542"/>
                <a:ext cx="8941777" cy="3323987"/>
              </a:xfrm>
              <a:prstGeom prst="rect">
                <a:avLst/>
              </a:prstGeom>
              <a:blipFill rotWithShape="1">
                <a:blip r:embed="rId2"/>
                <a:stretch>
                  <a:fillRect l="-1431" r="-1022" b="-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4380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1775</TotalTime>
  <Words>1863</Words>
  <Application>Microsoft Office PowerPoint</Application>
  <PresentationFormat>Custom</PresentationFormat>
  <Paragraphs>201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kocher</dc:creator>
  <cp:lastModifiedBy>Maher</cp:lastModifiedBy>
  <cp:revision>142</cp:revision>
  <cp:lastPrinted>2022-05-27T13:23:12Z</cp:lastPrinted>
  <dcterms:created xsi:type="dcterms:W3CDTF">2016-10-15T16:37:38Z</dcterms:created>
  <dcterms:modified xsi:type="dcterms:W3CDTF">2023-05-29T14:18:58Z</dcterms:modified>
</cp:coreProperties>
</file>