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0" r:id="rId3"/>
    <p:sldId id="261" r:id="rId4"/>
    <p:sldId id="268" r:id="rId5"/>
    <p:sldId id="291" r:id="rId6"/>
    <p:sldId id="292" r:id="rId7"/>
    <p:sldId id="293" r:id="rId8"/>
    <p:sldId id="294" r:id="rId9"/>
    <p:sldId id="295" r:id="rId10"/>
    <p:sldId id="275" r:id="rId11"/>
    <p:sldId id="277" r:id="rId12"/>
    <p:sldId id="278" r:id="rId13"/>
    <p:sldId id="282" r:id="rId14"/>
    <p:sldId id="288" r:id="rId15"/>
    <p:sldId id="289" r:id="rId16"/>
    <p:sldId id="290" r:id="rId17"/>
  </p:sldIdLst>
  <p:sldSz cx="9144000" cy="6858000" type="screen4x3"/>
  <p:notesSz cx="9144000" cy="6858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564"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683128" y="102819"/>
            <a:ext cx="3777742" cy="574675"/>
          </a:xfrm>
          <a:prstGeom prst="rect">
            <a:avLst/>
          </a:prstGeom>
        </p:spPr>
        <p:txBody>
          <a:bodyPr wrap="square" lIns="0" tIns="0" rIns="0" bIns="0">
            <a:spAutoFit/>
          </a:bodyPr>
          <a:lstStyle>
            <a:lvl1pPr>
              <a:defRPr sz="3600" b="0" i="0">
                <a:solidFill>
                  <a:schemeClr val="bg1"/>
                </a:solidFill>
                <a:latin typeface="Carlito"/>
                <a:cs typeface="Carlito"/>
              </a:defRPr>
            </a:lvl1pPr>
          </a:lstStyle>
          <a:p>
            <a:endParaRPr/>
          </a:p>
        </p:txBody>
      </p:sp>
      <p:sp>
        <p:nvSpPr>
          <p:cNvPr id="3" name="Holder 3"/>
          <p:cNvSpPr>
            <a:spLocks noGrp="1"/>
          </p:cNvSpPr>
          <p:nvPr>
            <p:ph type="subTitle" idx="4"/>
          </p:nvPr>
        </p:nvSpPr>
        <p:spPr>
          <a:xfrm>
            <a:off x="307340" y="3883228"/>
            <a:ext cx="8529319" cy="9404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5/3/2023</a:t>
            </a:fld>
            <a:endParaRPr lang="en-US"/>
          </a:p>
        </p:txBody>
      </p:sp>
      <p:sp>
        <p:nvSpPr>
          <p:cNvPr id="6" name="Holder 6"/>
          <p:cNvSpPr>
            <a:spLocks noGrp="1"/>
          </p:cNvSpPr>
          <p:nvPr>
            <p:ph type="sldNum" sz="quarter" idx="7"/>
          </p:nvPr>
        </p:nvSpPr>
        <p:spPr/>
        <p:txBody>
          <a:bodyPr lIns="0" tIns="0" rIns="0" bIns="0"/>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252525"/>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5/3/2023</a:t>
            </a:fld>
            <a:endParaRPr lang="en-US"/>
          </a:p>
        </p:txBody>
      </p:sp>
      <p:sp>
        <p:nvSpPr>
          <p:cNvPr id="6" name="Holder 6"/>
          <p:cNvSpPr>
            <a:spLocks noGrp="1"/>
          </p:cNvSpPr>
          <p:nvPr>
            <p:ph type="sldNum" sz="quarter" idx="7"/>
          </p:nvPr>
        </p:nvSpPr>
        <p:spPr/>
        <p:txBody>
          <a:bodyPr lIns="0" tIns="0" rIns="0" bIns="0"/>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252525"/>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5/3/2023</a:t>
            </a:fld>
            <a:endParaRPr lang="en-US"/>
          </a:p>
        </p:txBody>
      </p:sp>
      <p:sp>
        <p:nvSpPr>
          <p:cNvPr id="7" name="Holder 7"/>
          <p:cNvSpPr>
            <a:spLocks noGrp="1"/>
          </p:cNvSpPr>
          <p:nvPr>
            <p:ph type="sldNum" sz="quarter" idx="7"/>
          </p:nvPr>
        </p:nvSpPr>
        <p:spPr/>
        <p:txBody>
          <a:bodyPr lIns="0" tIns="0" rIns="0" bIns="0"/>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252525"/>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5/3/2023</a:t>
            </a:fld>
            <a:endParaRPr lang="en-US"/>
          </a:p>
        </p:txBody>
      </p:sp>
      <p:sp>
        <p:nvSpPr>
          <p:cNvPr id="5" name="Holder 5"/>
          <p:cNvSpPr>
            <a:spLocks noGrp="1"/>
          </p:cNvSpPr>
          <p:nvPr>
            <p:ph type="sldNum" sz="quarter" idx="7"/>
          </p:nvPr>
        </p:nvSpPr>
        <p:spPr/>
        <p:txBody>
          <a:bodyPr lIns="0" tIns="0" rIns="0" bIns="0"/>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5786436"/>
            <a:ext cx="9144000" cy="1071562"/>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762000"/>
            <a:ext cx="2410570" cy="2268279"/>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5/3/2023</a:t>
            </a:fld>
            <a:endParaRPr lang="en-US"/>
          </a:p>
        </p:txBody>
      </p:sp>
      <p:sp>
        <p:nvSpPr>
          <p:cNvPr id="4" name="Holder 4"/>
          <p:cNvSpPr>
            <a:spLocks noGrp="1"/>
          </p:cNvSpPr>
          <p:nvPr>
            <p:ph type="sldNum" sz="quarter" idx="7"/>
          </p:nvPr>
        </p:nvSpPr>
        <p:spPr/>
        <p:txBody>
          <a:bodyPr lIns="0" tIns="0" rIns="0" bIns="0"/>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01035" y="201295"/>
            <a:ext cx="3741928" cy="574040"/>
          </a:xfrm>
          <a:prstGeom prst="rect">
            <a:avLst/>
          </a:prstGeom>
        </p:spPr>
        <p:txBody>
          <a:bodyPr wrap="square" lIns="0" tIns="0" rIns="0" bIns="0">
            <a:spAutoFit/>
          </a:bodyPr>
          <a:lstStyle>
            <a:lvl1pPr>
              <a:defRPr sz="3600" b="0" i="0">
                <a:solidFill>
                  <a:srgbClr val="252525"/>
                </a:solidFill>
                <a:latin typeface="Carlito"/>
                <a:cs typeface="Carlito"/>
              </a:defRPr>
            </a:lvl1pPr>
          </a:lstStyle>
          <a:p>
            <a:endParaRPr/>
          </a:p>
        </p:txBody>
      </p:sp>
      <p:sp>
        <p:nvSpPr>
          <p:cNvPr id="3" name="Holder 3"/>
          <p:cNvSpPr>
            <a:spLocks noGrp="1"/>
          </p:cNvSpPr>
          <p:nvPr>
            <p:ph type="body" idx="1"/>
          </p:nvPr>
        </p:nvSpPr>
        <p:spPr>
          <a:xfrm>
            <a:off x="679450" y="1212850"/>
            <a:ext cx="7715250" cy="44323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5/3/2023</a:t>
            </a:fld>
            <a:endParaRPr lang="en-US"/>
          </a:p>
        </p:txBody>
      </p:sp>
      <p:sp>
        <p:nvSpPr>
          <p:cNvPr id="6" name="Holder 6"/>
          <p:cNvSpPr>
            <a:spLocks noGrp="1"/>
          </p:cNvSpPr>
          <p:nvPr>
            <p:ph type="sldNum" sz="quarter" idx="7"/>
          </p:nvPr>
        </p:nvSpPr>
        <p:spPr>
          <a:xfrm>
            <a:off x="8401811" y="6465214"/>
            <a:ext cx="231775" cy="177800"/>
          </a:xfrm>
          <a:prstGeom prst="rect">
            <a:avLst/>
          </a:prstGeom>
        </p:spPr>
        <p:txBody>
          <a:bodyPr wrap="square" lIns="0" tIns="0" rIns="0" bIns="0">
            <a:spAutoFit/>
          </a:bodyPr>
          <a:lstStyle>
            <a:lvl1pPr>
              <a:defRPr sz="1200" b="0" i="0">
                <a:solidFill>
                  <a:srgbClr val="8D8D8D"/>
                </a:solidFill>
                <a:latin typeface="Carlito"/>
                <a:cs typeface="Carlito"/>
              </a:defRPr>
            </a:lvl1pPr>
          </a:lstStyle>
          <a:p>
            <a:pPr marL="381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3" Type="http://schemas.openxmlformats.org/officeDocument/2006/relationships/hyperlink" Target="http://www.sewa.org/"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9811" y="19811"/>
            <a:ext cx="9107805" cy="6807834"/>
            <a:chOff x="19811" y="19811"/>
            <a:chExt cx="9107805" cy="6807834"/>
          </a:xfrm>
        </p:grpSpPr>
        <p:sp>
          <p:nvSpPr>
            <p:cNvPr id="3" name="object 3"/>
            <p:cNvSpPr/>
            <p:nvPr/>
          </p:nvSpPr>
          <p:spPr>
            <a:xfrm>
              <a:off x="19811" y="19811"/>
              <a:ext cx="9107424" cy="282549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9811" y="2817876"/>
              <a:ext cx="9104376" cy="400964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8755380" y="2470404"/>
              <a:ext cx="304800" cy="152400"/>
            </a:xfrm>
            <a:custGeom>
              <a:avLst/>
              <a:gdLst/>
              <a:ahLst/>
              <a:cxnLst/>
              <a:rect l="l" t="t" r="r" b="b"/>
              <a:pathLst>
                <a:path w="304800" h="152400">
                  <a:moveTo>
                    <a:pt x="304800" y="0"/>
                  </a:moveTo>
                  <a:lnTo>
                    <a:pt x="0" y="0"/>
                  </a:lnTo>
                  <a:lnTo>
                    <a:pt x="0" y="152400"/>
                  </a:lnTo>
                  <a:lnTo>
                    <a:pt x="304800" y="152400"/>
                  </a:lnTo>
                  <a:lnTo>
                    <a:pt x="304800" y="0"/>
                  </a:lnTo>
                  <a:close/>
                </a:path>
              </a:pathLst>
            </a:custGeom>
            <a:solidFill>
              <a:srgbClr val="F17416"/>
            </a:solidFill>
          </p:spPr>
          <p:txBody>
            <a:bodyPr wrap="square" lIns="0" tIns="0" rIns="0" bIns="0" rtlCol="0"/>
            <a:lstStyle/>
            <a:p>
              <a:endParaRPr/>
            </a:p>
          </p:txBody>
        </p:sp>
      </p:grpSp>
      <p:sp>
        <p:nvSpPr>
          <p:cNvPr id="6" name="object 6"/>
          <p:cNvSpPr txBox="1"/>
          <p:nvPr/>
        </p:nvSpPr>
        <p:spPr>
          <a:xfrm>
            <a:off x="1828799" y="5278120"/>
            <a:ext cx="5347335" cy="627736"/>
          </a:xfrm>
          <a:prstGeom prst="rect">
            <a:avLst/>
          </a:prstGeom>
        </p:spPr>
        <p:txBody>
          <a:bodyPr vert="horz" wrap="square" lIns="0" tIns="12065" rIns="0" bIns="0" rtlCol="0">
            <a:spAutoFit/>
          </a:bodyPr>
          <a:lstStyle/>
          <a:p>
            <a:pPr marL="12700">
              <a:lnSpc>
                <a:spcPct val="100000"/>
              </a:lnSpc>
              <a:spcBef>
                <a:spcPts val="95"/>
              </a:spcBef>
            </a:pPr>
            <a:r>
              <a:rPr lang="en-US" sz="4000" b="1" spc="-15" dirty="0">
                <a:solidFill>
                  <a:schemeClr val="bg1"/>
                </a:solidFill>
                <a:latin typeface="Carlito"/>
                <a:cs typeface="Carlito"/>
              </a:rPr>
              <a:t>Zanyar M. Mohammad</a:t>
            </a:r>
            <a:endParaRPr sz="4000" b="1" dirty="0">
              <a:solidFill>
                <a:schemeClr val="bg1"/>
              </a:solidFill>
              <a:latin typeface="Carlito"/>
              <a:cs typeface="Carlito"/>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a:t>
            </a:fld>
            <a:endParaRPr dirty="0"/>
          </a:p>
        </p:txBody>
      </p:sp>
      <p:sp>
        <p:nvSpPr>
          <p:cNvPr id="7" name="object 7"/>
          <p:cNvSpPr txBox="1"/>
          <p:nvPr/>
        </p:nvSpPr>
        <p:spPr>
          <a:xfrm>
            <a:off x="307340" y="3276600"/>
            <a:ext cx="6868795" cy="940435"/>
          </a:xfrm>
          <a:prstGeom prst="rect">
            <a:avLst/>
          </a:prstGeom>
        </p:spPr>
        <p:txBody>
          <a:bodyPr vert="horz" wrap="square" lIns="0" tIns="12700" rIns="0" bIns="0" rtlCol="0">
            <a:spAutoFit/>
          </a:bodyPr>
          <a:lstStyle/>
          <a:p>
            <a:pPr marL="12700">
              <a:lnSpc>
                <a:spcPct val="100000"/>
              </a:lnSpc>
              <a:spcBef>
                <a:spcPts val="100"/>
              </a:spcBef>
            </a:pPr>
            <a:r>
              <a:rPr sz="6000" b="1" dirty="0">
                <a:solidFill>
                  <a:srgbClr val="FFFFFF"/>
                </a:solidFill>
                <a:latin typeface="Arial"/>
                <a:cs typeface="Arial"/>
              </a:rPr>
              <a:t>Groups and</a:t>
            </a:r>
            <a:r>
              <a:rPr sz="6000" b="1" spc="-100" dirty="0">
                <a:solidFill>
                  <a:srgbClr val="FFFFFF"/>
                </a:solidFill>
                <a:latin typeface="Arial"/>
                <a:cs typeface="Arial"/>
              </a:rPr>
              <a:t> </a:t>
            </a:r>
            <a:r>
              <a:rPr sz="6000" b="1" spc="-95" dirty="0">
                <a:solidFill>
                  <a:srgbClr val="FFFFFF"/>
                </a:solidFill>
                <a:latin typeface="Arial"/>
                <a:cs typeface="Arial"/>
              </a:rPr>
              <a:t>Teams</a:t>
            </a:r>
            <a:endParaRPr sz="6000"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5786436"/>
            <a:ext cx="9144000" cy="107156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62000"/>
            <a:ext cx="2410570" cy="226827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81000" y="1061973"/>
            <a:ext cx="4953000" cy="2474395"/>
          </a:xfrm>
          <a:prstGeom prst="rect">
            <a:avLst/>
          </a:prstGeom>
        </p:spPr>
        <p:txBody>
          <a:bodyPr vert="horz" wrap="square" lIns="0" tIns="12065" rIns="0" bIns="0" rtlCol="0">
            <a:spAutoFit/>
          </a:bodyPr>
          <a:lstStyle/>
          <a:p>
            <a:pPr marL="137160" indent="-125095">
              <a:lnSpc>
                <a:spcPct val="100000"/>
              </a:lnSpc>
              <a:spcBef>
                <a:spcPts val="95"/>
              </a:spcBef>
              <a:buSzPct val="96428"/>
              <a:buFont typeface="Arial"/>
              <a:buChar char="•"/>
              <a:tabLst>
                <a:tab pos="137795" algn="l"/>
              </a:tabLst>
            </a:pPr>
            <a:r>
              <a:rPr sz="3200" spc="-10" dirty="0">
                <a:solidFill>
                  <a:srgbClr val="252525"/>
                </a:solidFill>
                <a:latin typeface="Carlito"/>
                <a:cs typeface="Carlito"/>
              </a:rPr>
              <a:t>Problem-solving</a:t>
            </a:r>
            <a:r>
              <a:rPr sz="3200" spc="45" dirty="0">
                <a:solidFill>
                  <a:srgbClr val="252525"/>
                </a:solidFill>
                <a:latin typeface="Carlito"/>
                <a:cs typeface="Carlito"/>
              </a:rPr>
              <a:t> </a:t>
            </a:r>
            <a:r>
              <a:rPr sz="3200" spc="-10" dirty="0">
                <a:solidFill>
                  <a:srgbClr val="252525"/>
                </a:solidFill>
                <a:latin typeface="Carlito"/>
                <a:cs typeface="Carlito"/>
              </a:rPr>
              <a:t>teams</a:t>
            </a:r>
            <a:endParaRPr sz="3200" dirty="0">
              <a:latin typeface="Carlito"/>
              <a:cs typeface="Carlito"/>
            </a:endParaRPr>
          </a:p>
          <a:p>
            <a:pPr marL="137160" indent="-125095">
              <a:lnSpc>
                <a:spcPct val="100000"/>
              </a:lnSpc>
              <a:buSzPct val="96428"/>
              <a:buFont typeface="Arial"/>
              <a:buChar char="•"/>
              <a:tabLst>
                <a:tab pos="137795" algn="l"/>
              </a:tabLst>
            </a:pPr>
            <a:r>
              <a:rPr sz="3200" spc="-5" dirty="0">
                <a:solidFill>
                  <a:srgbClr val="252525"/>
                </a:solidFill>
                <a:latin typeface="Carlito"/>
                <a:cs typeface="Carlito"/>
              </a:rPr>
              <a:t>Self-managed </a:t>
            </a:r>
            <a:r>
              <a:rPr sz="3200" spc="-10" dirty="0">
                <a:solidFill>
                  <a:srgbClr val="252525"/>
                </a:solidFill>
                <a:latin typeface="Carlito"/>
                <a:cs typeface="Carlito"/>
              </a:rPr>
              <a:t>work</a:t>
            </a:r>
            <a:r>
              <a:rPr sz="3200" spc="-65" dirty="0">
                <a:solidFill>
                  <a:srgbClr val="252525"/>
                </a:solidFill>
                <a:latin typeface="Carlito"/>
                <a:cs typeface="Carlito"/>
              </a:rPr>
              <a:t> </a:t>
            </a:r>
            <a:r>
              <a:rPr sz="3200" spc="-10" dirty="0">
                <a:solidFill>
                  <a:srgbClr val="252525"/>
                </a:solidFill>
                <a:latin typeface="Carlito"/>
                <a:cs typeface="Carlito"/>
              </a:rPr>
              <a:t>teams</a:t>
            </a:r>
            <a:endParaRPr sz="3200" dirty="0">
              <a:latin typeface="Carlito"/>
              <a:cs typeface="Carlito"/>
            </a:endParaRPr>
          </a:p>
          <a:p>
            <a:pPr marL="137160" indent="-125095">
              <a:lnSpc>
                <a:spcPct val="100000"/>
              </a:lnSpc>
              <a:spcBef>
                <a:spcPts val="5"/>
              </a:spcBef>
              <a:buSzPct val="96428"/>
              <a:buFont typeface="Arial"/>
              <a:buChar char="•"/>
              <a:tabLst>
                <a:tab pos="137795" algn="l"/>
              </a:tabLst>
            </a:pPr>
            <a:r>
              <a:rPr sz="3200" spc="-10" dirty="0">
                <a:solidFill>
                  <a:srgbClr val="252525"/>
                </a:solidFill>
                <a:latin typeface="Carlito"/>
                <a:cs typeface="Carlito"/>
              </a:rPr>
              <a:t>Functional</a:t>
            </a:r>
            <a:r>
              <a:rPr sz="3200" spc="25" dirty="0">
                <a:solidFill>
                  <a:srgbClr val="252525"/>
                </a:solidFill>
                <a:latin typeface="Carlito"/>
                <a:cs typeface="Carlito"/>
              </a:rPr>
              <a:t> </a:t>
            </a:r>
            <a:r>
              <a:rPr sz="3200" spc="-10" dirty="0">
                <a:solidFill>
                  <a:srgbClr val="252525"/>
                </a:solidFill>
                <a:latin typeface="Carlito"/>
                <a:cs typeface="Carlito"/>
              </a:rPr>
              <a:t>teams</a:t>
            </a:r>
            <a:endParaRPr sz="3200" dirty="0">
              <a:latin typeface="Carlito"/>
              <a:cs typeface="Carlito"/>
            </a:endParaRPr>
          </a:p>
          <a:p>
            <a:pPr marL="137160" indent="-125095">
              <a:lnSpc>
                <a:spcPct val="100000"/>
              </a:lnSpc>
              <a:buSzPct val="96428"/>
              <a:buFont typeface="Arial"/>
              <a:buChar char="•"/>
              <a:tabLst>
                <a:tab pos="137795" algn="l"/>
              </a:tabLst>
            </a:pPr>
            <a:r>
              <a:rPr sz="3200" spc="-10" dirty="0">
                <a:solidFill>
                  <a:srgbClr val="252525"/>
                </a:solidFill>
                <a:latin typeface="Carlito"/>
                <a:cs typeface="Carlito"/>
              </a:rPr>
              <a:t>Cross-functional</a:t>
            </a:r>
            <a:r>
              <a:rPr sz="3200" spc="45" dirty="0">
                <a:solidFill>
                  <a:srgbClr val="252525"/>
                </a:solidFill>
                <a:latin typeface="Carlito"/>
                <a:cs typeface="Carlito"/>
              </a:rPr>
              <a:t> </a:t>
            </a:r>
            <a:r>
              <a:rPr sz="3200" spc="-10" dirty="0">
                <a:solidFill>
                  <a:srgbClr val="252525"/>
                </a:solidFill>
                <a:latin typeface="Carlito"/>
                <a:cs typeface="Carlito"/>
              </a:rPr>
              <a:t>teams</a:t>
            </a:r>
            <a:endParaRPr sz="3200" dirty="0">
              <a:latin typeface="Carlito"/>
              <a:cs typeface="Carlito"/>
            </a:endParaRPr>
          </a:p>
          <a:p>
            <a:pPr marL="137160" indent="-125095">
              <a:lnSpc>
                <a:spcPct val="100000"/>
              </a:lnSpc>
              <a:buSzPct val="96428"/>
              <a:buFont typeface="Arial"/>
              <a:buChar char="•"/>
              <a:tabLst>
                <a:tab pos="137795" algn="l"/>
              </a:tabLst>
            </a:pPr>
            <a:r>
              <a:rPr sz="3200" spc="-5" dirty="0">
                <a:solidFill>
                  <a:srgbClr val="252525"/>
                </a:solidFill>
                <a:latin typeface="Carlito"/>
                <a:cs typeface="Carlito"/>
              </a:rPr>
              <a:t>Virtual </a:t>
            </a:r>
            <a:r>
              <a:rPr sz="3200" spc="-10" dirty="0">
                <a:solidFill>
                  <a:srgbClr val="252525"/>
                </a:solidFill>
                <a:latin typeface="Carlito"/>
                <a:cs typeface="Carlito"/>
              </a:rPr>
              <a:t>teams</a:t>
            </a:r>
            <a:endParaRPr sz="3200" dirty="0">
              <a:latin typeface="Carlito"/>
              <a:cs typeface="Carlito"/>
            </a:endParaRPr>
          </a:p>
        </p:txBody>
      </p:sp>
      <p:sp>
        <p:nvSpPr>
          <p:cNvPr id="5" name="object 5"/>
          <p:cNvSpPr/>
          <p:nvPr/>
        </p:nvSpPr>
        <p:spPr>
          <a:xfrm>
            <a:off x="457200" y="228600"/>
            <a:ext cx="8686800" cy="676910"/>
          </a:xfrm>
          <a:custGeom>
            <a:avLst/>
            <a:gdLst/>
            <a:ahLst/>
            <a:cxnLst/>
            <a:rect l="l" t="t" r="r" b="b"/>
            <a:pathLst>
              <a:path w="8686800" h="676910">
                <a:moveTo>
                  <a:pt x="8686800" y="0"/>
                </a:moveTo>
                <a:lnTo>
                  <a:pt x="0" y="0"/>
                </a:lnTo>
                <a:lnTo>
                  <a:pt x="0" y="676655"/>
                </a:lnTo>
                <a:lnTo>
                  <a:pt x="8686800" y="676655"/>
                </a:lnTo>
                <a:lnTo>
                  <a:pt x="8686800" y="0"/>
                </a:lnTo>
                <a:close/>
              </a:path>
            </a:pathLst>
          </a:custGeom>
          <a:solidFill>
            <a:srgbClr val="5DD3FF"/>
          </a:solidFill>
        </p:spPr>
        <p:txBody>
          <a:bodyPr wrap="square" lIns="0" tIns="0" rIns="0" bIns="0" rtlCol="0"/>
          <a:lstStyle/>
          <a:p>
            <a:endParaRPr/>
          </a:p>
        </p:txBody>
      </p:sp>
      <p:sp>
        <p:nvSpPr>
          <p:cNvPr id="6" name="object 6"/>
          <p:cNvSpPr txBox="1">
            <a:spLocks noGrp="1"/>
          </p:cNvSpPr>
          <p:nvPr>
            <p:ph type="title"/>
          </p:nvPr>
        </p:nvSpPr>
        <p:spPr>
          <a:xfrm>
            <a:off x="1524000" y="186639"/>
            <a:ext cx="4419238" cy="628377"/>
          </a:xfrm>
          <a:prstGeom prst="rect">
            <a:avLst/>
          </a:prstGeom>
        </p:spPr>
        <p:txBody>
          <a:bodyPr vert="horz" wrap="square" lIns="0" tIns="12700" rIns="0" bIns="0" rtlCol="0">
            <a:spAutoFit/>
          </a:bodyPr>
          <a:lstStyle/>
          <a:p>
            <a:pPr marL="12700">
              <a:lnSpc>
                <a:spcPct val="100000"/>
              </a:lnSpc>
              <a:spcBef>
                <a:spcPts val="100"/>
              </a:spcBef>
            </a:pPr>
            <a:r>
              <a:rPr sz="4000" b="1" spc="-35" dirty="0"/>
              <a:t>Types </a:t>
            </a:r>
            <a:r>
              <a:rPr sz="4000" b="1" spc="-5" dirty="0"/>
              <a:t>of</a:t>
            </a:r>
            <a:r>
              <a:rPr sz="4000" b="1" spc="-60" dirty="0"/>
              <a:t> </a:t>
            </a:r>
            <a:r>
              <a:rPr sz="4000" b="1" spc="-65" dirty="0"/>
              <a:t>Teams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10</a:t>
            </a:fld>
            <a:endParaRPr dirty="0"/>
          </a:p>
        </p:txBody>
      </p:sp>
      <p:sp>
        <p:nvSpPr>
          <p:cNvPr id="8" name="object 4">
            <a:extLst>
              <a:ext uri="{FF2B5EF4-FFF2-40B4-BE49-F238E27FC236}">
                <a16:creationId xmlns:a16="http://schemas.microsoft.com/office/drawing/2014/main" id="{AD1D54BC-19CF-4EBA-982D-110FF5A4C195}"/>
              </a:ext>
            </a:extLst>
          </p:cNvPr>
          <p:cNvSpPr txBox="1"/>
          <p:nvPr/>
        </p:nvSpPr>
        <p:spPr>
          <a:xfrm>
            <a:off x="4495800" y="1214373"/>
            <a:ext cx="4493006" cy="2648802"/>
          </a:xfrm>
          <a:prstGeom prst="rect">
            <a:avLst/>
          </a:prstGeom>
        </p:spPr>
        <p:txBody>
          <a:bodyPr vert="horz" wrap="square" lIns="0" tIns="12065" rIns="0" bIns="0" rtlCol="0">
            <a:spAutoFit/>
          </a:bodyPr>
          <a:lstStyle/>
          <a:p>
            <a:pPr marL="137160" indent="-125095" algn="r" rtl="1">
              <a:lnSpc>
                <a:spcPct val="100000"/>
              </a:lnSpc>
              <a:spcBef>
                <a:spcPts val="95"/>
              </a:spcBef>
              <a:buSzPct val="96428"/>
              <a:buFont typeface="Arial"/>
              <a:buChar char="•"/>
              <a:tabLst>
                <a:tab pos="137795" algn="l"/>
              </a:tabLst>
            </a:pPr>
            <a:r>
              <a:rPr lang="ar-IQ" sz="2800" dirty="0">
                <a:latin typeface="Carlito"/>
                <a:cs typeface="Carlito"/>
              </a:rPr>
              <a:t>تیمەکانی چارەسەری کێشە</a:t>
            </a:r>
          </a:p>
          <a:p>
            <a:pPr marL="137160" indent="-125095" algn="r" rtl="1">
              <a:lnSpc>
                <a:spcPct val="100000"/>
              </a:lnSpc>
              <a:spcBef>
                <a:spcPts val="95"/>
              </a:spcBef>
              <a:buSzPct val="96428"/>
              <a:buFont typeface="Arial"/>
              <a:buChar char="•"/>
              <a:tabLst>
                <a:tab pos="137795" algn="l"/>
              </a:tabLst>
            </a:pPr>
            <a:r>
              <a:rPr lang="ar-IQ" sz="2800" dirty="0">
                <a:latin typeface="Carlito"/>
                <a:cs typeface="Carlito"/>
              </a:rPr>
              <a:t>تیمەکانی کاری خۆبەڕێوەبەری</a:t>
            </a:r>
          </a:p>
          <a:p>
            <a:pPr marL="137160" indent="-125095" algn="r" rtl="1">
              <a:lnSpc>
                <a:spcPct val="100000"/>
              </a:lnSpc>
              <a:spcBef>
                <a:spcPts val="95"/>
              </a:spcBef>
              <a:buSzPct val="96428"/>
              <a:buFont typeface="Arial"/>
              <a:buChar char="•"/>
              <a:tabLst>
                <a:tab pos="137795" algn="l"/>
              </a:tabLst>
            </a:pPr>
            <a:r>
              <a:rPr lang="ar-IQ" sz="2800" dirty="0">
                <a:latin typeface="Carlito"/>
                <a:cs typeface="Carlito"/>
              </a:rPr>
              <a:t>تیمە کردارییەکان</a:t>
            </a:r>
          </a:p>
          <a:p>
            <a:pPr marL="137160" indent="-125095" algn="r" rtl="1">
              <a:lnSpc>
                <a:spcPct val="100000"/>
              </a:lnSpc>
              <a:spcBef>
                <a:spcPts val="95"/>
              </a:spcBef>
              <a:buSzPct val="96428"/>
              <a:buFont typeface="Arial"/>
              <a:buChar char="•"/>
              <a:tabLst>
                <a:tab pos="137795" algn="l"/>
              </a:tabLst>
            </a:pPr>
            <a:r>
              <a:rPr lang="ar-IQ" sz="2800" dirty="0">
                <a:latin typeface="Carlito"/>
                <a:cs typeface="Carlito"/>
              </a:rPr>
              <a:t>تیمە فره کردارییەکان</a:t>
            </a:r>
          </a:p>
          <a:p>
            <a:pPr marL="137160" indent="-125095" algn="r" rtl="1">
              <a:lnSpc>
                <a:spcPct val="100000"/>
              </a:lnSpc>
              <a:spcBef>
                <a:spcPts val="95"/>
              </a:spcBef>
              <a:buSzPct val="96428"/>
              <a:buFont typeface="Arial"/>
              <a:buChar char="•"/>
              <a:tabLst>
                <a:tab pos="137795" algn="l"/>
              </a:tabLst>
            </a:pPr>
            <a:r>
              <a:rPr lang="ar-IQ" sz="2800" dirty="0">
                <a:latin typeface="Carlito"/>
                <a:cs typeface="Carlito"/>
              </a:rPr>
              <a:t>تیمە خةيالي (ئةمة كارةكانيان دوور لة يةكة وةك لة ريكاي ئيمةل و تةلةفؤن)</a:t>
            </a:r>
            <a:endParaRPr sz="2800" dirty="0">
              <a:latin typeface="Carlito"/>
              <a:cs typeface="Carlito"/>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76200"/>
            <a:ext cx="9144000" cy="6781800"/>
            <a:chOff x="0" y="76200"/>
            <a:chExt cx="9144000" cy="6781800"/>
          </a:xfrm>
        </p:grpSpPr>
        <p:sp>
          <p:nvSpPr>
            <p:cNvPr id="3" name="object 3"/>
            <p:cNvSpPr/>
            <p:nvPr/>
          </p:nvSpPr>
          <p:spPr>
            <a:xfrm>
              <a:off x="0" y="705445"/>
              <a:ext cx="9144000" cy="530423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47" y="5867398"/>
              <a:ext cx="9140952" cy="99059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76200"/>
              <a:ext cx="8610600" cy="685800"/>
            </a:xfrm>
            <a:custGeom>
              <a:avLst/>
              <a:gdLst/>
              <a:ahLst/>
              <a:cxnLst/>
              <a:rect l="l" t="t" r="r" b="b"/>
              <a:pathLst>
                <a:path w="8610600" h="685800">
                  <a:moveTo>
                    <a:pt x="8610600" y="0"/>
                  </a:moveTo>
                  <a:lnTo>
                    <a:pt x="0" y="0"/>
                  </a:lnTo>
                  <a:lnTo>
                    <a:pt x="0" y="685800"/>
                  </a:lnTo>
                  <a:lnTo>
                    <a:pt x="8610600" y="685800"/>
                  </a:lnTo>
                  <a:lnTo>
                    <a:pt x="8610600" y="0"/>
                  </a:lnTo>
                  <a:close/>
                </a:path>
              </a:pathLst>
            </a:custGeom>
            <a:solidFill>
              <a:srgbClr val="434343"/>
            </a:solidFill>
          </p:spPr>
          <p:txBody>
            <a:bodyPr wrap="square" lIns="0" tIns="0" rIns="0" bIns="0" rtlCol="0"/>
            <a:lstStyle/>
            <a:p>
              <a:endParaRPr/>
            </a:p>
          </p:txBody>
        </p:sp>
      </p:grpSp>
      <p:sp>
        <p:nvSpPr>
          <p:cNvPr id="6" name="object 6"/>
          <p:cNvSpPr txBox="1">
            <a:spLocks noGrp="1"/>
          </p:cNvSpPr>
          <p:nvPr>
            <p:ph type="title"/>
          </p:nvPr>
        </p:nvSpPr>
        <p:spPr>
          <a:xfrm>
            <a:off x="1143000" y="102819"/>
            <a:ext cx="6376035" cy="574675"/>
          </a:xfrm>
          <a:prstGeom prst="rect">
            <a:avLst/>
          </a:prstGeom>
        </p:spPr>
        <p:txBody>
          <a:bodyPr vert="horz" wrap="square" lIns="0" tIns="12700" rIns="0" bIns="0" rtlCol="0">
            <a:spAutoFit/>
          </a:bodyPr>
          <a:lstStyle/>
          <a:p>
            <a:pPr marL="12700">
              <a:lnSpc>
                <a:spcPct val="100000"/>
              </a:lnSpc>
              <a:spcBef>
                <a:spcPts val="100"/>
              </a:spcBef>
            </a:pPr>
            <a:r>
              <a:rPr spc="-15" dirty="0">
                <a:solidFill>
                  <a:srgbClr val="FFFFFF"/>
                </a:solidFill>
              </a:rPr>
              <a:t>Advantages </a:t>
            </a:r>
            <a:r>
              <a:rPr spc="-5" dirty="0">
                <a:solidFill>
                  <a:srgbClr val="FFFFFF"/>
                </a:solidFill>
              </a:rPr>
              <a:t>of </a:t>
            </a:r>
            <a:r>
              <a:rPr spc="-85" dirty="0">
                <a:solidFill>
                  <a:srgbClr val="FFFFFF"/>
                </a:solidFill>
              </a:rPr>
              <a:t>Team</a:t>
            </a:r>
            <a:r>
              <a:rPr spc="-50" dirty="0">
                <a:solidFill>
                  <a:srgbClr val="FFFFFF"/>
                </a:solidFill>
              </a:rPr>
              <a:t> </a:t>
            </a:r>
            <a:r>
              <a:rPr dirty="0">
                <a:solidFill>
                  <a:srgbClr val="FFFFFF"/>
                </a:solidFill>
              </a:rPr>
              <a:t>building</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11</a:t>
            </a:fld>
            <a:endParaRPr dirty="0"/>
          </a:p>
        </p:txBody>
      </p:sp>
      <p:sp>
        <p:nvSpPr>
          <p:cNvPr id="7" name="object 7"/>
          <p:cNvSpPr txBox="1"/>
          <p:nvPr/>
        </p:nvSpPr>
        <p:spPr>
          <a:xfrm>
            <a:off x="535940" y="1290955"/>
            <a:ext cx="4950460" cy="2366645"/>
          </a:xfrm>
          <a:prstGeom prst="rect">
            <a:avLst/>
          </a:prstGeom>
        </p:spPr>
        <p:txBody>
          <a:bodyPr vert="horz" wrap="square" lIns="0" tIns="109855" rIns="0" bIns="0" rtlCol="0">
            <a:spAutoFit/>
          </a:bodyPr>
          <a:lstStyle/>
          <a:p>
            <a:pPr marL="355600" indent="-343535">
              <a:lnSpc>
                <a:spcPct val="100000"/>
              </a:lnSpc>
              <a:spcBef>
                <a:spcPts val="865"/>
              </a:spcBef>
              <a:buFont typeface="Arial"/>
              <a:buChar char="•"/>
              <a:tabLst>
                <a:tab pos="355600" algn="l"/>
                <a:tab pos="356235" algn="l"/>
              </a:tabLst>
            </a:pPr>
            <a:r>
              <a:rPr sz="3200" spc="-5" dirty="0">
                <a:solidFill>
                  <a:srgbClr val="464646"/>
                </a:solidFill>
                <a:latin typeface="Carlito"/>
                <a:cs typeface="Carlito"/>
              </a:rPr>
              <a:t>Range Of Options</a:t>
            </a:r>
            <a:endParaRPr sz="3200" dirty="0">
              <a:latin typeface="Carlito"/>
              <a:cs typeface="Carlito"/>
            </a:endParaRPr>
          </a:p>
          <a:p>
            <a:pPr marL="355600" indent="-343535">
              <a:lnSpc>
                <a:spcPct val="100000"/>
              </a:lnSpc>
              <a:spcBef>
                <a:spcPts val="765"/>
              </a:spcBef>
              <a:buFont typeface="Arial"/>
              <a:buChar char="•"/>
              <a:tabLst>
                <a:tab pos="355600" algn="l"/>
                <a:tab pos="356235" algn="l"/>
              </a:tabLst>
            </a:pPr>
            <a:r>
              <a:rPr sz="3200" spc="-5" dirty="0">
                <a:solidFill>
                  <a:srgbClr val="464646"/>
                </a:solidFill>
                <a:latin typeface="Carlito"/>
                <a:cs typeface="Carlito"/>
              </a:rPr>
              <a:t>Division </a:t>
            </a:r>
            <a:r>
              <a:rPr sz="3200" dirty="0">
                <a:solidFill>
                  <a:srgbClr val="464646"/>
                </a:solidFill>
                <a:latin typeface="Carlito"/>
                <a:cs typeface="Carlito"/>
              </a:rPr>
              <a:t>Of</a:t>
            </a:r>
            <a:r>
              <a:rPr sz="3200" spc="15" dirty="0">
                <a:solidFill>
                  <a:srgbClr val="464646"/>
                </a:solidFill>
                <a:latin typeface="Carlito"/>
                <a:cs typeface="Carlito"/>
              </a:rPr>
              <a:t> </a:t>
            </a:r>
            <a:r>
              <a:rPr sz="3200" spc="-40" dirty="0">
                <a:solidFill>
                  <a:srgbClr val="464646"/>
                </a:solidFill>
                <a:latin typeface="Carlito"/>
                <a:cs typeface="Carlito"/>
              </a:rPr>
              <a:t>Work</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10" dirty="0">
                <a:solidFill>
                  <a:srgbClr val="464646"/>
                </a:solidFill>
                <a:latin typeface="Carlito"/>
                <a:cs typeface="Carlito"/>
              </a:rPr>
              <a:t>Motivation</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5" dirty="0">
                <a:solidFill>
                  <a:srgbClr val="464646"/>
                </a:solidFill>
                <a:latin typeface="Carlito"/>
                <a:cs typeface="Carlito"/>
              </a:rPr>
              <a:t>Help </a:t>
            </a:r>
            <a:r>
              <a:rPr sz="3200" dirty="0">
                <a:solidFill>
                  <a:srgbClr val="464646"/>
                </a:solidFill>
                <a:latin typeface="Carlito"/>
                <a:cs typeface="Carlito"/>
              </a:rPr>
              <a:t>in </a:t>
            </a:r>
            <a:r>
              <a:rPr sz="3200" spc="-5" dirty="0">
                <a:solidFill>
                  <a:srgbClr val="464646"/>
                </a:solidFill>
                <a:latin typeface="Carlito"/>
                <a:cs typeface="Carlito"/>
              </a:rPr>
              <a:t>Decision</a:t>
            </a:r>
            <a:r>
              <a:rPr sz="3200" spc="-40" dirty="0">
                <a:solidFill>
                  <a:srgbClr val="464646"/>
                </a:solidFill>
                <a:latin typeface="Carlito"/>
                <a:cs typeface="Carlito"/>
              </a:rPr>
              <a:t> </a:t>
            </a:r>
            <a:r>
              <a:rPr sz="3200" spc="-5" dirty="0">
                <a:solidFill>
                  <a:srgbClr val="464646"/>
                </a:solidFill>
                <a:latin typeface="Carlito"/>
                <a:cs typeface="Carlito"/>
              </a:rPr>
              <a:t>Making</a:t>
            </a:r>
            <a:endParaRPr sz="3200" dirty="0">
              <a:latin typeface="Carlito"/>
              <a:cs typeface="Carlito"/>
            </a:endParaRPr>
          </a:p>
        </p:txBody>
      </p:sp>
      <p:sp>
        <p:nvSpPr>
          <p:cNvPr id="9" name="object 7">
            <a:extLst>
              <a:ext uri="{FF2B5EF4-FFF2-40B4-BE49-F238E27FC236}">
                <a16:creationId xmlns:a16="http://schemas.microsoft.com/office/drawing/2014/main" id="{191468DB-F819-480E-B621-6DE8F64F1045}"/>
              </a:ext>
            </a:extLst>
          </p:cNvPr>
          <p:cNvSpPr txBox="1"/>
          <p:nvPr/>
        </p:nvSpPr>
        <p:spPr>
          <a:xfrm>
            <a:off x="4576445" y="1443355"/>
            <a:ext cx="4338955" cy="2426946"/>
          </a:xfrm>
          <a:prstGeom prst="rect">
            <a:avLst/>
          </a:prstGeom>
        </p:spPr>
        <p:txBody>
          <a:bodyPr vert="horz" wrap="square" lIns="0" tIns="109855" rIns="0" bIns="0" rtlCol="0">
            <a:spAutoFit/>
          </a:bodyPr>
          <a:lstStyle/>
          <a:p>
            <a:pPr marL="355600" indent="-343535" algn="r" rtl="1">
              <a:lnSpc>
                <a:spcPct val="100000"/>
              </a:lnSpc>
              <a:spcBef>
                <a:spcPts val="865"/>
              </a:spcBef>
              <a:buFont typeface="Arial"/>
              <a:buChar char="•"/>
              <a:tabLst>
                <a:tab pos="355600" algn="l"/>
                <a:tab pos="356235" algn="l"/>
              </a:tabLst>
            </a:pPr>
            <a:r>
              <a:rPr lang="ar-IQ" sz="3200" spc="-5" dirty="0">
                <a:solidFill>
                  <a:srgbClr val="464646"/>
                </a:solidFill>
                <a:latin typeface="Carlito"/>
                <a:cs typeface="Carlito"/>
              </a:rPr>
              <a:t>مەودای هەڵبژاردنەکان</a:t>
            </a:r>
          </a:p>
          <a:p>
            <a:pPr marL="355600" indent="-343535" algn="r" rtl="1">
              <a:lnSpc>
                <a:spcPct val="100000"/>
              </a:lnSpc>
              <a:spcBef>
                <a:spcPts val="865"/>
              </a:spcBef>
              <a:buFont typeface="Arial"/>
              <a:buChar char="•"/>
              <a:tabLst>
                <a:tab pos="355600" algn="l"/>
                <a:tab pos="356235" algn="l"/>
              </a:tabLst>
            </a:pPr>
            <a:r>
              <a:rPr lang="ar-IQ" sz="3200" spc="-5" dirty="0">
                <a:solidFill>
                  <a:srgbClr val="464646"/>
                </a:solidFill>
                <a:latin typeface="Carlito"/>
                <a:cs typeface="Carlito"/>
              </a:rPr>
              <a:t>دابەشکردنی کار</a:t>
            </a:r>
          </a:p>
          <a:p>
            <a:pPr marL="355600" indent="-343535" algn="r" rtl="1">
              <a:lnSpc>
                <a:spcPct val="100000"/>
              </a:lnSpc>
              <a:spcBef>
                <a:spcPts val="865"/>
              </a:spcBef>
              <a:buFont typeface="Arial"/>
              <a:buChar char="•"/>
              <a:tabLst>
                <a:tab pos="355600" algn="l"/>
                <a:tab pos="356235" algn="l"/>
              </a:tabLst>
            </a:pPr>
            <a:r>
              <a:rPr lang="ar-IQ" sz="3200" spc="-5" dirty="0">
                <a:solidFill>
                  <a:srgbClr val="464646"/>
                </a:solidFill>
                <a:latin typeface="Carlito"/>
                <a:cs typeface="Carlito"/>
              </a:rPr>
              <a:t>هاندان</a:t>
            </a:r>
          </a:p>
          <a:p>
            <a:pPr marL="355600" indent="-343535" algn="r" rtl="1">
              <a:lnSpc>
                <a:spcPct val="100000"/>
              </a:lnSpc>
              <a:spcBef>
                <a:spcPts val="865"/>
              </a:spcBef>
              <a:buFont typeface="Arial"/>
              <a:buChar char="•"/>
              <a:tabLst>
                <a:tab pos="355600" algn="l"/>
                <a:tab pos="356235" algn="l"/>
              </a:tabLst>
            </a:pPr>
            <a:r>
              <a:rPr lang="ar-IQ" sz="3200" spc="-5" dirty="0">
                <a:solidFill>
                  <a:srgbClr val="464646"/>
                </a:solidFill>
                <a:latin typeface="Carlito"/>
                <a:cs typeface="Carlito"/>
              </a:rPr>
              <a:t>یارمەتیدان لە بڕیارداندا</a:t>
            </a:r>
            <a:endParaRPr sz="3200" dirty="0">
              <a:latin typeface="Carlito"/>
              <a:cs typeface="Carlito"/>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76200"/>
            <a:ext cx="9144000" cy="6781800"/>
            <a:chOff x="0" y="76200"/>
            <a:chExt cx="9144000" cy="6781800"/>
          </a:xfrm>
        </p:grpSpPr>
        <p:sp>
          <p:nvSpPr>
            <p:cNvPr id="3" name="object 3"/>
            <p:cNvSpPr/>
            <p:nvPr/>
          </p:nvSpPr>
          <p:spPr>
            <a:xfrm>
              <a:off x="0" y="705445"/>
              <a:ext cx="9144000" cy="530423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47" y="5867398"/>
              <a:ext cx="9140952" cy="99059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76200"/>
              <a:ext cx="8610600" cy="685800"/>
            </a:xfrm>
            <a:custGeom>
              <a:avLst/>
              <a:gdLst/>
              <a:ahLst/>
              <a:cxnLst/>
              <a:rect l="l" t="t" r="r" b="b"/>
              <a:pathLst>
                <a:path w="8610600" h="685800">
                  <a:moveTo>
                    <a:pt x="8610600" y="0"/>
                  </a:moveTo>
                  <a:lnTo>
                    <a:pt x="0" y="0"/>
                  </a:lnTo>
                  <a:lnTo>
                    <a:pt x="0" y="685800"/>
                  </a:lnTo>
                  <a:lnTo>
                    <a:pt x="8610600" y="685800"/>
                  </a:lnTo>
                  <a:lnTo>
                    <a:pt x="8610600" y="0"/>
                  </a:lnTo>
                  <a:close/>
                </a:path>
              </a:pathLst>
            </a:custGeom>
            <a:solidFill>
              <a:srgbClr val="434343"/>
            </a:solidFill>
          </p:spPr>
          <p:txBody>
            <a:bodyPr wrap="square" lIns="0" tIns="0" rIns="0" bIns="0" rtlCol="0"/>
            <a:lstStyle/>
            <a:p>
              <a:endParaRPr/>
            </a:p>
          </p:txBody>
        </p:sp>
      </p:grpSp>
      <p:sp>
        <p:nvSpPr>
          <p:cNvPr id="6" name="object 6"/>
          <p:cNvSpPr txBox="1">
            <a:spLocks noGrp="1"/>
          </p:cNvSpPr>
          <p:nvPr>
            <p:ph type="title"/>
          </p:nvPr>
        </p:nvSpPr>
        <p:spPr>
          <a:xfrm>
            <a:off x="2988310" y="102819"/>
            <a:ext cx="2952749" cy="574675"/>
          </a:xfrm>
          <a:prstGeom prst="rect">
            <a:avLst/>
          </a:prstGeom>
        </p:spPr>
        <p:txBody>
          <a:bodyPr vert="horz" wrap="square" lIns="0" tIns="12700" rIns="0" bIns="0" rtlCol="0">
            <a:spAutoFit/>
          </a:bodyPr>
          <a:lstStyle/>
          <a:p>
            <a:pPr marL="12700">
              <a:lnSpc>
                <a:spcPct val="100000"/>
              </a:lnSpc>
              <a:spcBef>
                <a:spcPts val="100"/>
              </a:spcBef>
            </a:pPr>
            <a:r>
              <a:rPr spc="-85" dirty="0">
                <a:solidFill>
                  <a:srgbClr val="FFFFFF"/>
                </a:solidFill>
              </a:rPr>
              <a:t>Team </a:t>
            </a:r>
            <a:r>
              <a:rPr spc="-10" dirty="0">
                <a:solidFill>
                  <a:srgbClr val="FFFFFF"/>
                </a:solidFill>
              </a:rPr>
              <a:t>killers</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12</a:t>
            </a:fld>
            <a:endParaRPr dirty="0"/>
          </a:p>
        </p:txBody>
      </p:sp>
      <p:sp>
        <p:nvSpPr>
          <p:cNvPr id="7" name="object 7"/>
          <p:cNvSpPr txBox="1"/>
          <p:nvPr/>
        </p:nvSpPr>
        <p:spPr>
          <a:xfrm>
            <a:off x="612140" y="990600"/>
            <a:ext cx="3274060" cy="3578544"/>
          </a:xfrm>
          <a:prstGeom prst="rect">
            <a:avLst/>
          </a:prstGeom>
        </p:spPr>
        <p:txBody>
          <a:bodyPr vert="horz" wrap="square" lIns="0" tIns="109855" rIns="0" bIns="0" rtlCol="0">
            <a:spAutoFit/>
          </a:bodyPr>
          <a:lstStyle/>
          <a:p>
            <a:pPr marL="355600" indent="-343535">
              <a:lnSpc>
                <a:spcPct val="100000"/>
              </a:lnSpc>
              <a:spcBef>
                <a:spcPts val="865"/>
              </a:spcBef>
              <a:buFont typeface="Arial"/>
              <a:buChar char="•"/>
              <a:tabLst>
                <a:tab pos="355600" algn="l"/>
                <a:tab pos="356235" algn="l"/>
              </a:tabLst>
            </a:pPr>
            <a:r>
              <a:rPr sz="3200" spc="-20" dirty="0">
                <a:solidFill>
                  <a:srgbClr val="464646"/>
                </a:solidFill>
                <a:latin typeface="Carlito"/>
                <a:cs typeface="Carlito"/>
              </a:rPr>
              <a:t>Role</a:t>
            </a:r>
            <a:r>
              <a:rPr sz="3200" spc="-95" dirty="0">
                <a:solidFill>
                  <a:srgbClr val="464646"/>
                </a:solidFill>
                <a:latin typeface="Carlito"/>
                <a:cs typeface="Carlito"/>
              </a:rPr>
              <a:t> </a:t>
            </a:r>
            <a:r>
              <a:rPr sz="3200" dirty="0">
                <a:solidFill>
                  <a:srgbClr val="464646"/>
                </a:solidFill>
                <a:latin typeface="Carlito"/>
                <a:cs typeface="Carlito"/>
              </a:rPr>
              <a:t>clashes</a:t>
            </a:r>
            <a:endParaRPr sz="3200" dirty="0">
              <a:latin typeface="Carlito"/>
              <a:cs typeface="Carlito"/>
            </a:endParaRPr>
          </a:p>
          <a:p>
            <a:pPr marL="355600" indent="-343535">
              <a:lnSpc>
                <a:spcPct val="100000"/>
              </a:lnSpc>
              <a:spcBef>
                <a:spcPts val="765"/>
              </a:spcBef>
              <a:buFont typeface="Arial"/>
              <a:buChar char="•"/>
              <a:tabLst>
                <a:tab pos="355600" algn="l"/>
                <a:tab pos="356235" algn="l"/>
              </a:tabLst>
            </a:pPr>
            <a:r>
              <a:rPr sz="3200" spc="-5" dirty="0">
                <a:solidFill>
                  <a:srgbClr val="464646"/>
                </a:solidFill>
                <a:latin typeface="Carlito"/>
                <a:cs typeface="Carlito"/>
              </a:rPr>
              <a:t>Complains</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5" dirty="0">
                <a:solidFill>
                  <a:srgbClr val="464646"/>
                </a:solidFill>
                <a:latin typeface="Carlito"/>
                <a:cs typeface="Carlito"/>
              </a:rPr>
              <a:t>Doing</a:t>
            </a:r>
            <a:r>
              <a:rPr sz="3200" spc="-25" dirty="0">
                <a:solidFill>
                  <a:srgbClr val="464646"/>
                </a:solidFill>
                <a:latin typeface="Carlito"/>
                <a:cs typeface="Carlito"/>
              </a:rPr>
              <a:t> </a:t>
            </a:r>
            <a:r>
              <a:rPr sz="3200" spc="-10" dirty="0">
                <a:solidFill>
                  <a:srgbClr val="464646"/>
                </a:solidFill>
                <a:latin typeface="Carlito"/>
                <a:cs typeface="Carlito"/>
              </a:rPr>
              <a:t>work</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dirty="0">
                <a:solidFill>
                  <a:srgbClr val="464646"/>
                </a:solidFill>
                <a:latin typeface="Carlito"/>
                <a:cs typeface="Carlito"/>
              </a:rPr>
              <a:t>No</a:t>
            </a:r>
            <a:r>
              <a:rPr sz="3200" spc="-25" dirty="0">
                <a:solidFill>
                  <a:srgbClr val="464646"/>
                </a:solidFill>
                <a:latin typeface="Carlito"/>
                <a:cs typeface="Carlito"/>
              </a:rPr>
              <a:t> </a:t>
            </a:r>
            <a:r>
              <a:rPr sz="3200" spc="-20" dirty="0">
                <a:solidFill>
                  <a:srgbClr val="464646"/>
                </a:solidFill>
                <a:latin typeface="Carlito"/>
                <a:cs typeface="Carlito"/>
              </a:rPr>
              <a:t>excuses</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dirty="0">
                <a:solidFill>
                  <a:srgbClr val="464646"/>
                </a:solidFill>
                <a:latin typeface="Carlito"/>
                <a:cs typeface="Carlito"/>
              </a:rPr>
              <a:t>No</a:t>
            </a:r>
            <a:r>
              <a:rPr sz="3200" spc="-50" dirty="0">
                <a:solidFill>
                  <a:srgbClr val="464646"/>
                </a:solidFill>
                <a:latin typeface="Carlito"/>
                <a:cs typeface="Carlito"/>
              </a:rPr>
              <a:t> </a:t>
            </a:r>
            <a:r>
              <a:rPr sz="3200" spc="-10" dirty="0">
                <a:solidFill>
                  <a:srgbClr val="464646"/>
                </a:solidFill>
                <a:latin typeface="Carlito"/>
                <a:cs typeface="Carlito"/>
              </a:rPr>
              <a:t>isolation</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10" dirty="0">
                <a:solidFill>
                  <a:srgbClr val="464646"/>
                </a:solidFill>
                <a:latin typeface="Carlito"/>
                <a:cs typeface="Carlito"/>
              </a:rPr>
              <a:t>Ego</a:t>
            </a:r>
            <a:endParaRPr sz="3200" dirty="0">
              <a:latin typeface="Carlito"/>
              <a:cs typeface="Carlito"/>
            </a:endParaRPr>
          </a:p>
        </p:txBody>
      </p:sp>
      <p:sp>
        <p:nvSpPr>
          <p:cNvPr id="9" name="object 7">
            <a:extLst>
              <a:ext uri="{FF2B5EF4-FFF2-40B4-BE49-F238E27FC236}">
                <a16:creationId xmlns:a16="http://schemas.microsoft.com/office/drawing/2014/main" id="{9A76371D-A99E-4B36-9CBE-EE73548678BD}"/>
              </a:ext>
            </a:extLst>
          </p:cNvPr>
          <p:cNvSpPr txBox="1"/>
          <p:nvPr/>
        </p:nvSpPr>
        <p:spPr>
          <a:xfrm>
            <a:off x="4290186" y="1015621"/>
            <a:ext cx="4343400" cy="4858381"/>
          </a:xfrm>
          <a:prstGeom prst="rect">
            <a:avLst/>
          </a:prstGeom>
        </p:spPr>
        <p:txBody>
          <a:bodyPr vert="horz" wrap="square" lIns="0" tIns="109855" rIns="0" bIns="0" rtlCol="0">
            <a:spAutoFit/>
          </a:bodyPr>
          <a:lstStyle/>
          <a:p>
            <a:pPr marL="12065" algn="r" rtl="1">
              <a:lnSpc>
                <a:spcPct val="100000"/>
              </a:lnSpc>
              <a:spcBef>
                <a:spcPts val="865"/>
              </a:spcBef>
              <a:tabLst>
                <a:tab pos="355600" algn="l"/>
                <a:tab pos="356235" algn="l"/>
              </a:tabLst>
            </a:pPr>
            <a:r>
              <a:rPr lang="ar-IQ" sz="3200" spc="-20" dirty="0">
                <a:solidFill>
                  <a:srgbClr val="464646"/>
                </a:solidFill>
                <a:latin typeface="Carlito"/>
                <a:cs typeface="Carlito"/>
              </a:rPr>
              <a:t>بکوژانی (لةناوبردنى) تیم</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پێکدادانی ڕۆڵ</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گلەیی</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ئەنجامدانی کار</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هیچ پاساوێک نیە</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بێ گۆشەگیری (جيانةكردنةوة)</a:t>
            </a:r>
          </a:p>
          <a:p>
            <a:pPr marL="355600" indent="-343535" algn="r" rtl="1">
              <a:lnSpc>
                <a:spcPct val="100000"/>
              </a:lnSpc>
              <a:spcBef>
                <a:spcPts val="865"/>
              </a:spcBef>
              <a:buFont typeface="Arial"/>
              <a:buChar char="•"/>
              <a:tabLst>
                <a:tab pos="355600" algn="l"/>
                <a:tab pos="356235" algn="l"/>
              </a:tabLst>
            </a:pPr>
            <a:r>
              <a:rPr lang="ar-IQ" sz="3200" spc="-20" dirty="0">
                <a:solidFill>
                  <a:srgbClr val="464646"/>
                </a:solidFill>
                <a:latin typeface="Carlito"/>
                <a:cs typeface="Carlito"/>
              </a:rPr>
              <a:t>خؤبةرستي</a:t>
            </a:r>
          </a:p>
          <a:p>
            <a:pPr marL="12065" algn="r" rtl="1">
              <a:lnSpc>
                <a:spcPct val="100000"/>
              </a:lnSpc>
              <a:spcBef>
                <a:spcPts val="865"/>
              </a:spcBef>
              <a:tabLst>
                <a:tab pos="355600" algn="l"/>
                <a:tab pos="356235" algn="l"/>
              </a:tabLst>
            </a:pPr>
            <a:endParaRPr sz="3200" dirty="0">
              <a:latin typeface="Carlito"/>
              <a:cs typeface="Carlito"/>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7" y="5867398"/>
            <a:ext cx="9140952" cy="99059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57200" y="152400"/>
            <a:ext cx="8686800" cy="762000"/>
          </a:xfrm>
          <a:custGeom>
            <a:avLst/>
            <a:gdLst/>
            <a:ahLst/>
            <a:cxnLst/>
            <a:rect l="l" t="t" r="r" b="b"/>
            <a:pathLst>
              <a:path w="8686800" h="762000">
                <a:moveTo>
                  <a:pt x="8686800" y="0"/>
                </a:moveTo>
                <a:lnTo>
                  <a:pt x="0" y="0"/>
                </a:lnTo>
                <a:lnTo>
                  <a:pt x="0" y="762000"/>
                </a:lnTo>
                <a:lnTo>
                  <a:pt x="8686800" y="762000"/>
                </a:lnTo>
                <a:lnTo>
                  <a:pt x="8686800" y="0"/>
                </a:lnTo>
                <a:close/>
              </a:path>
            </a:pathLst>
          </a:custGeom>
          <a:solidFill>
            <a:srgbClr val="AFE679"/>
          </a:solidFill>
        </p:spPr>
        <p:txBody>
          <a:bodyPr wrap="square" lIns="0" tIns="0" rIns="0" bIns="0" rtlCol="0"/>
          <a:lstStyle/>
          <a:p>
            <a:endParaRPr/>
          </a:p>
        </p:txBody>
      </p:sp>
      <p:sp>
        <p:nvSpPr>
          <p:cNvPr id="4" name="object 4"/>
          <p:cNvSpPr txBox="1">
            <a:spLocks noGrp="1"/>
          </p:cNvSpPr>
          <p:nvPr>
            <p:ph type="title"/>
          </p:nvPr>
        </p:nvSpPr>
        <p:spPr>
          <a:xfrm>
            <a:off x="685800" y="156159"/>
            <a:ext cx="7407782" cy="560070"/>
          </a:xfrm>
          <a:prstGeom prst="rect">
            <a:avLst/>
          </a:prstGeom>
        </p:spPr>
        <p:txBody>
          <a:bodyPr vert="horz" wrap="square" lIns="0" tIns="13335" rIns="0" bIns="0" rtlCol="0">
            <a:spAutoFit/>
          </a:bodyPr>
          <a:lstStyle/>
          <a:p>
            <a:pPr marL="12700">
              <a:lnSpc>
                <a:spcPct val="100000"/>
              </a:lnSpc>
              <a:spcBef>
                <a:spcPts val="105"/>
              </a:spcBef>
            </a:pPr>
            <a:r>
              <a:rPr sz="3500" spc="-5" dirty="0"/>
              <a:t>Comparison </a:t>
            </a:r>
            <a:r>
              <a:rPr sz="3500" spc="-15" dirty="0"/>
              <a:t>between Group </a:t>
            </a:r>
            <a:r>
              <a:rPr sz="3500" dirty="0"/>
              <a:t>&amp;</a:t>
            </a:r>
            <a:r>
              <a:rPr sz="3500" spc="-20" dirty="0"/>
              <a:t> </a:t>
            </a:r>
            <a:r>
              <a:rPr sz="3500" spc="-80" dirty="0"/>
              <a:t>Team</a:t>
            </a:r>
            <a:endParaRPr sz="3500"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13</a:t>
            </a:fld>
            <a:endParaRPr dirty="0"/>
          </a:p>
        </p:txBody>
      </p:sp>
      <p:sp>
        <p:nvSpPr>
          <p:cNvPr id="5" name="object 5"/>
          <p:cNvSpPr txBox="1"/>
          <p:nvPr/>
        </p:nvSpPr>
        <p:spPr>
          <a:xfrm>
            <a:off x="535940" y="1053058"/>
            <a:ext cx="8455660" cy="3969034"/>
          </a:xfrm>
          <a:prstGeom prst="rect">
            <a:avLst/>
          </a:prstGeom>
        </p:spPr>
        <p:txBody>
          <a:bodyPr vert="horz" wrap="square" lIns="0" tIns="110489" rIns="0" bIns="0" rtlCol="0">
            <a:spAutoFit/>
          </a:bodyPr>
          <a:lstStyle/>
          <a:p>
            <a:pPr marL="355600" indent="-343535">
              <a:lnSpc>
                <a:spcPct val="100000"/>
              </a:lnSpc>
              <a:spcBef>
                <a:spcPts val="869"/>
              </a:spcBef>
              <a:buFont typeface="Arial"/>
              <a:buChar char="•"/>
              <a:tabLst>
                <a:tab pos="355600" algn="l"/>
                <a:tab pos="356235" algn="l"/>
              </a:tabLst>
            </a:pPr>
            <a:r>
              <a:rPr sz="3200" spc="-5" dirty="0">
                <a:solidFill>
                  <a:srgbClr val="252525"/>
                </a:solidFill>
                <a:latin typeface="Carlito"/>
                <a:cs typeface="Carlito"/>
              </a:rPr>
              <a:t>Comprised of </a:t>
            </a:r>
            <a:r>
              <a:rPr sz="3200" spc="-10" dirty="0">
                <a:solidFill>
                  <a:srgbClr val="252525"/>
                </a:solidFill>
                <a:latin typeface="Carlito"/>
                <a:cs typeface="Carlito"/>
              </a:rPr>
              <a:t>two </a:t>
            </a:r>
            <a:r>
              <a:rPr sz="3200" spc="-5" dirty="0">
                <a:solidFill>
                  <a:srgbClr val="252525"/>
                </a:solidFill>
                <a:latin typeface="Carlito"/>
                <a:cs typeface="Carlito"/>
              </a:rPr>
              <a:t>or </a:t>
            </a:r>
            <a:r>
              <a:rPr sz="3200" spc="-10" dirty="0">
                <a:solidFill>
                  <a:srgbClr val="252525"/>
                </a:solidFill>
                <a:latin typeface="Carlito"/>
                <a:cs typeface="Carlito"/>
              </a:rPr>
              <a:t>more</a:t>
            </a:r>
            <a:r>
              <a:rPr sz="3200" spc="-15" dirty="0">
                <a:solidFill>
                  <a:srgbClr val="252525"/>
                </a:solidFill>
                <a:latin typeface="Carlito"/>
                <a:cs typeface="Carlito"/>
              </a:rPr>
              <a:t> </a:t>
            </a:r>
            <a:r>
              <a:rPr sz="3200" spc="-5" dirty="0">
                <a:solidFill>
                  <a:srgbClr val="252525"/>
                </a:solidFill>
                <a:latin typeface="Carlito"/>
                <a:cs typeface="Carlito"/>
              </a:rPr>
              <a:t>people.</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10" dirty="0">
                <a:solidFill>
                  <a:srgbClr val="252525"/>
                </a:solidFill>
                <a:latin typeface="Carlito"/>
                <a:cs typeface="Carlito"/>
              </a:rPr>
              <a:t>Having </a:t>
            </a:r>
            <a:r>
              <a:rPr sz="3200" spc="-5" dirty="0">
                <a:solidFill>
                  <a:srgbClr val="252525"/>
                </a:solidFill>
                <a:latin typeface="Carlito"/>
                <a:cs typeface="Carlito"/>
              </a:rPr>
              <a:t>similar </a:t>
            </a:r>
            <a:r>
              <a:rPr sz="3200" spc="-10" dirty="0">
                <a:solidFill>
                  <a:srgbClr val="252525"/>
                </a:solidFill>
                <a:latin typeface="Carlito"/>
                <a:cs typeface="Carlito"/>
              </a:rPr>
              <a:t>goals </a:t>
            </a:r>
            <a:r>
              <a:rPr sz="3200" spc="-5" dirty="0">
                <a:solidFill>
                  <a:srgbClr val="252525"/>
                </a:solidFill>
                <a:latin typeface="Carlito"/>
                <a:cs typeface="Carlito"/>
              </a:rPr>
              <a:t>or</a:t>
            </a:r>
            <a:r>
              <a:rPr sz="3200" spc="45" dirty="0">
                <a:solidFill>
                  <a:srgbClr val="252525"/>
                </a:solidFill>
                <a:latin typeface="Carlito"/>
                <a:cs typeface="Carlito"/>
              </a:rPr>
              <a:t> </a:t>
            </a:r>
            <a:r>
              <a:rPr sz="3200" spc="-10" dirty="0">
                <a:solidFill>
                  <a:srgbClr val="252525"/>
                </a:solidFill>
                <a:latin typeface="Carlito"/>
                <a:cs typeface="Carlito"/>
              </a:rPr>
              <a:t>objectives.</a:t>
            </a:r>
            <a:endParaRPr sz="3200" dirty="0">
              <a:latin typeface="Carlito"/>
              <a:cs typeface="Carlito"/>
            </a:endParaRPr>
          </a:p>
          <a:p>
            <a:pPr marL="355600" marR="614680" indent="-343535">
              <a:lnSpc>
                <a:spcPct val="100000"/>
              </a:lnSpc>
              <a:spcBef>
                <a:spcPts val="770"/>
              </a:spcBef>
              <a:buFont typeface="Arial"/>
              <a:buChar char="•"/>
              <a:tabLst>
                <a:tab pos="355600" algn="l"/>
                <a:tab pos="356235" algn="l"/>
              </a:tabLst>
            </a:pPr>
            <a:r>
              <a:rPr sz="3200" spc="-10" dirty="0">
                <a:solidFill>
                  <a:srgbClr val="252525"/>
                </a:solidFill>
                <a:latin typeface="Carlito"/>
                <a:cs typeface="Carlito"/>
              </a:rPr>
              <a:t>Having </a:t>
            </a:r>
            <a:r>
              <a:rPr sz="3200" spc="-5" dirty="0">
                <a:solidFill>
                  <a:srgbClr val="252525"/>
                </a:solidFill>
                <a:latin typeface="Carlito"/>
                <a:cs typeface="Carlito"/>
              </a:rPr>
              <a:t>similar </a:t>
            </a:r>
            <a:r>
              <a:rPr sz="3200" spc="-10" dirty="0">
                <a:solidFill>
                  <a:srgbClr val="252525"/>
                </a:solidFill>
                <a:latin typeface="Carlito"/>
                <a:cs typeface="Carlito"/>
              </a:rPr>
              <a:t>backgrounds, personalities,  </a:t>
            </a:r>
            <a:r>
              <a:rPr sz="3200" spc="-5" dirty="0">
                <a:solidFill>
                  <a:srgbClr val="252525"/>
                </a:solidFill>
                <a:latin typeface="Carlito"/>
                <a:cs typeface="Carlito"/>
              </a:rPr>
              <a:t>knowledge </a:t>
            </a:r>
            <a:r>
              <a:rPr sz="3200" dirty="0">
                <a:solidFill>
                  <a:srgbClr val="252525"/>
                </a:solidFill>
                <a:latin typeface="Carlito"/>
                <a:cs typeface="Carlito"/>
              </a:rPr>
              <a:t>&amp;</a:t>
            </a:r>
            <a:r>
              <a:rPr sz="3200" spc="-15" dirty="0">
                <a:solidFill>
                  <a:srgbClr val="252525"/>
                </a:solidFill>
                <a:latin typeface="Carlito"/>
                <a:cs typeface="Carlito"/>
              </a:rPr>
              <a:t> </a:t>
            </a:r>
            <a:r>
              <a:rPr sz="3200" spc="-10" dirty="0">
                <a:solidFill>
                  <a:srgbClr val="252525"/>
                </a:solidFill>
                <a:latin typeface="Carlito"/>
                <a:cs typeface="Carlito"/>
              </a:rPr>
              <a:t>values.</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35" dirty="0">
                <a:solidFill>
                  <a:srgbClr val="252525"/>
                </a:solidFill>
                <a:latin typeface="Carlito"/>
                <a:cs typeface="Carlito"/>
              </a:rPr>
              <a:t>Work </a:t>
            </a:r>
            <a:r>
              <a:rPr sz="3200" spc="-5" dirty="0">
                <a:solidFill>
                  <a:srgbClr val="252525"/>
                </a:solidFill>
                <a:latin typeface="Carlito"/>
                <a:cs typeface="Carlito"/>
              </a:rPr>
              <a:t>of </a:t>
            </a:r>
            <a:r>
              <a:rPr sz="3200" spc="-15" dirty="0">
                <a:solidFill>
                  <a:srgbClr val="252525"/>
                </a:solidFill>
                <a:latin typeface="Carlito"/>
                <a:cs typeface="Carlito"/>
              </a:rPr>
              <a:t>groups </a:t>
            </a:r>
            <a:r>
              <a:rPr sz="3200" dirty="0">
                <a:solidFill>
                  <a:srgbClr val="252525"/>
                </a:solidFill>
                <a:latin typeface="Carlito"/>
                <a:cs typeface="Carlito"/>
              </a:rPr>
              <a:t>and </a:t>
            </a:r>
            <a:r>
              <a:rPr sz="3200" spc="-10" dirty="0">
                <a:solidFill>
                  <a:srgbClr val="252525"/>
                </a:solidFill>
                <a:latin typeface="Carlito"/>
                <a:cs typeface="Carlito"/>
              </a:rPr>
              <a:t>teams </a:t>
            </a:r>
            <a:r>
              <a:rPr sz="3200" spc="-15" dirty="0">
                <a:solidFill>
                  <a:srgbClr val="252525"/>
                </a:solidFill>
                <a:latin typeface="Carlito"/>
                <a:cs typeface="Carlito"/>
              </a:rPr>
              <a:t>are</a:t>
            </a:r>
            <a:r>
              <a:rPr sz="3200" spc="25" dirty="0">
                <a:solidFill>
                  <a:srgbClr val="252525"/>
                </a:solidFill>
                <a:latin typeface="Carlito"/>
                <a:cs typeface="Carlito"/>
              </a:rPr>
              <a:t> </a:t>
            </a:r>
            <a:r>
              <a:rPr sz="3200" spc="-5" dirty="0">
                <a:solidFill>
                  <a:srgbClr val="252525"/>
                </a:solidFill>
                <a:latin typeface="Carlito"/>
                <a:cs typeface="Carlito"/>
              </a:rPr>
              <a:t>subtle.</a:t>
            </a:r>
            <a:endParaRPr sz="3200" dirty="0">
              <a:latin typeface="Carlito"/>
              <a:cs typeface="Carlito"/>
            </a:endParaRPr>
          </a:p>
          <a:p>
            <a:pPr marL="355600" marR="5080" indent="-343535">
              <a:lnSpc>
                <a:spcPct val="100000"/>
              </a:lnSpc>
              <a:spcBef>
                <a:spcPts val="765"/>
              </a:spcBef>
              <a:buFont typeface="Arial"/>
              <a:buChar char="•"/>
              <a:tabLst>
                <a:tab pos="355600" algn="l"/>
                <a:tab pos="356235" algn="l"/>
              </a:tabLst>
            </a:pPr>
            <a:r>
              <a:rPr sz="3200" spc="-15" dirty="0">
                <a:solidFill>
                  <a:srgbClr val="252525"/>
                </a:solidFill>
                <a:latin typeface="Carlito"/>
                <a:cs typeface="Carlito"/>
              </a:rPr>
              <a:t>Groups </a:t>
            </a:r>
            <a:r>
              <a:rPr sz="3200" dirty="0">
                <a:solidFill>
                  <a:srgbClr val="252525"/>
                </a:solidFill>
                <a:latin typeface="Carlito"/>
                <a:cs typeface="Carlito"/>
              </a:rPr>
              <a:t>and </a:t>
            </a:r>
            <a:r>
              <a:rPr sz="3200" spc="-10" dirty="0">
                <a:solidFill>
                  <a:srgbClr val="252525"/>
                </a:solidFill>
                <a:latin typeface="Carlito"/>
                <a:cs typeface="Carlito"/>
              </a:rPr>
              <a:t>teams </a:t>
            </a:r>
            <a:r>
              <a:rPr sz="3200" spc="-15" dirty="0">
                <a:solidFill>
                  <a:srgbClr val="252525"/>
                </a:solidFill>
                <a:latin typeface="Carlito"/>
                <a:cs typeface="Carlito"/>
              </a:rPr>
              <a:t>are </a:t>
            </a:r>
            <a:r>
              <a:rPr sz="3200" spc="-10" dirty="0">
                <a:solidFill>
                  <a:srgbClr val="252525"/>
                </a:solidFill>
                <a:latin typeface="Carlito"/>
                <a:cs typeface="Carlito"/>
              </a:rPr>
              <a:t>work </a:t>
            </a:r>
            <a:r>
              <a:rPr sz="3200" spc="-30" dirty="0">
                <a:solidFill>
                  <a:srgbClr val="252525"/>
                </a:solidFill>
                <a:latin typeface="Carlito"/>
                <a:cs typeface="Carlito"/>
              </a:rPr>
              <a:t>for </a:t>
            </a:r>
            <a:r>
              <a:rPr sz="3200" spc="-5" dirty="0">
                <a:solidFill>
                  <a:srgbClr val="252525"/>
                </a:solidFill>
                <a:latin typeface="Carlito"/>
                <a:cs typeface="Carlito"/>
              </a:rPr>
              <a:t>same </a:t>
            </a:r>
            <a:r>
              <a:rPr sz="3200" spc="-10" dirty="0">
                <a:solidFill>
                  <a:srgbClr val="252525"/>
                </a:solidFill>
                <a:latin typeface="Carlito"/>
                <a:cs typeface="Carlito"/>
              </a:rPr>
              <a:t>goal </a:t>
            </a:r>
            <a:r>
              <a:rPr sz="3200" spc="-5" dirty="0">
                <a:solidFill>
                  <a:srgbClr val="252525"/>
                </a:solidFill>
                <a:latin typeface="Carlito"/>
                <a:cs typeface="Carlito"/>
              </a:rPr>
              <a:t>but  methods </a:t>
            </a:r>
            <a:r>
              <a:rPr sz="3200" spc="-15" dirty="0">
                <a:solidFill>
                  <a:srgbClr val="252525"/>
                </a:solidFill>
                <a:latin typeface="Carlito"/>
                <a:cs typeface="Carlito"/>
              </a:rPr>
              <a:t>are</a:t>
            </a:r>
            <a:r>
              <a:rPr sz="3200" dirty="0">
                <a:solidFill>
                  <a:srgbClr val="252525"/>
                </a:solidFill>
                <a:latin typeface="Carlito"/>
                <a:cs typeface="Carlito"/>
              </a:rPr>
              <a:t> </a:t>
            </a:r>
            <a:r>
              <a:rPr sz="3200" spc="-25" dirty="0">
                <a:solidFill>
                  <a:srgbClr val="252525"/>
                </a:solidFill>
                <a:latin typeface="Carlito"/>
                <a:cs typeface="Carlito"/>
              </a:rPr>
              <a:t>different.</a:t>
            </a:r>
            <a:endParaRPr sz="3200" dirty="0">
              <a:latin typeface="Carlito"/>
              <a:cs typeface="Carlito"/>
            </a:endParaRPr>
          </a:p>
        </p:txBody>
      </p:sp>
      <p:sp>
        <p:nvSpPr>
          <p:cNvPr id="7" name="TextBox 6"/>
          <p:cNvSpPr txBox="1"/>
          <p:nvPr/>
        </p:nvSpPr>
        <p:spPr>
          <a:xfrm>
            <a:off x="2317443" y="4800600"/>
            <a:ext cx="6674157" cy="1477328"/>
          </a:xfrm>
          <a:prstGeom prst="rect">
            <a:avLst/>
          </a:prstGeom>
          <a:noFill/>
        </p:spPr>
        <p:txBody>
          <a:bodyPr wrap="square" rtlCol="0">
            <a:spAutoFit/>
          </a:bodyPr>
          <a:lstStyle/>
          <a:p>
            <a:pPr marL="285750" indent="-285750" algn="r" rtl="1">
              <a:buFont typeface="Arial" panose="020B0604020202020204" pitchFamily="34" charset="0"/>
              <a:buChar char="•"/>
            </a:pPr>
            <a:r>
              <a:rPr lang="ar-IQ" dirty="0"/>
              <a:t>لە دوو کەس یان زیاتر پێک دەهێنرێ</a:t>
            </a:r>
          </a:p>
          <a:p>
            <a:pPr marL="285750" indent="-285750" algn="r" rtl="1">
              <a:buFont typeface="Arial" panose="020B0604020202020204" pitchFamily="34" charset="0"/>
              <a:buChar char="•"/>
            </a:pPr>
            <a:r>
              <a:rPr lang="ar-IQ" dirty="0"/>
              <a:t>بوونی ئامانج یان ئامانجی هاوشێوە</a:t>
            </a:r>
          </a:p>
          <a:p>
            <a:pPr marL="285750" indent="-285750" algn="r" rtl="1">
              <a:buFont typeface="Arial" panose="020B0604020202020204" pitchFamily="34" charset="0"/>
              <a:buChar char="•"/>
            </a:pPr>
            <a:r>
              <a:rPr lang="ar-IQ" dirty="0"/>
              <a:t>هەبوونی باکگراوندی هاوشێوە، کەسایەتی، زانیاری و بەهاکان.</a:t>
            </a:r>
          </a:p>
          <a:p>
            <a:pPr marL="285750" indent="-285750" algn="r" rtl="1">
              <a:buFont typeface="Arial" panose="020B0604020202020204" pitchFamily="34" charset="0"/>
              <a:buChar char="•"/>
            </a:pPr>
            <a:r>
              <a:rPr lang="ar-IQ" dirty="0"/>
              <a:t>کاری گرووپ و تیمەکان وردن</a:t>
            </a:r>
          </a:p>
          <a:p>
            <a:pPr marL="285750" indent="-285750" algn="r" rtl="1">
              <a:buFont typeface="Arial" panose="020B0604020202020204" pitchFamily="34" charset="0"/>
              <a:buChar char="•"/>
            </a:pPr>
            <a:r>
              <a:rPr lang="ar-IQ" dirty="0"/>
              <a:t>گروپەکان و تیمەکان بۆ یەک ئامانج کار دەکەن بەڵام شێوازەکان جیاوازن</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sp>
          <p:nvSpPr>
            <p:cNvPr id="3" name="object 3"/>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47" y="5867398"/>
              <a:ext cx="9140952" cy="99059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81000" y="152400"/>
              <a:ext cx="8763000" cy="838200"/>
            </a:xfrm>
            <a:custGeom>
              <a:avLst/>
              <a:gdLst/>
              <a:ahLst/>
              <a:cxnLst/>
              <a:rect l="l" t="t" r="r" b="b"/>
              <a:pathLst>
                <a:path w="8763000" h="838200">
                  <a:moveTo>
                    <a:pt x="8763000" y="0"/>
                  </a:moveTo>
                  <a:lnTo>
                    <a:pt x="0" y="0"/>
                  </a:lnTo>
                  <a:lnTo>
                    <a:pt x="0" y="838200"/>
                  </a:lnTo>
                  <a:lnTo>
                    <a:pt x="8763000" y="838200"/>
                  </a:lnTo>
                  <a:lnTo>
                    <a:pt x="8763000" y="0"/>
                  </a:lnTo>
                  <a:close/>
                </a:path>
              </a:pathLst>
            </a:custGeom>
            <a:solidFill>
              <a:srgbClr val="005778"/>
            </a:solidFill>
          </p:spPr>
          <p:txBody>
            <a:bodyPr wrap="square" lIns="0" tIns="0" rIns="0" bIns="0" rtlCol="0"/>
            <a:lstStyle/>
            <a:p>
              <a:endParaRPr/>
            </a:p>
          </p:txBody>
        </p:sp>
      </p:grpSp>
      <p:sp>
        <p:nvSpPr>
          <p:cNvPr id="6" name="object 6"/>
          <p:cNvSpPr txBox="1">
            <a:spLocks noGrp="1"/>
          </p:cNvSpPr>
          <p:nvPr>
            <p:ph type="title"/>
          </p:nvPr>
        </p:nvSpPr>
        <p:spPr>
          <a:xfrm>
            <a:off x="3606546" y="187197"/>
            <a:ext cx="2312035" cy="696595"/>
          </a:xfrm>
          <a:prstGeom prst="rect">
            <a:avLst/>
          </a:prstGeom>
        </p:spPr>
        <p:txBody>
          <a:bodyPr vert="horz" wrap="square" lIns="0" tIns="12700" rIns="0" bIns="0" rtlCol="0">
            <a:spAutoFit/>
          </a:bodyPr>
          <a:lstStyle/>
          <a:p>
            <a:pPr marL="12700">
              <a:lnSpc>
                <a:spcPct val="100000"/>
              </a:lnSpc>
              <a:spcBef>
                <a:spcPts val="100"/>
              </a:spcBef>
            </a:pPr>
            <a:r>
              <a:rPr sz="4400" dirty="0">
                <a:solidFill>
                  <a:srgbClr val="FFFFFF"/>
                </a:solidFill>
              </a:rPr>
              <a:t>Que</a:t>
            </a:r>
            <a:r>
              <a:rPr sz="4400" spc="-35" dirty="0">
                <a:solidFill>
                  <a:srgbClr val="FFFFFF"/>
                </a:solidFill>
              </a:rPr>
              <a:t>s</a:t>
            </a:r>
            <a:r>
              <a:rPr sz="4400" dirty="0">
                <a:solidFill>
                  <a:srgbClr val="FFFFFF"/>
                </a:solidFill>
              </a:rPr>
              <a:t>tions</a:t>
            </a:r>
            <a:endParaRPr sz="44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14</a:t>
            </a:fld>
            <a:endParaRPr dirty="0"/>
          </a:p>
        </p:txBody>
      </p:sp>
      <p:sp>
        <p:nvSpPr>
          <p:cNvPr id="7" name="object 7"/>
          <p:cNvSpPr txBox="1"/>
          <p:nvPr/>
        </p:nvSpPr>
        <p:spPr>
          <a:xfrm>
            <a:off x="152400" y="1079500"/>
            <a:ext cx="7964170" cy="4025900"/>
          </a:xfrm>
          <a:prstGeom prst="rect">
            <a:avLst/>
          </a:prstGeom>
        </p:spPr>
        <p:txBody>
          <a:bodyPr vert="horz" wrap="square" lIns="0" tIns="110489" rIns="0" bIns="0" rtlCol="0">
            <a:spAutoFit/>
          </a:bodyPr>
          <a:lstStyle/>
          <a:p>
            <a:pPr marL="527685" indent="-515620">
              <a:lnSpc>
                <a:spcPct val="100000"/>
              </a:lnSpc>
              <a:spcBef>
                <a:spcPts val="869"/>
              </a:spcBef>
              <a:buAutoNum type="arabicPeriod"/>
              <a:tabLst>
                <a:tab pos="527685" algn="l"/>
                <a:tab pos="528320" algn="l"/>
              </a:tabLst>
            </a:pPr>
            <a:r>
              <a:rPr sz="3200" spc="-5" dirty="0">
                <a:solidFill>
                  <a:srgbClr val="464646"/>
                </a:solidFill>
                <a:latin typeface="Carlito"/>
                <a:cs typeface="Carlito"/>
              </a:rPr>
              <a:t>What did </a:t>
            </a:r>
            <a:r>
              <a:rPr sz="3200" spc="-15" dirty="0">
                <a:solidFill>
                  <a:srgbClr val="464646"/>
                </a:solidFill>
                <a:latin typeface="Carlito"/>
                <a:cs typeface="Carlito"/>
              </a:rPr>
              <a:t>you </a:t>
            </a:r>
            <a:r>
              <a:rPr sz="3200" spc="-20" dirty="0">
                <a:solidFill>
                  <a:srgbClr val="464646"/>
                </a:solidFill>
                <a:latin typeface="Carlito"/>
                <a:cs typeface="Carlito"/>
              </a:rPr>
              <a:t>understand </a:t>
            </a:r>
            <a:r>
              <a:rPr sz="3200" spc="-10" dirty="0">
                <a:solidFill>
                  <a:srgbClr val="464646"/>
                </a:solidFill>
                <a:latin typeface="Carlito"/>
                <a:cs typeface="Carlito"/>
              </a:rPr>
              <a:t>by</a:t>
            </a:r>
            <a:r>
              <a:rPr sz="3200" spc="70" dirty="0">
                <a:solidFill>
                  <a:srgbClr val="464646"/>
                </a:solidFill>
                <a:latin typeface="Carlito"/>
                <a:cs typeface="Carlito"/>
              </a:rPr>
              <a:t> </a:t>
            </a:r>
            <a:r>
              <a:rPr sz="3200" spc="-10" dirty="0">
                <a:solidFill>
                  <a:srgbClr val="464646"/>
                </a:solidFill>
                <a:latin typeface="Carlito"/>
                <a:cs typeface="Carlito"/>
              </a:rPr>
              <a:t>groups?</a:t>
            </a:r>
            <a:endParaRPr sz="3200" dirty="0">
              <a:latin typeface="Carlito"/>
              <a:cs typeface="Carlito"/>
            </a:endParaRPr>
          </a:p>
          <a:p>
            <a:pPr marL="527685" indent="-515620">
              <a:lnSpc>
                <a:spcPct val="100000"/>
              </a:lnSpc>
              <a:spcBef>
                <a:spcPts val="770"/>
              </a:spcBef>
              <a:buAutoNum type="arabicPeriod"/>
              <a:tabLst>
                <a:tab pos="527685" algn="l"/>
                <a:tab pos="528320" algn="l"/>
              </a:tabLst>
            </a:pPr>
            <a:r>
              <a:rPr sz="3200" spc="-5" dirty="0">
                <a:solidFill>
                  <a:srgbClr val="464646"/>
                </a:solidFill>
                <a:latin typeface="Carlito"/>
                <a:cs typeface="Carlito"/>
              </a:rPr>
              <a:t>What </a:t>
            </a:r>
            <a:r>
              <a:rPr sz="3200" dirty="0">
                <a:solidFill>
                  <a:srgbClr val="464646"/>
                </a:solidFill>
                <a:latin typeface="Carlito"/>
                <a:cs typeface="Carlito"/>
              </a:rPr>
              <a:t>is </a:t>
            </a:r>
            <a:r>
              <a:rPr sz="3200" spc="-5" dirty="0">
                <a:solidFill>
                  <a:srgbClr val="464646"/>
                </a:solidFill>
                <a:latin typeface="Carlito"/>
                <a:cs typeface="Carlito"/>
              </a:rPr>
              <a:t>meant </a:t>
            </a:r>
            <a:r>
              <a:rPr sz="3200" spc="-10" dirty="0">
                <a:solidFill>
                  <a:srgbClr val="464646"/>
                </a:solidFill>
                <a:latin typeface="Carlito"/>
                <a:cs typeface="Carlito"/>
              </a:rPr>
              <a:t>by </a:t>
            </a:r>
            <a:r>
              <a:rPr sz="3200" spc="-15" dirty="0">
                <a:solidFill>
                  <a:srgbClr val="464646"/>
                </a:solidFill>
                <a:latin typeface="Carlito"/>
                <a:cs typeface="Carlito"/>
              </a:rPr>
              <a:t>forming </a:t>
            </a:r>
            <a:r>
              <a:rPr sz="3200" dirty="0">
                <a:solidFill>
                  <a:srgbClr val="464646"/>
                </a:solidFill>
                <a:latin typeface="Carlito"/>
                <a:cs typeface="Carlito"/>
              </a:rPr>
              <a:t>a</a:t>
            </a:r>
            <a:r>
              <a:rPr sz="3200" spc="40" dirty="0">
                <a:solidFill>
                  <a:srgbClr val="464646"/>
                </a:solidFill>
                <a:latin typeface="Carlito"/>
                <a:cs typeface="Carlito"/>
              </a:rPr>
              <a:t> </a:t>
            </a:r>
            <a:r>
              <a:rPr sz="3200" spc="-10" dirty="0">
                <a:solidFill>
                  <a:srgbClr val="464646"/>
                </a:solidFill>
                <a:latin typeface="Carlito"/>
                <a:cs typeface="Carlito"/>
              </a:rPr>
              <a:t>team?</a:t>
            </a:r>
            <a:endParaRPr sz="3200" dirty="0">
              <a:latin typeface="Carlito"/>
              <a:cs typeface="Carlito"/>
            </a:endParaRPr>
          </a:p>
          <a:p>
            <a:pPr marL="527685" marR="1106170" indent="-515620">
              <a:lnSpc>
                <a:spcPct val="100000"/>
              </a:lnSpc>
              <a:spcBef>
                <a:spcPts val="770"/>
              </a:spcBef>
              <a:buAutoNum type="arabicPeriod"/>
              <a:tabLst>
                <a:tab pos="527685" algn="l"/>
                <a:tab pos="528320" algn="l"/>
              </a:tabLst>
            </a:pPr>
            <a:r>
              <a:rPr sz="3200" spc="-10" dirty="0">
                <a:solidFill>
                  <a:srgbClr val="464646"/>
                </a:solidFill>
                <a:latin typeface="Carlito"/>
                <a:cs typeface="Carlito"/>
              </a:rPr>
              <a:t>Give </a:t>
            </a:r>
            <a:r>
              <a:rPr sz="3200" spc="-5" dirty="0">
                <a:solidFill>
                  <a:srgbClr val="464646"/>
                </a:solidFill>
                <a:latin typeface="Carlito"/>
                <a:cs typeface="Carlito"/>
              </a:rPr>
              <a:t>two </a:t>
            </a:r>
            <a:r>
              <a:rPr sz="3200" spc="-10" dirty="0">
                <a:solidFill>
                  <a:srgbClr val="464646"/>
                </a:solidFill>
                <a:latin typeface="Carlito"/>
                <a:cs typeface="Carlito"/>
              </a:rPr>
              <a:t>points </a:t>
            </a:r>
            <a:r>
              <a:rPr sz="3200" spc="-5" dirty="0">
                <a:solidFill>
                  <a:srgbClr val="464646"/>
                </a:solidFill>
                <a:latin typeface="Carlito"/>
                <a:cs typeface="Carlito"/>
              </a:rPr>
              <a:t>of </a:t>
            </a:r>
            <a:r>
              <a:rPr sz="3200" spc="-20" dirty="0">
                <a:solidFill>
                  <a:srgbClr val="464646"/>
                </a:solidFill>
                <a:latin typeface="Carlito"/>
                <a:cs typeface="Carlito"/>
              </a:rPr>
              <a:t>difference </a:t>
            </a:r>
            <a:r>
              <a:rPr sz="3200" spc="-10" dirty="0">
                <a:solidFill>
                  <a:srgbClr val="464646"/>
                </a:solidFill>
                <a:latin typeface="Carlito"/>
                <a:cs typeface="Carlito"/>
              </a:rPr>
              <a:t>between  </a:t>
            </a:r>
            <a:r>
              <a:rPr sz="3200" spc="-15" dirty="0">
                <a:solidFill>
                  <a:srgbClr val="464646"/>
                </a:solidFill>
                <a:latin typeface="Carlito"/>
                <a:cs typeface="Carlito"/>
              </a:rPr>
              <a:t>groups </a:t>
            </a:r>
            <a:r>
              <a:rPr sz="3200" dirty="0">
                <a:solidFill>
                  <a:srgbClr val="464646"/>
                </a:solidFill>
                <a:latin typeface="Carlito"/>
                <a:cs typeface="Carlito"/>
              </a:rPr>
              <a:t>and</a:t>
            </a:r>
            <a:r>
              <a:rPr sz="3200" spc="10" dirty="0">
                <a:solidFill>
                  <a:srgbClr val="464646"/>
                </a:solidFill>
                <a:latin typeface="Carlito"/>
                <a:cs typeface="Carlito"/>
              </a:rPr>
              <a:t> </a:t>
            </a:r>
            <a:r>
              <a:rPr sz="3200" spc="-10" dirty="0">
                <a:solidFill>
                  <a:srgbClr val="464646"/>
                </a:solidFill>
                <a:latin typeface="Carlito"/>
                <a:cs typeface="Carlito"/>
              </a:rPr>
              <a:t>teams.</a:t>
            </a:r>
            <a:endParaRPr sz="3200" dirty="0">
              <a:latin typeface="Carlito"/>
              <a:cs typeface="Carlito"/>
            </a:endParaRPr>
          </a:p>
          <a:p>
            <a:pPr marL="527685" indent="-515620">
              <a:lnSpc>
                <a:spcPct val="100000"/>
              </a:lnSpc>
              <a:spcBef>
                <a:spcPts val="770"/>
              </a:spcBef>
              <a:buAutoNum type="arabicPeriod"/>
              <a:tabLst>
                <a:tab pos="527685" algn="l"/>
                <a:tab pos="528320" algn="l"/>
              </a:tabLst>
            </a:pPr>
            <a:r>
              <a:rPr sz="3200" spc="-10" dirty="0">
                <a:solidFill>
                  <a:srgbClr val="464646"/>
                </a:solidFill>
                <a:latin typeface="Carlito"/>
                <a:cs typeface="Carlito"/>
              </a:rPr>
              <a:t>Give </a:t>
            </a:r>
            <a:r>
              <a:rPr sz="3200" dirty="0">
                <a:solidFill>
                  <a:srgbClr val="464646"/>
                </a:solidFill>
                <a:latin typeface="Carlito"/>
                <a:cs typeface="Carlito"/>
              </a:rPr>
              <a:t>a </a:t>
            </a:r>
            <a:r>
              <a:rPr sz="3200" spc="-10" dirty="0">
                <a:solidFill>
                  <a:srgbClr val="464646"/>
                </a:solidFill>
                <a:latin typeface="Carlito"/>
                <a:cs typeface="Carlito"/>
              </a:rPr>
              <a:t>comparison between </a:t>
            </a:r>
            <a:r>
              <a:rPr sz="3200" spc="-15" dirty="0">
                <a:solidFill>
                  <a:srgbClr val="464646"/>
                </a:solidFill>
                <a:latin typeface="Carlito"/>
                <a:cs typeface="Carlito"/>
              </a:rPr>
              <a:t>group </a:t>
            </a:r>
            <a:r>
              <a:rPr sz="3200" dirty="0">
                <a:solidFill>
                  <a:srgbClr val="464646"/>
                </a:solidFill>
                <a:latin typeface="Carlito"/>
                <a:cs typeface="Carlito"/>
              </a:rPr>
              <a:t>and</a:t>
            </a:r>
            <a:r>
              <a:rPr sz="3200" spc="65" dirty="0">
                <a:solidFill>
                  <a:srgbClr val="464646"/>
                </a:solidFill>
                <a:latin typeface="Carlito"/>
                <a:cs typeface="Carlito"/>
              </a:rPr>
              <a:t> </a:t>
            </a:r>
            <a:r>
              <a:rPr sz="3200" spc="-10" dirty="0">
                <a:solidFill>
                  <a:srgbClr val="464646"/>
                </a:solidFill>
                <a:latin typeface="Carlito"/>
                <a:cs typeface="Carlito"/>
              </a:rPr>
              <a:t>team.</a:t>
            </a:r>
            <a:endParaRPr sz="3200" dirty="0">
              <a:latin typeface="Carlito"/>
              <a:cs typeface="Carlito"/>
            </a:endParaRPr>
          </a:p>
          <a:p>
            <a:pPr marL="527685" indent="-515620">
              <a:lnSpc>
                <a:spcPct val="100000"/>
              </a:lnSpc>
              <a:spcBef>
                <a:spcPts val="765"/>
              </a:spcBef>
              <a:buAutoNum type="arabicPeriod"/>
              <a:tabLst>
                <a:tab pos="527685" algn="l"/>
                <a:tab pos="528320" algn="l"/>
              </a:tabLst>
            </a:pPr>
            <a:r>
              <a:rPr sz="3200" spc="-10" dirty="0">
                <a:solidFill>
                  <a:srgbClr val="464646"/>
                </a:solidFill>
                <a:latin typeface="Carlito"/>
                <a:cs typeface="Carlito"/>
              </a:rPr>
              <a:t>Give </a:t>
            </a:r>
            <a:r>
              <a:rPr sz="3200" spc="-15" dirty="0">
                <a:solidFill>
                  <a:srgbClr val="464646"/>
                </a:solidFill>
                <a:latin typeface="Carlito"/>
                <a:cs typeface="Carlito"/>
              </a:rPr>
              <a:t>examples </a:t>
            </a:r>
            <a:r>
              <a:rPr sz="3200" dirty="0">
                <a:solidFill>
                  <a:srgbClr val="464646"/>
                </a:solidFill>
                <a:latin typeface="Carlito"/>
                <a:cs typeface="Carlito"/>
              </a:rPr>
              <a:t>about </a:t>
            </a:r>
            <a:r>
              <a:rPr sz="3200" spc="-15" dirty="0">
                <a:solidFill>
                  <a:srgbClr val="464646"/>
                </a:solidFill>
                <a:latin typeface="Carlito"/>
                <a:cs typeface="Carlito"/>
              </a:rPr>
              <a:t>formal</a:t>
            </a:r>
            <a:r>
              <a:rPr sz="3200" spc="20" dirty="0">
                <a:solidFill>
                  <a:srgbClr val="464646"/>
                </a:solidFill>
                <a:latin typeface="Carlito"/>
                <a:cs typeface="Carlito"/>
              </a:rPr>
              <a:t> </a:t>
            </a:r>
            <a:r>
              <a:rPr sz="3200" spc="-10" dirty="0">
                <a:solidFill>
                  <a:srgbClr val="464646"/>
                </a:solidFill>
                <a:latin typeface="Carlito"/>
                <a:cs typeface="Carlito"/>
              </a:rPr>
              <a:t>groups.</a:t>
            </a:r>
            <a:endParaRPr sz="3200" dirty="0">
              <a:latin typeface="Carlito"/>
              <a:cs typeface="Carlito"/>
            </a:endParaRPr>
          </a:p>
          <a:p>
            <a:pPr marL="527685" indent="-515620">
              <a:lnSpc>
                <a:spcPct val="100000"/>
              </a:lnSpc>
              <a:spcBef>
                <a:spcPts val="770"/>
              </a:spcBef>
              <a:buAutoNum type="arabicPeriod"/>
              <a:tabLst>
                <a:tab pos="527685" algn="l"/>
                <a:tab pos="528320" algn="l"/>
              </a:tabLst>
            </a:pPr>
            <a:r>
              <a:rPr sz="3200" spc="-10" dirty="0">
                <a:solidFill>
                  <a:srgbClr val="464646"/>
                </a:solidFill>
                <a:latin typeface="Carlito"/>
                <a:cs typeface="Carlito"/>
              </a:rPr>
              <a:t>Give </a:t>
            </a:r>
            <a:r>
              <a:rPr sz="3200" spc="-15" dirty="0">
                <a:solidFill>
                  <a:srgbClr val="464646"/>
                </a:solidFill>
                <a:latin typeface="Carlito"/>
                <a:cs typeface="Carlito"/>
              </a:rPr>
              <a:t>examples </a:t>
            </a:r>
            <a:r>
              <a:rPr sz="3200" spc="-5" dirty="0">
                <a:solidFill>
                  <a:srgbClr val="464646"/>
                </a:solidFill>
                <a:latin typeface="Carlito"/>
                <a:cs typeface="Carlito"/>
              </a:rPr>
              <a:t>of</a:t>
            </a:r>
            <a:r>
              <a:rPr sz="3200" spc="15" dirty="0">
                <a:solidFill>
                  <a:srgbClr val="464646"/>
                </a:solidFill>
                <a:latin typeface="Carlito"/>
                <a:cs typeface="Carlito"/>
              </a:rPr>
              <a:t> </a:t>
            </a:r>
            <a:r>
              <a:rPr sz="3200" spc="-10" dirty="0">
                <a:solidFill>
                  <a:srgbClr val="464646"/>
                </a:solidFill>
                <a:latin typeface="Carlito"/>
                <a:cs typeface="Carlito"/>
              </a:rPr>
              <a:t>team.</a:t>
            </a:r>
            <a:endParaRPr sz="3200" dirty="0">
              <a:latin typeface="Carlito"/>
              <a:cs typeface="Carlito"/>
            </a:endParaRPr>
          </a:p>
        </p:txBody>
      </p:sp>
      <p:pic>
        <p:nvPicPr>
          <p:cNvPr id="9" name="Picture 5">
            <a:extLst>
              <a:ext uri="{FF2B5EF4-FFF2-40B4-BE49-F238E27FC236}">
                <a16:creationId xmlns:a16="http://schemas.microsoft.com/office/drawing/2014/main" id="{A61A45B1-B852-4DB1-8B3D-16711CC81E4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976886" y="2667000"/>
            <a:ext cx="2170289"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7" y="5867398"/>
            <a:ext cx="9140952" cy="99059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57200" y="199644"/>
            <a:ext cx="8686800" cy="807720"/>
          </a:xfrm>
          <a:custGeom>
            <a:avLst/>
            <a:gdLst/>
            <a:ahLst/>
            <a:cxnLst/>
            <a:rect l="l" t="t" r="r" b="b"/>
            <a:pathLst>
              <a:path w="8686800" h="807719">
                <a:moveTo>
                  <a:pt x="8686800" y="0"/>
                </a:moveTo>
                <a:lnTo>
                  <a:pt x="0" y="0"/>
                </a:lnTo>
                <a:lnTo>
                  <a:pt x="0" y="807719"/>
                </a:lnTo>
                <a:lnTo>
                  <a:pt x="8686800" y="807719"/>
                </a:lnTo>
                <a:lnTo>
                  <a:pt x="8686800" y="0"/>
                </a:lnTo>
                <a:close/>
              </a:path>
            </a:pathLst>
          </a:custGeom>
          <a:solidFill>
            <a:srgbClr val="AFE679"/>
          </a:solidFill>
        </p:spPr>
        <p:txBody>
          <a:bodyPr wrap="square" lIns="0" tIns="0" rIns="0" bIns="0" rtlCol="0"/>
          <a:lstStyle/>
          <a:p>
            <a:endParaRPr/>
          </a:p>
        </p:txBody>
      </p:sp>
      <p:sp>
        <p:nvSpPr>
          <p:cNvPr id="4" name="object 4"/>
          <p:cNvSpPr txBox="1">
            <a:spLocks noGrp="1"/>
          </p:cNvSpPr>
          <p:nvPr>
            <p:ph type="title"/>
          </p:nvPr>
        </p:nvSpPr>
        <p:spPr>
          <a:xfrm>
            <a:off x="3539490" y="195833"/>
            <a:ext cx="2524760" cy="696595"/>
          </a:xfrm>
          <a:prstGeom prst="rect">
            <a:avLst/>
          </a:prstGeom>
        </p:spPr>
        <p:txBody>
          <a:bodyPr vert="horz" wrap="square" lIns="0" tIns="12700" rIns="0" bIns="0" rtlCol="0">
            <a:spAutoFit/>
          </a:bodyPr>
          <a:lstStyle/>
          <a:p>
            <a:pPr marL="12700">
              <a:lnSpc>
                <a:spcPct val="100000"/>
              </a:lnSpc>
              <a:spcBef>
                <a:spcPts val="100"/>
              </a:spcBef>
            </a:pPr>
            <a:r>
              <a:rPr sz="4400" spc="-30" dirty="0"/>
              <a:t>References</a:t>
            </a:r>
            <a:endParaRPr sz="440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15</a:t>
            </a:fld>
            <a:endParaRPr dirty="0"/>
          </a:p>
        </p:txBody>
      </p:sp>
      <p:sp>
        <p:nvSpPr>
          <p:cNvPr id="5" name="object 5"/>
          <p:cNvSpPr txBox="1"/>
          <p:nvPr/>
        </p:nvSpPr>
        <p:spPr>
          <a:xfrm>
            <a:off x="525576" y="951776"/>
            <a:ext cx="7896859" cy="4611370"/>
          </a:xfrm>
          <a:prstGeom prst="rect">
            <a:avLst/>
          </a:prstGeom>
        </p:spPr>
        <p:txBody>
          <a:bodyPr vert="horz" wrap="square" lIns="0" tIns="110489" rIns="0" bIns="0" rtlCol="0">
            <a:spAutoFit/>
          </a:bodyPr>
          <a:lstStyle/>
          <a:p>
            <a:pPr marL="355600" indent="-342900">
              <a:lnSpc>
                <a:spcPct val="100000"/>
              </a:lnSpc>
              <a:spcBef>
                <a:spcPts val="869"/>
              </a:spcBef>
              <a:buFont typeface="Arial"/>
              <a:buChar char="•"/>
              <a:tabLst>
                <a:tab pos="354965" algn="l"/>
                <a:tab pos="355600" algn="l"/>
              </a:tabLst>
            </a:pPr>
            <a:r>
              <a:rPr sz="3200" spc="-5" dirty="0">
                <a:solidFill>
                  <a:srgbClr val="252525"/>
                </a:solidFill>
                <a:latin typeface="Carlito"/>
                <a:cs typeface="Carlito"/>
              </a:rPr>
              <a:t>Google.co.in</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15" dirty="0">
                <a:solidFill>
                  <a:srgbClr val="252525"/>
                </a:solidFill>
                <a:latin typeface="Carlito"/>
                <a:cs typeface="Carlito"/>
              </a:rPr>
              <a:t>En.wikipedia.org</a:t>
            </a:r>
            <a:endParaRPr sz="3200">
              <a:latin typeface="Carlito"/>
              <a:cs typeface="Carlito"/>
            </a:endParaRPr>
          </a:p>
          <a:p>
            <a:pPr marL="354965" marR="82550" indent="-354965">
              <a:lnSpc>
                <a:spcPct val="120000"/>
              </a:lnSpc>
              <a:buFont typeface="Arial"/>
              <a:buChar char="•"/>
              <a:tabLst>
                <a:tab pos="354965" algn="l"/>
                <a:tab pos="355600" algn="l"/>
              </a:tabLst>
            </a:pPr>
            <a:r>
              <a:rPr sz="3200" spc="-15" dirty="0">
                <a:solidFill>
                  <a:srgbClr val="252525"/>
                </a:solidFill>
                <a:latin typeface="Carlito"/>
                <a:cs typeface="Carlito"/>
              </a:rPr>
              <a:t>Organizational </a:t>
            </a:r>
            <a:r>
              <a:rPr sz="3200" spc="-10" dirty="0">
                <a:solidFill>
                  <a:srgbClr val="252525"/>
                </a:solidFill>
                <a:latin typeface="Carlito"/>
                <a:cs typeface="Carlito"/>
              </a:rPr>
              <a:t>Behavior </a:t>
            </a:r>
            <a:r>
              <a:rPr sz="3200" dirty="0">
                <a:solidFill>
                  <a:srgbClr val="252525"/>
                </a:solidFill>
                <a:latin typeface="Carlito"/>
                <a:cs typeface="Carlito"/>
              </a:rPr>
              <a:t>and </a:t>
            </a:r>
            <a:r>
              <a:rPr sz="3200" spc="-5" dirty="0">
                <a:solidFill>
                  <a:srgbClr val="252525"/>
                </a:solidFill>
                <a:latin typeface="Carlito"/>
                <a:cs typeface="Carlito"/>
              </a:rPr>
              <a:t>Management </a:t>
            </a:r>
            <a:r>
              <a:rPr sz="3200" spc="-10" dirty="0">
                <a:solidFill>
                  <a:srgbClr val="252525"/>
                </a:solidFill>
                <a:latin typeface="Carlito"/>
                <a:cs typeface="Carlito"/>
              </a:rPr>
              <a:t>by  </a:t>
            </a:r>
            <a:r>
              <a:rPr sz="3200" dirty="0">
                <a:solidFill>
                  <a:srgbClr val="252525"/>
                </a:solidFill>
                <a:latin typeface="Carlito"/>
                <a:cs typeface="Carlito"/>
              </a:rPr>
              <a:t>John </a:t>
            </a:r>
            <a:r>
              <a:rPr sz="3200" spc="-5" dirty="0">
                <a:solidFill>
                  <a:srgbClr val="252525"/>
                </a:solidFill>
                <a:latin typeface="Carlito"/>
                <a:cs typeface="Carlito"/>
              </a:rPr>
              <a:t>Ivancevich, </a:t>
            </a:r>
            <a:r>
              <a:rPr sz="3200" spc="-15" dirty="0">
                <a:solidFill>
                  <a:srgbClr val="252525"/>
                </a:solidFill>
                <a:latin typeface="Carlito"/>
                <a:cs typeface="Carlito"/>
              </a:rPr>
              <a:t>Robert </a:t>
            </a:r>
            <a:r>
              <a:rPr sz="3200" spc="-20" dirty="0">
                <a:solidFill>
                  <a:srgbClr val="252525"/>
                </a:solidFill>
                <a:latin typeface="Carlito"/>
                <a:cs typeface="Carlito"/>
              </a:rPr>
              <a:t>Konopaske, </a:t>
            </a:r>
            <a:r>
              <a:rPr sz="3200" dirty="0">
                <a:solidFill>
                  <a:srgbClr val="252525"/>
                </a:solidFill>
                <a:latin typeface="Carlito"/>
                <a:cs typeface="Carlito"/>
              </a:rPr>
              <a:t>Michael  </a:t>
            </a:r>
            <a:r>
              <a:rPr sz="3200" spc="-15" dirty="0">
                <a:solidFill>
                  <a:srgbClr val="252525"/>
                </a:solidFill>
                <a:latin typeface="Carlito"/>
                <a:cs typeface="Carlito"/>
              </a:rPr>
              <a:t>Matteson</a:t>
            </a:r>
            <a:endParaRPr sz="3200">
              <a:latin typeface="Carlito"/>
              <a:cs typeface="Carlito"/>
            </a:endParaRPr>
          </a:p>
          <a:p>
            <a:pPr marL="355600" marR="5080" indent="-342900">
              <a:lnSpc>
                <a:spcPct val="100000"/>
              </a:lnSpc>
              <a:spcBef>
                <a:spcPts val="770"/>
              </a:spcBef>
              <a:buFont typeface="Arial"/>
              <a:buChar char="•"/>
              <a:tabLst>
                <a:tab pos="354965" algn="l"/>
                <a:tab pos="355600" algn="l"/>
              </a:tabLst>
            </a:pPr>
            <a:r>
              <a:rPr sz="3200" spc="-15" dirty="0">
                <a:solidFill>
                  <a:srgbClr val="252525"/>
                </a:solidFill>
                <a:latin typeface="Carlito"/>
                <a:cs typeface="Carlito"/>
              </a:rPr>
              <a:t>Contemporary </a:t>
            </a:r>
            <a:r>
              <a:rPr sz="3200" spc="-5" dirty="0">
                <a:solidFill>
                  <a:srgbClr val="252525"/>
                </a:solidFill>
                <a:latin typeface="Carlito"/>
                <a:cs typeface="Carlito"/>
              </a:rPr>
              <a:t>Management by </a:t>
            </a:r>
            <a:r>
              <a:rPr sz="3200" spc="-10" dirty="0">
                <a:solidFill>
                  <a:srgbClr val="252525"/>
                </a:solidFill>
                <a:latin typeface="Carlito"/>
                <a:cs typeface="Carlito"/>
              </a:rPr>
              <a:t>Gareth </a:t>
            </a:r>
            <a:r>
              <a:rPr sz="3200" dirty="0">
                <a:solidFill>
                  <a:srgbClr val="252525"/>
                </a:solidFill>
                <a:latin typeface="Carlito"/>
                <a:cs typeface="Carlito"/>
              </a:rPr>
              <a:t>Jones,  </a:t>
            </a:r>
            <a:r>
              <a:rPr sz="3200" spc="-15" dirty="0">
                <a:solidFill>
                  <a:srgbClr val="252525"/>
                </a:solidFill>
                <a:latin typeface="Carlito"/>
                <a:cs typeface="Carlito"/>
              </a:rPr>
              <a:t>Jennifer</a:t>
            </a:r>
            <a:r>
              <a:rPr sz="3200" spc="-5" dirty="0">
                <a:solidFill>
                  <a:srgbClr val="252525"/>
                </a:solidFill>
                <a:latin typeface="Carlito"/>
                <a:cs typeface="Carlito"/>
              </a:rPr>
              <a:t> </a:t>
            </a:r>
            <a:r>
              <a:rPr sz="3200" spc="-10" dirty="0">
                <a:solidFill>
                  <a:srgbClr val="252525"/>
                </a:solidFill>
                <a:latin typeface="Carlito"/>
                <a:cs typeface="Carlito"/>
              </a:rPr>
              <a:t>George</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25" dirty="0">
                <a:solidFill>
                  <a:srgbClr val="252525"/>
                </a:solidFill>
                <a:latin typeface="Carlito"/>
                <a:cs typeface="Carlito"/>
                <a:hlinkClick r:id="rId3"/>
              </a:rPr>
              <a:t>www.sewa.org</a:t>
            </a:r>
            <a:endParaRPr sz="3200">
              <a:latin typeface="Carlito"/>
              <a:cs typeface="Carli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962275" y="1714148"/>
            <a:ext cx="3524250" cy="357260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16</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76200"/>
            <a:ext cx="9144000" cy="6781800"/>
            <a:chOff x="0" y="76200"/>
            <a:chExt cx="9144000" cy="6781800"/>
          </a:xfrm>
        </p:grpSpPr>
        <p:sp>
          <p:nvSpPr>
            <p:cNvPr id="3" name="object 3"/>
            <p:cNvSpPr/>
            <p:nvPr/>
          </p:nvSpPr>
          <p:spPr>
            <a:xfrm>
              <a:off x="0" y="705445"/>
              <a:ext cx="9144000" cy="530423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47" y="5867398"/>
              <a:ext cx="9140952" cy="99059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76200"/>
              <a:ext cx="8610600" cy="685800"/>
            </a:xfrm>
            <a:custGeom>
              <a:avLst/>
              <a:gdLst/>
              <a:ahLst/>
              <a:cxnLst/>
              <a:rect l="l" t="t" r="r" b="b"/>
              <a:pathLst>
                <a:path w="8610600" h="685800">
                  <a:moveTo>
                    <a:pt x="8610600" y="0"/>
                  </a:moveTo>
                  <a:lnTo>
                    <a:pt x="0" y="0"/>
                  </a:lnTo>
                  <a:lnTo>
                    <a:pt x="0" y="685800"/>
                  </a:lnTo>
                  <a:lnTo>
                    <a:pt x="8610600" y="685800"/>
                  </a:lnTo>
                  <a:lnTo>
                    <a:pt x="8610600" y="0"/>
                  </a:lnTo>
                  <a:close/>
                </a:path>
              </a:pathLst>
            </a:custGeom>
            <a:solidFill>
              <a:srgbClr val="BCBCBC"/>
            </a:solidFill>
          </p:spPr>
          <p:txBody>
            <a:bodyPr wrap="square" lIns="0" tIns="0" rIns="0" bIns="0" rtlCol="0"/>
            <a:lstStyle/>
            <a:p>
              <a:endParaRPr/>
            </a:p>
          </p:txBody>
        </p:sp>
      </p:grpSp>
      <p:sp>
        <p:nvSpPr>
          <p:cNvPr id="6" name="object 6"/>
          <p:cNvSpPr txBox="1">
            <a:spLocks noGrp="1"/>
          </p:cNvSpPr>
          <p:nvPr>
            <p:ph type="title"/>
          </p:nvPr>
        </p:nvSpPr>
        <p:spPr>
          <a:xfrm>
            <a:off x="2667000" y="152400"/>
            <a:ext cx="3876167" cy="574675"/>
          </a:xfrm>
          <a:prstGeom prst="rect">
            <a:avLst/>
          </a:prstGeom>
        </p:spPr>
        <p:txBody>
          <a:bodyPr vert="horz" wrap="square" lIns="0" tIns="12700" rIns="0" bIns="0" rtlCol="0">
            <a:spAutoFit/>
          </a:bodyPr>
          <a:lstStyle/>
          <a:p>
            <a:pPr marL="12700">
              <a:lnSpc>
                <a:spcPct val="100000"/>
              </a:lnSpc>
              <a:spcBef>
                <a:spcPts val="100"/>
              </a:spcBef>
            </a:pPr>
            <a:r>
              <a:rPr dirty="0">
                <a:solidFill>
                  <a:srgbClr val="464646"/>
                </a:solidFill>
              </a:rPr>
              <a:t>Meaning </a:t>
            </a:r>
            <a:r>
              <a:rPr spc="-5" dirty="0">
                <a:solidFill>
                  <a:srgbClr val="464646"/>
                </a:solidFill>
              </a:rPr>
              <a:t>of</a:t>
            </a:r>
            <a:r>
              <a:rPr spc="-90" dirty="0">
                <a:solidFill>
                  <a:srgbClr val="464646"/>
                </a:solidFill>
              </a:rPr>
              <a:t> </a:t>
            </a:r>
            <a:r>
              <a:rPr spc="-20" dirty="0">
                <a:solidFill>
                  <a:srgbClr val="464646"/>
                </a:solidFill>
              </a:rPr>
              <a:t>Group</a:t>
            </a:r>
          </a:p>
        </p:txBody>
      </p:sp>
      <p:sp>
        <p:nvSpPr>
          <p:cNvPr id="7" name="object 7"/>
          <p:cNvSpPr txBox="1"/>
          <p:nvPr/>
        </p:nvSpPr>
        <p:spPr>
          <a:xfrm>
            <a:off x="535940" y="854709"/>
            <a:ext cx="8074025" cy="2652649"/>
          </a:xfrm>
          <a:prstGeom prst="rect">
            <a:avLst/>
          </a:prstGeom>
        </p:spPr>
        <p:txBody>
          <a:bodyPr vert="horz" wrap="square" lIns="0" tIns="89535" rIns="0" bIns="0" rtlCol="0">
            <a:spAutoFit/>
          </a:bodyPr>
          <a:lstStyle/>
          <a:p>
            <a:pPr marL="12700" marR="5080" indent="914400" algn="just">
              <a:lnSpc>
                <a:spcPts val="2500"/>
              </a:lnSpc>
              <a:spcBef>
                <a:spcPts val="705"/>
              </a:spcBef>
            </a:pPr>
            <a:r>
              <a:rPr sz="2600" dirty="0">
                <a:solidFill>
                  <a:srgbClr val="464646"/>
                </a:solidFill>
                <a:latin typeface="Carlito"/>
                <a:cs typeface="Carlito"/>
              </a:rPr>
              <a:t>A </a:t>
            </a:r>
            <a:r>
              <a:rPr sz="2600" spc="-10" dirty="0">
                <a:solidFill>
                  <a:srgbClr val="464646"/>
                </a:solidFill>
                <a:latin typeface="Carlito"/>
                <a:cs typeface="Carlito"/>
              </a:rPr>
              <a:t>collection </a:t>
            </a:r>
            <a:r>
              <a:rPr sz="2600" spc="-5" dirty="0">
                <a:solidFill>
                  <a:srgbClr val="464646"/>
                </a:solidFill>
                <a:latin typeface="Carlito"/>
                <a:cs typeface="Carlito"/>
              </a:rPr>
              <a:t>of people </a:t>
            </a:r>
            <a:r>
              <a:rPr sz="2600" dirty="0">
                <a:solidFill>
                  <a:srgbClr val="464646"/>
                </a:solidFill>
                <a:latin typeface="Carlito"/>
                <a:cs typeface="Carlito"/>
              </a:rPr>
              <a:t>who </a:t>
            </a:r>
            <a:r>
              <a:rPr sz="2600" spc="-10" dirty="0">
                <a:solidFill>
                  <a:srgbClr val="464646"/>
                </a:solidFill>
                <a:latin typeface="Carlito"/>
                <a:cs typeface="Carlito"/>
              </a:rPr>
              <a:t>interact </a:t>
            </a:r>
            <a:r>
              <a:rPr sz="2600" dirty="0">
                <a:solidFill>
                  <a:srgbClr val="464646"/>
                </a:solidFill>
                <a:latin typeface="Carlito"/>
                <a:cs typeface="Carlito"/>
              </a:rPr>
              <a:t>with </a:t>
            </a:r>
            <a:r>
              <a:rPr sz="2600" spc="-5" dirty="0">
                <a:solidFill>
                  <a:srgbClr val="464646"/>
                </a:solidFill>
                <a:latin typeface="Carlito"/>
                <a:cs typeface="Carlito"/>
              </a:rPr>
              <a:t>one  </a:t>
            </a:r>
            <a:r>
              <a:rPr sz="2600" spc="-30" dirty="0">
                <a:solidFill>
                  <a:srgbClr val="464646"/>
                </a:solidFill>
                <a:latin typeface="Carlito"/>
                <a:cs typeface="Carlito"/>
              </a:rPr>
              <a:t>another, </a:t>
            </a:r>
            <a:r>
              <a:rPr sz="2600" spc="-5" dirty="0">
                <a:solidFill>
                  <a:srgbClr val="464646"/>
                </a:solidFill>
                <a:latin typeface="Carlito"/>
                <a:cs typeface="Carlito"/>
              </a:rPr>
              <a:t>accept rights </a:t>
            </a:r>
            <a:r>
              <a:rPr sz="2600" dirty="0">
                <a:solidFill>
                  <a:srgbClr val="464646"/>
                </a:solidFill>
                <a:latin typeface="Carlito"/>
                <a:cs typeface="Carlito"/>
              </a:rPr>
              <a:t>and </a:t>
            </a:r>
            <a:r>
              <a:rPr sz="2600" spc="-10" dirty="0">
                <a:solidFill>
                  <a:srgbClr val="464646"/>
                </a:solidFill>
                <a:latin typeface="Carlito"/>
                <a:cs typeface="Carlito"/>
              </a:rPr>
              <a:t>obligations </a:t>
            </a:r>
            <a:r>
              <a:rPr sz="2600" dirty="0">
                <a:solidFill>
                  <a:srgbClr val="464646"/>
                </a:solidFill>
                <a:latin typeface="Carlito"/>
                <a:cs typeface="Carlito"/>
              </a:rPr>
              <a:t>as a </a:t>
            </a:r>
            <a:r>
              <a:rPr sz="2600" spc="-10" dirty="0">
                <a:solidFill>
                  <a:srgbClr val="464646"/>
                </a:solidFill>
                <a:latin typeface="Carlito"/>
                <a:cs typeface="Carlito"/>
              </a:rPr>
              <a:t>members </a:t>
            </a:r>
            <a:r>
              <a:rPr sz="2600" dirty="0">
                <a:solidFill>
                  <a:srgbClr val="464646"/>
                </a:solidFill>
                <a:latin typeface="Carlito"/>
                <a:cs typeface="Carlito"/>
              </a:rPr>
              <a:t>and  who </a:t>
            </a:r>
            <a:r>
              <a:rPr sz="2600" spc="-10" dirty="0">
                <a:solidFill>
                  <a:srgbClr val="464646"/>
                </a:solidFill>
                <a:latin typeface="Carlito"/>
                <a:cs typeface="Carlito"/>
              </a:rPr>
              <a:t>share </a:t>
            </a:r>
            <a:r>
              <a:rPr sz="2600" dirty="0">
                <a:solidFill>
                  <a:srgbClr val="464646"/>
                </a:solidFill>
                <a:latin typeface="Carlito"/>
                <a:cs typeface="Carlito"/>
              </a:rPr>
              <a:t>a </a:t>
            </a:r>
            <a:r>
              <a:rPr sz="2600" spc="-10" dirty="0">
                <a:solidFill>
                  <a:srgbClr val="464646"/>
                </a:solidFill>
                <a:latin typeface="Carlito"/>
                <a:cs typeface="Carlito"/>
              </a:rPr>
              <a:t>common</a:t>
            </a:r>
            <a:r>
              <a:rPr sz="2600" spc="-25" dirty="0">
                <a:solidFill>
                  <a:srgbClr val="464646"/>
                </a:solidFill>
                <a:latin typeface="Carlito"/>
                <a:cs typeface="Carlito"/>
              </a:rPr>
              <a:t> </a:t>
            </a:r>
            <a:r>
              <a:rPr sz="2600" spc="-20" dirty="0">
                <a:solidFill>
                  <a:srgbClr val="464646"/>
                </a:solidFill>
                <a:latin typeface="Carlito"/>
                <a:cs typeface="Carlito"/>
              </a:rPr>
              <a:t>identity.</a:t>
            </a:r>
            <a:endParaRPr sz="2600" dirty="0">
              <a:latin typeface="Carlito"/>
              <a:cs typeface="Carlito"/>
            </a:endParaRPr>
          </a:p>
          <a:p>
            <a:pPr marL="12700" algn="just">
              <a:lnSpc>
                <a:spcPct val="100000"/>
              </a:lnSpc>
              <a:spcBef>
                <a:spcPts val="10"/>
              </a:spcBef>
            </a:pPr>
            <a:r>
              <a:rPr sz="2600" spc="5" dirty="0">
                <a:solidFill>
                  <a:srgbClr val="464646"/>
                </a:solidFill>
                <a:latin typeface="Carlito"/>
                <a:cs typeface="Carlito"/>
              </a:rPr>
              <a:t>e.g., </a:t>
            </a:r>
            <a:r>
              <a:rPr sz="2600" spc="-10" dirty="0">
                <a:solidFill>
                  <a:srgbClr val="464646"/>
                </a:solidFill>
                <a:latin typeface="Carlito"/>
                <a:cs typeface="Carlito"/>
              </a:rPr>
              <a:t>Presentation</a:t>
            </a:r>
            <a:r>
              <a:rPr sz="2600" spc="-45" dirty="0">
                <a:solidFill>
                  <a:srgbClr val="464646"/>
                </a:solidFill>
                <a:latin typeface="Carlito"/>
                <a:cs typeface="Carlito"/>
              </a:rPr>
              <a:t> </a:t>
            </a:r>
            <a:r>
              <a:rPr sz="2600" spc="-10" dirty="0">
                <a:solidFill>
                  <a:srgbClr val="464646"/>
                </a:solidFill>
                <a:latin typeface="Carlito"/>
                <a:cs typeface="Carlito"/>
              </a:rPr>
              <a:t>group</a:t>
            </a:r>
            <a:endParaRPr lang="en-US" sz="2600" spc="-10" dirty="0">
              <a:solidFill>
                <a:srgbClr val="464646"/>
              </a:solidFill>
              <a:latin typeface="Carlito"/>
              <a:cs typeface="Carlito"/>
            </a:endParaRPr>
          </a:p>
          <a:p>
            <a:pPr marL="12700" algn="just" rtl="1">
              <a:lnSpc>
                <a:spcPct val="100000"/>
              </a:lnSpc>
              <a:spcBef>
                <a:spcPts val="10"/>
              </a:spcBef>
            </a:pPr>
            <a:r>
              <a:rPr lang="ar-IQ" sz="2600" dirty="0">
                <a:latin typeface="Carlito"/>
                <a:cs typeface="Carlito"/>
              </a:rPr>
              <a:t>کۆمەڵێک کەس کە کارلێک لەگەڵ یەکتر دەکەن، ماف و پابەندیی وەک ئەندام قبوڵ دەکەن و ناسنامەی هاوبەشیان هەیە</a:t>
            </a:r>
          </a:p>
          <a:p>
            <a:pPr marL="12700" algn="just" rtl="1">
              <a:lnSpc>
                <a:spcPct val="100000"/>
              </a:lnSpc>
              <a:spcBef>
                <a:spcPts val="10"/>
              </a:spcBef>
            </a:pPr>
            <a:r>
              <a:rPr lang="ar-IQ" sz="2600" dirty="0">
                <a:latin typeface="Carlito"/>
                <a:cs typeface="Carlito"/>
              </a:rPr>
              <a:t>بۆ نموونە، گروپی پریزێنتەیشن</a:t>
            </a:r>
            <a:endParaRPr sz="2600" dirty="0">
              <a:latin typeface="Carlito"/>
              <a:cs typeface="Carlito"/>
            </a:endParaRPr>
          </a:p>
        </p:txBody>
      </p:sp>
      <p:sp>
        <p:nvSpPr>
          <p:cNvPr id="8" name="object 8"/>
          <p:cNvSpPr/>
          <p:nvPr/>
        </p:nvSpPr>
        <p:spPr>
          <a:xfrm>
            <a:off x="152400" y="3626956"/>
            <a:ext cx="8839199" cy="2469044"/>
          </a:xfrm>
          <a:prstGeom prst="rect">
            <a:avLst/>
          </a:prstGeom>
          <a:blipFill>
            <a:blip r:embed="rId4"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2</a:t>
            </a:fld>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5786436"/>
            <a:ext cx="9144000" cy="1071562"/>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0" y="152400"/>
            <a:ext cx="9144000" cy="2878455"/>
            <a:chOff x="0" y="152400"/>
            <a:chExt cx="9144000" cy="2878455"/>
          </a:xfrm>
        </p:grpSpPr>
        <p:sp>
          <p:nvSpPr>
            <p:cNvPr id="4" name="object 4"/>
            <p:cNvSpPr/>
            <p:nvPr/>
          </p:nvSpPr>
          <p:spPr>
            <a:xfrm>
              <a:off x="0" y="762000"/>
              <a:ext cx="2410570" cy="226827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152400"/>
              <a:ext cx="8610600" cy="838200"/>
            </a:xfrm>
            <a:custGeom>
              <a:avLst/>
              <a:gdLst/>
              <a:ahLst/>
              <a:cxnLst/>
              <a:rect l="l" t="t" r="r" b="b"/>
              <a:pathLst>
                <a:path w="8610600" h="838200">
                  <a:moveTo>
                    <a:pt x="8610600" y="0"/>
                  </a:moveTo>
                  <a:lnTo>
                    <a:pt x="0" y="0"/>
                  </a:lnTo>
                  <a:lnTo>
                    <a:pt x="0" y="838200"/>
                  </a:lnTo>
                  <a:lnTo>
                    <a:pt x="8610600" y="838200"/>
                  </a:lnTo>
                  <a:lnTo>
                    <a:pt x="8610600" y="0"/>
                  </a:lnTo>
                  <a:close/>
                </a:path>
              </a:pathLst>
            </a:custGeom>
            <a:solidFill>
              <a:srgbClr val="C4BC96"/>
            </a:solidFill>
          </p:spPr>
          <p:txBody>
            <a:bodyPr wrap="square" lIns="0" tIns="0" rIns="0" bIns="0" rtlCol="0"/>
            <a:lstStyle/>
            <a:p>
              <a:endParaRPr/>
            </a:p>
          </p:txBody>
        </p:sp>
      </p:grpSp>
      <p:sp>
        <p:nvSpPr>
          <p:cNvPr id="6" name="object 6"/>
          <p:cNvSpPr txBox="1">
            <a:spLocks noGrp="1"/>
          </p:cNvSpPr>
          <p:nvPr>
            <p:ph type="title"/>
          </p:nvPr>
        </p:nvSpPr>
        <p:spPr>
          <a:xfrm>
            <a:off x="838200" y="187197"/>
            <a:ext cx="6858000" cy="689932"/>
          </a:xfrm>
          <a:prstGeom prst="rect">
            <a:avLst/>
          </a:prstGeom>
        </p:spPr>
        <p:txBody>
          <a:bodyPr vert="horz" wrap="square" lIns="0" tIns="12700" rIns="0" bIns="0" rtlCol="0">
            <a:spAutoFit/>
          </a:bodyPr>
          <a:lstStyle/>
          <a:p>
            <a:pPr eaLnBrk="1" hangingPunct="1">
              <a:defRPr/>
            </a:pPr>
            <a:r>
              <a:rPr lang="en-US" altLang="ar-IQ" sz="4400" b="1" dirty="0">
                <a:solidFill>
                  <a:srgbClr val="7030A0"/>
                </a:solidFill>
              </a:rPr>
              <a:t>Why People Join Groups</a:t>
            </a: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3</a:t>
            </a:fld>
            <a:endParaRPr dirty="0"/>
          </a:p>
        </p:txBody>
      </p:sp>
      <p:sp>
        <p:nvSpPr>
          <p:cNvPr id="26" name="Rectangle 3">
            <a:extLst>
              <a:ext uri="{FF2B5EF4-FFF2-40B4-BE49-F238E27FC236}">
                <a16:creationId xmlns:a16="http://schemas.microsoft.com/office/drawing/2014/main" id="{66BDB6DD-62B2-4F73-B0FA-6F7DFD876E95}"/>
              </a:ext>
            </a:extLst>
          </p:cNvPr>
          <p:cNvSpPr>
            <a:spLocks noGrp="1" noChangeArrowheads="1"/>
          </p:cNvSpPr>
          <p:nvPr>
            <p:ph type="body" sz="half" idx="1"/>
          </p:nvPr>
        </p:nvSpPr>
        <p:spPr>
          <a:xfrm>
            <a:off x="381000" y="1640681"/>
            <a:ext cx="4572000" cy="3693319"/>
          </a:xfrm>
        </p:spPr>
        <p:txBody>
          <a:bodyPr/>
          <a:lstStyle/>
          <a:p>
            <a:pPr lvl="1" eaLnBrk="1" hangingPunct="1">
              <a:defRPr/>
            </a:pPr>
            <a:r>
              <a:rPr lang="en-US" altLang="ar-IQ" sz="4000" b="1" dirty="0">
                <a:solidFill>
                  <a:srgbClr val="002060"/>
                </a:solidFill>
              </a:rPr>
              <a:t>Security</a:t>
            </a:r>
          </a:p>
          <a:p>
            <a:pPr lvl="1" eaLnBrk="1" hangingPunct="1">
              <a:defRPr/>
            </a:pPr>
            <a:r>
              <a:rPr lang="en-US" altLang="ar-IQ" sz="4000" b="1" dirty="0">
                <a:solidFill>
                  <a:srgbClr val="002060"/>
                </a:solidFill>
              </a:rPr>
              <a:t>Status</a:t>
            </a:r>
          </a:p>
          <a:p>
            <a:pPr lvl="1" eaLnBrk="1" hangingPunct="1">
              <a:defRPr/>
            </a:pPr>
            <a:r>
              <a:rPr lang="en-US" altLang="ar-IQ" sz="4000" b="1" dirty="0">
                <a:solidFill>
                  <a:srgbClr val="002060"/>
                </a:solidFill>
              </a:rPr>
              <a:t>Self-esteem</a:t>
            </a:r>
          </a:p>
          <a:p>
            <a:pPr lvl="1" eaLnBrk="1" hangingPunct="1">
              <a:defRPr/>
            </a:pPr>
            <a:r>
              <a:rPr lang="en-US" altLang="ar-IQ" sz="4000" b="1" dirty="0">
                <a:solidFill>
                  <a:srgbClr val="002060"/>
                </a:solidFill>
              </a:rPr>
              <a:t>Affiliation</a:t>
            </a:r>
          </a:p>
          <a:p>
            <a:pPr lvl="1" eaLnBrk="1" hangingPunct="1">
              <a:defRPr/>
            </a:pPr>
            <a:r>
              <a:rPr lang="en-US" altLang="ar-IQ" sz="4000" b="1" dirty="0">
                <a:solidFill>
                  <a:srgbClr val="002060"/>
                </a:solidFill>
              </a:rPr>
              <a:t>Power</a:t>
            </a:r>
          </a:p>
          <a:p>
            <a:pPr lvl="1" eaLnBrk="1" hangingPunct="1">
              <a:defRPr/>
            </a:pPr>
            <a:r>
              <a:rPr lang="en-US" altLang="ar-IQ" sz="4000" b="1" dirty="0">
                <a:solidFill>
                  <a:srgbClr val="002060"/>
                </a:solidFill>
              </a:rPr>
              <a:t>Goal Achievement</a:t>
            </a:r>
          </a:p>
        </p:txBody>
      </p:sp>
      <p:sp>
        <p:nvSpPr>
          <p:cNvPr id="9" name="Rectangle 3">
            <a:extLst>
              <a:ext uri="{FF2B5EF4-FFF2-40B4-BE49-F238E27FC236}">
                <a16:creationId xmlns:a16="http://schemas.microsoft.com/office/drawing/2014/main" id="{8B8BB007-8101-48C8-AE9F-FB66F7D4D1AC}"/>
              </a:ext>
            </a:extLst>
          </p:cNvPr>
          <p:cNvSpPr txBox="1">
            <a:spLocks noChangeArrowheads="1"/>
          </p:cNvSpPr>
          <p:nvPr/>
        </p:nvSpPr>
        <p:spPr>
          <a:xfrm>
            <a:off x="1524000" y="1066800"/>
            <a:ext cx="7543800" cy="3877985"/>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lvl="1" algn="r" rtl="1">
              <a:defRPr/>
            </a:pPr>
            <a:r>
              <a:rPr lang="ar-IQ" altLang="ar-IQ" sz="3600" b="1" kern="0" dirty="0">
                <a:solidFill>
                  <a:srgbClr val="FF0000"/>
                </a:solidFill>
              </a:rPr>
              <a:t>بۆچی خەڵک بەشداری گرووپەکان دەکات</a:t>
            </a:r>
          </a:p>
          <a:p>
            <a:pPr marL="1028700" lvl="1" indent="-571500" algn="r" rtl="1">
              <a:buFont typeface="Arial" panose="020B0604020202020204" pitchFamily="34" charset="0"/>
              <a:buChar char="•"/>
              <a:defRPr/>
            </a:pPr>
            <a:r>
              <a:rPr lang="ar-IQ" altLang="ar-IQ" sz="3600" b="1" kern="0" dirty="0">
                <a:solidFill>
                  <a:srgbClr val="002060"/>
                </a:solidFill>
              </a:rPr>
              <a:t>ئاسایش</a:t>
            </a:r>
          </a:p>
          <a:p>
            <a:pPr marL="1028700" lvl="1" indent="-571500" algn="r" rtl="1">
              <a:buFont typeface="Arial" panose="020B0604020202020204" pitchFamily="34" charset="0"/>
              <a:buChar char="•"/>
              <a:defRPr/>
            </a:pPr>
            <a:r>
              <a:rPr lang="ar-IQ" altLang="ar-IQ" sz="3600" b="1" kern="0" dirty="0">
                <a:solidFill>
                  <a:srgbClr val="002060"/>
                </a:solidFill>
              </a:rPr>
              <a:t>بار</a:t>
            </a:r>
          </a:p>
          <a:p>
            <a:pPr marL="1028700" lvl="1" indent="-571500" algn="r" rtl="1">
              <a:buFont typeface="Arial" panose="020B0604020202020204" pitchFamily="34" charset="0"/>
              <a:buChar char="•"/>
              <a:defRPr/>
            </a:pPr>
            <a:r>
              <a:rPr lang="ar-IQ" altLang="ar-IQ" sz="3600" b="1" kern="0" dirty="0">
                <a:solidFill>
                  <a:srgbClr val="002060"/>
                </a:solidFill>
              </a:rPr>
              <a:t>خۆبەڕێوەبەری</a:t>
            </a:r>
          </a:p>
          <a:p>
            <a:pPr marL="1028700" lvl="1" indent="-571500" algn="r" rtl="1">
              <a:buFont typeface="Arial" panose="020B0604020202020204" pitchFamily="34" charset="0"/>
              <a:buChar char="•"/>
              <a:defRPr/>
            </a:pPr>
            <a:r>
              <a:rPr lang="ar-IQ" altLang="ar-IQ" sz="3600" b="1" kern="0" dirty="0" smtClean="0">
                <a:solidFill>
                  <a:srgbClr val="002060"/>
                </a:solidFill>
              </a:rPr>
              <a:t>ناونيشان</a:t>
            </a:r>
            <a:endParaRPr lang="ar-IQ" altLang="ar-IQ" sz="3600" b="1" kern="0" dirty="0">
              <a:solidFill>
                <a:srgbClr val="002060"/>
              </a:solidFill>
            </a:endParaRPr>
          </a:p>
          <a:p>
            <a:pPr marL="1028700" lvl="1" indent="-571500" algn="r" rtl="1">
              <a:buFont typeface="Arial" panose="020B0604020202020204" pitchFamily="34" charset="0"/>
              <a:buChar char="•"/>
              <a:defRPr/>
            </a:pPr>
            <a:r>
              <a:rPr lang="ar-IQ" altLang="ar-IQ" sz="3600" b="1" kern="0" dirty="0">
                <a:solidFill>
                  <a:srgbClr val="002060"/>
                </a:solidFill>
              </a:rPr>
              <a:t>هێز</a:t>
            </a:r>
          </a:p>
          <a:p>
            <a:pPr marL="1028700" lvl="1" indent="-571500" algn="r" rtl="1">
              <a:buFont typeface="Arial" panose="020B0604020202020204" pitchFamily="34" charset="0"/>
              <a:buChar char="•"/>
              <a:defRPr/>
            </a:pPr>
            <a:r>
              <a:rPr lang="ar-IQ" altLang="ar-IQ" sz="3600" b="1" kern="0" dirty="0">
                <a:solidFill>
                  <a:srgbClr val="002060"/>
                </a:solidFill>
              </a:rPr>
              <a:t>دەستکەوتی ئامانج</a:t>
            </a:r>
            <a:endParaRPr lang="en-US" altLang="ar-IQ" sz="3600" b="1" kern="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76200"/>
            <a:ext cx="9144000" cy="6781800"/>
            <a:chOff x="0" y="76200"/>
            <a:chExt cx="9144000" cy="6781800"/>
          </a:xfrm>
        </p:grpSpPr>
        <p:sp>
          <p:nvSpPr>
            <p:cNvPr id="3" name="object 3"/>
            <p:cNvSpPr/>
            <p:nvPr/>
          </p:nvSpPr>
          <p:spPr>
            <a:xfrm>
              <a:off x="0" y="705445"/>
              <a:ext cx="9144000" cy="530423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47" y="5867398"/>
              <a:ext cx="9140952" cy="99059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35863" y="76200"/>
              <a:ext cx="8708390" cy="685800"/>
            </a:xfrm>
            <a:custGeom>
              <a:avLst/>
              <a:gdLst/>
              <a:ahLst/>
              <a:cxnLst/>
              <a:rect l="l" t="t" r="r" b="b"/>
              <a:pathLst>
                <a:path w="8708390" h="685800">
                  <a:moveTo>
                    <a:pt x="8708136" y="0"/>
                  </a:moveTo>
                  <a:lnTo>
                    <a:pt x="0" y="0"/>
                  </a:lnTo>
                  <a:lnTo>
                    <a:pt x="0" y="685800"/>
                  </a:lnTo>
                  <a:lnTo>
                    <a:pt x="8708136" y="685800"/>
                  </a:lnTo>
                  <a:lnTo>
                    <a:pt x="8708136" y="0"/>
                  </a:lnTo>
                  <a:close/>
                </a:path>
              </a:pathLst>
            </a:custGeom>
            <a:solidFill>
              <a:srgbClr val="AFE679"/>
            </a:solidFill>
          </p:spPr>
          <p:txBody>
            <a:bodyPr wrap="square" lIns="0" tIns="0" rIns="0" bIns="0" rtlCol="0"/>
            <a:lstStyle/>
            <a:p>
              <a:endParaRPr/>
            </a:p>
          </p:txBody>
        </p:sp>
      </p:grpSp>
      <p:sp>
        <p:nvSpPr>
          <p:cNvPr id="6" name="object 6"/>
          <p:cNvSpPr txBox="1">
            <a:spLocks noGrp="1"/>
          </p:cNvSpPr>
          <p:nvPr>
            <p:ph type="title"/>
          </p:nvPr>
        </p:nvSpPr>
        <p:spPr>
          <a:xfrm>
            <a:off x="1905001" y="102819"/>
            <a:ext cx="4808854" cy="574675"/>
          </a:xfrm>
          <a:prstGeom prst="rect">
            <a:avLst/>
          </a:prstGeom>
        </p:spPr>
        <p:txBody>
          <a:bodyPr vert="horz" wrap="square" lIns="0" tIns="12700" rIns="0" bIns="0" rtlCol="0">
            <a:spAutoFit/>
          </a:bodyPr>
          <a:lstStyle/>
          <a:p>
            <a:pPr marL="12700">
              <a:lnSpc>
                <a:spcPct val="100000"/>
              </a:lnSpc>
              <a:spcBef>
                <a:spcPts val="100"/>
              </a:spcBef>
            </a:pPr>
            <a:r>
              <a:rPr spc="-15" dirty="0"/>
              <a:t>Advantages </a:t>
            </a:r>
            <a:r>
              <a:rPr spc="-5" dirty="0"/>
              <a:t>of</a:t>
            </a:r>
            <a:r>
              <a:rPr spc="-90" dirty="0"/>
              <a:t> </a:t>
            </a:r>
            <a:r>
              <a:rPr spc="-15" dirty="0"/>
              <a:t>group</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4</a:t>
            </a:fld>
            <a:endParaRPr dirty="0"/>
          </a:p>
        </p:txBody>
      </p:sp>
      <p:sp>
        <p:nvSpPr>
          <p:cNvPr id="7" name="object 7"/>
          <p:cNvSpPr txBox="1"/>
          <p:nvPr/>
        </p:nvSpPr>
        <p:spPr>
          <a:xfrm>
            <a:off x="535940" y="901416"/>
            <a:ext cx="6670040" cy="2388474"/>
          </a:xfrm>
          <a:prstGeom prst="rect">
            <a:avLst/>
          </a:prstGeom>
        </p:spPr>
        <p:txBody>
          <a:bodyPr vert="horz" wrap="square" lIns="0" tIns="109855" rIns="0" bIns="0" rtlCol="0">
            <a:spAutoFit/>
          </a:bodyPr>
          <a:lstStyle/>
          <a:p>
            <a:pPr marL="355600" indent="-343535">
              <a:lnSpc>
                <a:spcPct val="100000"/>
              </a:lnSpc>
              <a:spcBef>
                <a:spcPts val="865"/>
              </a:spcBef>
              <a:buFont typeface="Arial"/>
              <a:buChar char="•"/>
              <a:tabLst>
                <a:tab pos="355600" algn="l"/>
                <a:tab pos="356235" algn="l"/>
              </a:tabLst>
            </a:pPr>
            <a:r>
              <a:rPr sz="3200" spc="-15" dirty="0">
                <a:solidFill>
                  <a:srgbClr val="464646"/>
                </a:solidFill>
                <a:latin typeface="Carlito"/>
                <a:cs typeface="Carlito"/>
              </a:rPr>
              <a:t>Pooling </a:t>
            </a:r>
            <a:r>
              <a:rPr sz="3200" spc="-5" dirty="0">
                <a:solidFill>
                  <a:srgbClr val="464646"/>
                </a:solidFill>
                <a:latin typeface="Carlito"/>
                <a:cs typeface="Carlito"/>
              </a:rPr>
              <a:t>of knowledge </a:t>
            </a:r>
            <a:r>
              <a:rPr sz="3200" dirty="0">
                <a:solidFill>
                  <a:srgbClr val="464646"/>
                </a:solidFill>
                <a:latin typeface="Carlito"/>
                <a:cs typeface="Carlito"/>
              </a:rPr>
              <a:t>and</a:t>
            </a:r>
            <a:r>
              <a:rPr sz="3200" spc="-20" dirty="0">
                <a:solidFill>
                  <a:srgbClr val="464646"/>
                </a:solidFill>
                <a:latin typeface="Carlito"/>
                <a:cs typeface="Carlito"/>
              </a:rPr>
              <a:t> </a:t>
            </a:r>
            <a:r>
              <a:rPr sz="3200" spc="-15" dirty="0">
                <a:solidFill>
                  <a:srgbClr val="464646"/>
                </a:solidFill>
                <a:latin typeface="Carlito"/>
                <a:cs typeface="Carlito"/>
              </a:rPr>
              <a:t>information</a:t>
            </a:r>
            <a:endParaRPr sz="3200" dirty="0">
              <a:latin typeface="Carlito"/>
              <a:cs typeface="Carlito"/>
            </a:endParaRPr>
          </a:p>
          <a:p>
            <a:pPr marL="355600" indent="-343535">
              <a:lnSpc>
                <a:spcPct val="100000"/>
              </a:lnSpc>
              <a:spcBef>
                <a:spcPts val="765"/>
              </a:spcBef>
              <a:buFont typeface="Arial"/>
              <a:buChar char="•"/>
              <a:tabLst>
                <a:tab pos="355600" algn="l"/>
                <a:tab pos="356235" algn="l"/>
              </a:tabLst>
            </a:pPr>
            <a:r>
              <a:rPr sz="3200" spc="-15" dirty="0">
                <a:solidFill>
                  <a:srgbClr val="464646"/>
                </a:solidFill>
                <a:latin typeface="Carlito"/>
                <a:cs typeface="Carlito"/>
              </a:rPr>
              <a:t>Satisfaction </a:t>
            </a:r>
            <a:r>
              <a:rPr sz="3200" dirty="0">
                <a:solidFill>
                  <a:srgbClr val="464646"/>
                </a:solidFill>
                <a:latin typeface="Carlito"/>
                <a:cs typeface="Carlito"/>
              </a:rPr>
              <a:t>&amp;</a:t>
            </a:r>
            <a:r>
              <a:rPr sz="3200" spc="25" dirty="0">
                <a:solidFill>
                  <a:srgbClr val="464646"/>
                </a:solidFill>
                <a:latin typeface="Carlito"/>
                <a:cs typeface="Carlito"/>
              </a:rPr>
              <a:t> </a:t>
            </a:r>
            <a:r>
              <a:rPr sz="3200" spc="-10" dirty="0">
                <a:solidFill>
                  <a:srgbClr val="464646"/>
                </a:solidFill>
                <a:latin typeface="Carlito"/>
                <a:cs typeface="Carlito"/>
              </a:rPr>
              <a:t>commitment</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15" dirty="0">
                <a:solidFill>
                  <a:srgbClr val="464646"/>
                </a:solidFill>
                <a:latin typeface="Carlito"/>
                <a:cs typeface="Carlito"/>
              </a:rPr>
              <a:t>Personnel </a:t>
            </a:r>
            <a:r>
              <a:rPr sz="3200" spc="-10" dirty="0">
                <a:solidFill>
                  <a:srgbClr val="464646"/>
                </a:solidFill>
                <a:latin typeface="Carlito"/>
                <a:cs typeface="Carlito"/>
              </a:rPr>
              <a:t>development</a:t>
            </a:r>
            <a:endParaRPr sz="3200" dirty="0">
              <a:latin typeface="Carlito"/>
              <a:cs typeface="Carlito"/>
            </a:endParaRPr>
          </a:p>
          <a:p>
            <a:pPr marL="355600" indent="-343535">
              <a:lnSpc>
                <a:spcPct val="100000"/>
              </a:lnSpc>
              <a:spcBef>
                <a:spcPts val="770"/>
              </a:spcBef>
              <a:buFont typeface="Arial"/>
              <a:buChar char="•"/>
              <a:tabLst>
                <a:tab pos="355600" algn="l"/>
                <a:tab pos="356235" algn="l"/>
              </a:tabLst>
            </a:pPr>
            <a:r>
              <a:rPr sz="3200" spc="-10" dirty="0">
                <a:solidFill>
                  <a:srgbClr val="464646"/>
                </a:solidFill>
                <a:latin typeface="Carlito"/>
                <a:cs typeface="Carlito"/>
              </a:rPr>
              <a:t>More</a:t>
            </a:r>
            <a:r>
              <a:rPr sz="3200" spc="-20" dirty="0">
                <a:solidFill>
                  <a:srgbClr val="464646"/>
                </a:solidFill>
                <a:latin typeface="Carlito"/>
                <a:cs typeface="Carlito"/>
              </a:rPr>
              <a:t> </a:t>
            </a:r>
            <a:r>
              <a:rPr sz="3200" spc="-10" dirty="0">
                <a:solidFill>
                  <a:srgbClr val="464646"/>
                </a:solidFill>
                <a:latin typeface="Carlito"/>
                <a:cs typeface="Carlito"/>
              </a:rPr>
              <a:t>risk-taking</a:t>
            </a:r>
            <a:endParaRPr lang="en-US" sz="3200" spc="-10" dirty="0">
              <a:solidFill>
                <a:srgbClr val="464646"/>
              </a:solidFill>
              <a:latin typeface="Carlito"/>
              <a:cs typeface="Carlito"/>
            </a:endParaRPr>
          </a:p>
        </p:txBody>
      </p:sp>
      <p:pic>
        <p:nvPicPr>
          <p:cNvPr id="9" name="Picture 8" descr="6 Reasons Why Individuals Join Groups">
            <a:extLst>
              <a:ext uri="{FF2B5EF4-FFF2-40B4-BE49-F238E27FC236}">
                <a16:creationId xmlns:a16="http://schemas.microsoft.com/office/drawing/2014/main" id="{9C024103-BBD8-446D-82D1-FBE1651F2F6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495799" y="3455788"/>
            <a:ext cx="4648201" cy="3402212"/>
          </a:xfrm>
          <a:prstGeom prst="rect">
            <a:avLst/>
          </a:prstGeom>
          <a:noFill/>
          <a:ln>
            <a:noFill/>
          </a:ln>
        </p:spPr>
      </p:pic>
      <p:sp>
        <p:nvSpPr>
          <p:cNvPr id="10" name="object 7">
            <a:extLst>
              <a:ext uri="{FF2B5EF4-FFF2-40B4-BE49-F238E27FC236}">
                <a16:creationId xmlns:a16="http://schemas.microsoft.com/office/drawing/2014/main" id="{5C241B20-F29C-4304-A896-B45A2884E235}"/>
              </a:ext>
            </a:extLst>
          </p:cNvPr>
          <p:cNvSpPr txBox="1"/>
          <p:nvPr/>
        </p:nvSpPr>
        <p:spPr>
          <a:xfrm>
            <a:off x="5791200" y="1456768"/>
            <a:ext cx="3276600" cy="1896032"/>
          </a:xfrm>
          <a:prstGeom prst="rect">
            <a:avLst/>
          </a:prstGeom>
        </p:spPr>
        <p:txBody>
          <a:bodyPr vert="horz" wrap="square" lIns="0" tIns="109855" rIns="0" bIns="0" rtlCol="0">
            <a:spAutoFit/>
          </a:bodyPr>
          <a:lstStyle/>
          <a:p>
            <a:pPr marL="355600" indent="-343535" algn="r" rtl="1">
              <a:lnSpc>
                <a:spcPct val="100000"/>
              </a:lnSpc>
              <a:spcBef>
                <a:spcPts val="770"/>
              </a:spcBef>
              <a:buFont typeface="Arial"/>
              <a:buChar char="•"/>
              <a:tabLst>
                <a:tab pos="355600" algn="l"/>
                <a:tab pos="356235" algn="l"/>
              </a:tabLst>
            </a:pPr>
            <a:r>
              <a:rPr lang="ar-IQ" sz="2400" dirty="0">
                <a:latin typeface="Carlito"/>
                <a:cs typeface="Carlito"/>
              </a:rPr>
              <a:t>کۆکردنەوەی زانیاری و زانیاری</a:t>
            </a:r>
          </a:p>
          <a:p>
            <a:pPr marL="355600" indent="-343535" algn="r" rtl="1">
              <a:lnSpc>
                <a:spcPct val="100000"/>
              </a:lnSpc>
              <a:spcBef>
                <a:spcPts val="770"/>
              </a:spcBef>
              <a:buFont typeface="Arial"/>
              <a:buChar char="•"/>
              <a:tabLst>
                <a:tab pos="355600" algn="l"/>
                <a:tab pos="356235" algn="l"/>
              </a:tabLst>
            </a:pPr>
            <a:r>
              <a:rPr lang="ar-IQ" sz="2400" dirty="0">
                <a:latin typeface="Carlito"/>
                <a:cs typeface="Carlito"/>
              </a:rPr>
              <a:t>ڕازیبوون &amp; پابەندبوون</a:t>
            </a:r>
          </a:p>
          <a:p>
            <a:pPr marL="355600" indent="-343535" algn="r" rtl="1">
              <a:lnSpc>
                <a:spcPct val="100000"/>
              </a:lnSpc>
              <a:spcBef>
                <a:spcPts val="770"/>
              </a:spcBef>
              <a:buFont typeface="Arial"/>
              <a:buChar char="•"/>
              <a:tabLst>
                <a:tab pos="355600" algn="l"/>
                <a:tab pos="356235" algn="l"/>
              </a:tabLst>
            </a:pPr>
            <a:r>
              <a:rPr lang="ar-IQ" sz="2400" dirty="0">
                <a:latin typeface="Carlito"/>
                <a:cs typeface="Carlito"/>
              </a:rPr>
              <a:t>گەشەسەندنی کارمەندان</a:t>
            </a:r>
          </a:p>
          <a:p>
            <a:pPr marL="355600" indent="-343535" algn="r" rtl="1">
              <a:lnSpc>
                <a:spcPct val="100000"/>
              </a:lnSpc>
              <a:spcBef>
                <a:spcPts val="770"/>
              </a:spcBef>
              <a:buFont typeface="Arial"/>
              <a:buChar char="•"/>
              <a:tabLst>
                <a:tab pos="355600" algn="l"/>
                <a:tab pos="356235" algn="l"/>
              </a:tabLst>
            </a:pPr>
            <a:r>
              <a:rPr lang="ar-IQ" sz="2400" dirty="0">
                <a:latin typeface="Carlito"/>
                <a:cs typeface="Carlito"/>
              </a:rPr>
              <a:t>مەترسی زیاتر</a:t>
            </a:r>
            <a:endParaRPr sz="2400" dirty="0">
              <a:latin typeface="Carlito"/>
              <a:cs typeface="Carlit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5</a:t>
            </a:fld>
            <a:endParaRPr dirty="0"/>
          </a:p>
        </p:txBody>
      </p:sp>
      <p:pic>
        <p:nvPicPr>
          <p:cNvPr id="9" name="Picture 8">
            <a:extLst>
              <a:ext uri="{FF2B5EF4-FFF2-40B4-BE49-F238E27FC236}">
                <a16:creationId xmlns:a16="http://schemas.microsoft.com/office/drawing/2014/main" id="{41E5911A-2DEE-496B-9A2D-DA6899EC6D7A}"/>
              </a:ext>
            </a:extLst>
          </p:cNvPr>
          <p:cNvPicPr>
            <a:picLocks noChangeAspect="1"/>
          </p:cNvPicPr>
          <p:nvPr/>
        </p:nvPicPr>
        <p:blipFill rotWithShape="1">
          <a:blip r:embed="rId2"/>
          <a:srcRect l="27225" t="29249" r="26667" b="48518"/>
          <a:stretch/>
        </p:blipFill>
        <p:spPr>
          <a:xfrm>
            <a:off x="53780" y="609600"/>
            <a:ext cx="9090220" cy="2983468"/>
          </a:xfrm>
          <a:prstGeom prst="rect">
            <a:avLst/>
          </a:prstGeom>
        </p:spPr>
      </p:pic>
      <p:grpSp>
        <p:nvGrpSpPr>
          <p:cNvPr id="4" name="Group 3">
            <a:extLst>
              <a:ext uri="{FF2B5EF4-FFF2-40B4-BE49-F238E27FC236}">
                <a16:creationId xmlns:a16="http://schemas.microsoft.com/office/drawing/2014/main" id="{5F52A61E-FC90-4A22-AB35-60356A612F6C}"/>
              </a:ext>
            </a:extLst>
          </p:cNvPr>
          <p:cNvGrpSpPr/>
          <p:nvPr/>
        </p:nvGrpSpPr>
        <p:grpSpPr>
          <a:xfrm>
            <a:off x="533400" y="3593068"/>
            <a:ext cx="8382000" cy="521732"/>
            <a:chOff x="1294804" y="2667000"/>
            <a:chExt cx="7391996" cy="521732"/>
          </a:xfrm>
        </p:grpSpPr>
        <p:sp>
          <p:nvSpPr>
            <p:cNvPr id="10" name="TextBox 9">
              <a:extLst>
                <a:ext uri="{FF2B5EF4-FFF2-40B4-BE49-F238E27FC236}">
                  <a16:creationId xmlns:a16="http://schemas.microsoft.com/office/drawing/2014/main" id="{44B08ED1-3FA4-47B5-8B3F-0CA0EEA0A2EE}"/>
                </a:ext>
              </a:extLst>
            </p:cNvPr>
            <p:cNvSpPr txBox="1"/>
            <p:nvPr/>
          </p:nvSpPr>
          <p:spPr>
            <a:xfrm>
              <a:off x="1294804" y="2667000"/>
              <a:ext cx="119465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پێش ستەیج</a:t>
              </a:r>
              <a:endParaRPr lang="ar-IQ" dirty="0"/>
            </a:p>
          </p:txBody>
        </p:sp>
        <p:sp>
          <p:nvSpPr>
            <p:cNvPr id="11" name="TextBox 10">
              <a:extLst>
                <a:ext uri="{FF2B5EF4-FFF2-40B4-BE49-F238E27FC236}">
                  <a16:creationId xmlns:a16="http://schemas.microsoft.com/office/drawing/2014/main" id="{EEF4370D-2DA2-430F-8392-7FC24517372C}"/>
                </a:ext>
              </a:extLst>
            </p:cNvPr>
            <p:cNvSpPr txBox="1"/>
            <p:nvPr/>
          </p:nvSpPr>
          <p:spPr>
            <a:xfrm>
              <a:off x="2615350" y="2667000"/>
              <a:ext cx="88985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پێکدەهێنم</a:t>
              </a:r>
              <a:endParaRPr lang="ar-IQ" dirty="0"/>
            </a:p>
          </p:txBody>
        </p:sp>
        <p:sp>
          <p:nvSpPr>
            <p:cNvPr id="12" name="TextBox 11">
              <a:extLst>
                <a:ext uri="{FF2B5EF4-FFF2-40B4-BE49-F238E27FC236}">
                  <a16:creationId xmlns:a16="http://schemas.microsoft.com/office/drawing/2014/main" id="{E48EBF4A-D844-4F73-A8DF-B675C4598ECD}"/>
                </a:ext>
              </a:extLst>
            </p:cNvPr>
            <p:cNvSpPr txBox="1"/>
            <p:nvPr/>
          </p:nvSpPr>
          <p:spPr>
            <a:xfrm>
              <a:off x="3733800" y="2743200"/>
              <a:ext cx="99060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گەردەلوول</a:t>
              </a:r>
              <a:endParaRPr lang="ar-IQ" dirty="0"/>
            </a:p>
          </p:txBody>
        </p:sp>
        <p:sp>
          <p:nvSpPr>
            <p:cNvPr id="13" name="TextBox 12">
              <a:extLst>
                <a:ext uri="{FF2B5EF4-FFF2-40B4-BE49-F238E27FC236}">
                  <a16:creationId xmlns:a16="http://schemas.microsoft.com/office/drawing/2014/main" id="{C51F4374-7EED-492A-93B1-294469F1952F}"/>
                </a:ext>
              </a:extLst>
            </p:cNvPr>
            <p:cNvSpPr txBox="1"/>
            <p:nvPr/>
          </p:nvSpPr>
          <p:spPr>
            <a:xfrm>
              <a:off x="5105400" y="2743200"/>
              <a:ext cx="99060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نۆرمینگ</a:t>
              </a:r>
              <a:endParaRPr lang="ar-IQ" dirty="0"/>
            </a:p>
          </p:txBody>
        </p:sp>
        <p:sp>
          <p:nvSpPr>
            <p:cNvPr id="14" name="TextBox 13">
              <a:extLst>
                <a:ext uri="{FF2B5EF4-FFF2-40B4-BE49-F238E27FC236}">
                  <a16:creationId xmlns:a16="http://schemas.microsoft.com/office/drawing/2014/main" id="{D1B5AFA0-4DA7-47B8-903A-EB9F13DBEC92}"/>
                </a:ext>
              </a:extLst>
            </p:cNvPr>
            <p:cNvSpPr txBox="1"/>
            <p:nvPr/>
          </p:nvSpPr>
          <p:spPr>
            <a:xfrm>
              <a:off x="6400800" y="2794000"/>
              <a:ext cx="99060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نمایشی</a:t>
              </a:r>
              <a:endParaRPr lang="ar-IQ" dirty="0"/>
            </a:p>
          </p:txBody>
        </p:sp>
        <p:sp>
          <p:nvSpPr>
            <p:cNvPr id="15" name="TextBox 14">
              <a:extLst>
                <a:ext uri="{FF2B5EF4-FFF2-40B4-BE49-F238E27FC236}">
                  <a16:creationId xmlns:a16="http://schemas.microsoft.com/office/drawing/2014/main" id="{C63134BC-E924-45E8-8E18-17B0223F326B}"/>
                </a:ext>
              </a:extLst>
            </p:cNvPr>
            <p:cNvSpPr txBox="1"/>
            <p:nvPr/>
          </p:nvSpPr>
          <p:spPr>
            <a:xfrm>
              <a:off x="7620000" y="2819400"/>
              <a:ext cx="1066800" cy="369332"/>
            </a:xfrm>
            <a:prstGeom prst="rect">
              <a:avLst/>
            </a:prstGeom>
            <a:noFill/>
          </p:spPr>
          <p:txBody>
            <a:bodyPr wrap="square" rtlCol="1">
              <a:spAutoFit/>
            </a:bodyPr>
            <a:lstStyle/>
            <a:p>
              <a:r>
                <a:rPr lang="ar-IQ" sz="1800" dirty="0">
                  <a:effectLst/>
                  <a:latin typeface="Times New Roman" panose="02020603050405020304" pitchFamily="18" charset="0"/>
                  <a:ea typeface="Times New Roman" panose="02020603050405020304" pitchFamily="18" charset="0"/>
                </a:rPr>
                <a:t>ئادوۆرینگ</a:t>
              </a:r>
              <a:endParaRPr lang="ar-IQ" dirty="0"/>
            </a:p>
          </p:txBody>
        </p:sp>
      </p:grpSp>
    </p:spTree>
    <p:extLst>
      <p:ext uri="{BB962C8B-B14F-4D97-AF65-F5344CB8AC3E}">
        <p14:creationId xmlns:p14="http://schemas.microsoft.com/office/powerpoint/2010/main" val="2286938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94804" cy="6857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1147" y="4018741"/>
            <a:ext cx="635000" cy="1619250"/>
          </a:xfrm>
          <a:prstGeom prst="rect">
            <a:avLst/>
          </a:prstGeom>
        </p:spPr>
        <p:txBody>
          <a:bodyPr vert="vert270" wrap="square" lIns="0" tIns="0" rIns="0" bIns="0" rtlCol="0">
            <a:spAutoFit/>
          </a:bodyPr>
          <a:lstStyle/>
          <a:p>
            <a:pPr marL="12700">
              <a:lnSpc>
                <a:spcPts val="4660"/>
              </a:lnSpc>
            </a:pPr>
            <a:r>
              <a:rPr sz="4800" spc="-5" dirty="0">
                <a:solidFill>
                  <a:srgbClr val="FFFFFF"/>
                </a:solidFill>
                <a:latin typeface="Carlito"/>
                <a:cs typeface="Carlito"/>
              </a:rPr>
              <a:t>S</a:t>
            </a:r>
            <a:r>
              <a:rPr sz="4800" spc="-60" dirty="0">
                <a:solidFill>
                  <a:srgbClr val="FFFFFF"/>
                </a:solidFill>
                <a:latin typeface="Carlito"/>
                <a:cs typeface="Carlito"/>
              </a:rPr>
              <a:t>t</a:t>
            </a:r>
            <a:r>
              <a:rPr sz="4800" dirty="0">
                <a:solidFill>
                  <a:srgbClr val="FFFFFF"/>
                </a:solidFill>
                <a:latin typeface="Carlito"/>
                <a:cs typeface="Carlito"/>
              </a:rPr>
              <a:t>a</a:t>
            </a:r>
            <a:r>
              <a:rPr sz="4800" spc="-35" dirty="0">
                <a:solidFill>
                  <a:srgbClr val="FFFFFF"/>
                </a:solidFill>
                <a:latin typeface="Carlito"/>
                <a:cs typeface="Carlito"/>
              </a:rPr>
              <a:t>g</a:t>
            </a:r>
            <a:r>
              <a:rPr sz="4800" dirty="0">
                <a:solidFill>
                  <a:srgbClr val="FFFFFF"/>
                </a:solidFill>
                <a:latin typeface="Carlito"/>
                <a:cs typeface="Carlito"/>
              </a:rPr>
              <a:t>es</a:t>
            </a:r>
            <a:endParaRPr sz="4800">
              <a:latin typeface="Carlito"/>
              <a:cs typeface="Carlito"/>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6</a:t>
            </a:fld>
            <a:endParaRPr dirty="0"/>
          </a:p>
        </p:txBody>
      </p:sp>
      <p:sp>
        <p:nvSpPr>
          <p:cNvPr id="7" name="TextBox 6">
            <a:extLst>
              <a:ext uri="{FF2B5EF4-FFF2-40B4-BE49-F238E27FC236}">
                <a16:creationId xmlns:a16="http://schemas.microsoft.com/office/drawing/2014/main" id="{814E30E2-4EF5-47E7-9821-2F0BAFDB16B4}"/>
              </a:ext>
            </a:extLst>
          </p:cNvPr>
          <p:cNvSpPr txBox="1"/>
          <p:nvPr/>
        </p:nvSpPr>
        <p:spPr>
          <a:xfrm>
            <a:off x="1348614" y="457200"/>
            <a:ext cx="7109586" cy="4247317"/>
          </a:xfrm>
          <a:prstGeom prst="rect">
            <a:avLst/>
          </a:prstGeom>
          <a:noFill/>
        </p:spPr>
        <p:txBody>
          <a:bodyPr wrap="square" rtlCol="1">
            <a:spAutoFit/>
          </a:bodyPr>
          <a:lstStyle/>
          <a:p>
            <a:r>
              <a:rPr lang="en-US" sz="1800" b="1" dirty="0">
                <a:solidFill>
                  <a:srgbClr val="5779BA"/>
                </a:solidFill>
                <a:effectLst/>
                <a:latin typeface="Arial" panose="020B0604020202020204" pitchFamily="34" charset="0"/>
                <a:ea typeface="Arial" panose="020B0604020202020204" pitchFamily="34" charset="0"/>
              </a:rPr>
              <a:t>The Five-Stage Model</a:t>
            </a:r>
            <a:r>
              <a:rPr lang="en-US" sz="1800" b="1" dirty="0">
                <a:effectLst/>
                <a:latin typeface="Arial" panose="020B0604020202020204" pitchFamily="34" charset="0"/>
                <a:ea typeface="Arial" panose="020B0604020202020204" pitchFamily="34" charset="0"/>
              </a:rPr>
              <a:t/>
            </a:r>
            <a:br>
              <a:rPr lang="en-US" sz="1800" b="1" dirty="0">
                <a:effectLst/>
                <a:latin typeface="Arial" panose="020B0604020202020204" pitchFamily="34" charset="0"/>
                <a:ea typeface="Arial" panose="020B0604020202020204" pitchFamily="34" charset="0"/>
              </a:rPr>
            </a:br>
            <a:r>
              <a:rPr lang="en-US" sz="1800" spc="15" dirty="0">
                <a:solidFill>
                  <a:srgbClr val="292425"/>
                </a:solidFill>
                <a:effectLst/>
                <a:latin typeface="Times New Roman" panose="02020603050405020304" pitchFamily="18" charset="0"/>
                <a:ea typeface="Times New Roman" panose="02020603050405020304" pitchFamily="18" charset="0"/>
              </a:rPr>
              <a:t>From </a:t>
            </a:r>
            <a:r>
              <a:rPr lang="en-US" sz="1800" spc="25" dirty="0">
                <a:solidFill>
                  <a:srgbClr val="292425"/>
                </a:solidFill>
                <a:effectLst/>
                <a:latin typeface="Times New Roman" panose="02020603050405020304" pitchFamily="18" charset="0"/>
                <a:ea typeface="Times New Roman" panose="02020603050405020304" pitchFamily="18" charset="0"/>
              </a:rPr>
              <a:t>the </a:t>
            </a:r>
            <a:r>
              <a:rPr lang="en-US" sz="1800" spc="10" dirty="0">
                <a:solidFill>
                  <a:srgbClr val="292425"/>
                </a:solidFill>
                <a:effectLst/>
                <a:latin typeface="Times New Roman" panose="02020603050405020304" pitchFamily="18" charset="0"/>
                <a:ea typeface="Times New Roman" panose="02020603050405020304" pitchFamily="18" charset="0"/>
              </a:rPr>
              <a:t>mid-1960s, </a:t>
            </a:r>
            <a:r>
              <a:rPr lang="en-US" sz="1800" dirty="0">
                <a:solidFill>
                  <a:srgbClr val="292425"/>
                </a:solidFill>
                <a:effectLst/>
                <a:latin typeface="Times New Roman" panose="02020603050405020304" pitchFamily="18" charset="0"/>
                <a:ea typeface="Times New Roman" panose="02020603050405020304" pitchFamily="18" charset="0"/>
              </a:rPr>
              <a:t>it was believed </a:t>
            </a:r>
            <a:r>
              <a:rPr lang="en-US" sz="1800" spc="25" dirty="0">
                <a:solidFill>
                  <a:srgbClr val="292425"/>
                </a:solidFill>
                <a:effectLst/>
                <a:latin typeface="Times New Roman" panose="02020603050405020304" pitchFamily="18" charset="0"/>
                <a:ea typeface="Times New Roman" panose="02020603050405020304" pitchFamily="18" charset="0"/>
              </a:rPr>
              <a:t>that </a:t>
            </a:r>
            <a:r>
              <a:rPr lang="en-US" sz="1800" spc="10" dirty="0">
                <a:solidFill>
                  <a:srgbClr val="292425"/>
                </a:solidFill>
                <a:effectLst/>
                <a:latin typeface="Times New Roman" panose="02020603050405020304" pitchFamily="18" charset="0"/>
                <a:ea typeface="Times New Roman" panose="02020603050405020304" pitchFamily="18" charset="0"/>
              </a:rPr>
              <a:t>groups </a:t>
            </a:r>
            <a:r>
              <a:rPr lang="en-US" sz="1800" dirty="0">
                <a:solidFill>
                  <a:srgbClr val="292425"/>
                </a:solidFill>
                <a:effectLst/>
                <a:latin typeface="Times New Roman" panose="02020603050405020304" pitchFamily="18" charset="0"/>
                <a:ea typeface="Times New Roman" panose="02020603050405020304" pitchFamily="18" charset="0"/>
              </a:rPr>
              <a:t>passed </a:t>
            </a:r>
            <a:r>
              <a:rPr lang="en-US" sz="1800" spc="25" dirty="0">
                <a:solidFill>
                  <a:srgbClr val="292425"/>
                </a:solidFill>
                <a:effectLst/>
                <a:latin typeface="Times New Roman" panose="02020603050405020304" pitchFamily="18" charset="0"/>
                <a:ea typeface="Times New Roman" panose="02020603050405020304" pitchFamily="18" charset="0"/>
              </a:rPr>
              <a:t>through </a:t>
            </a:r>
            <a:r>
              <a:rPr lang="en-US" sz="1800" dirty="0">
                <a:solidFill>
                  <a:srgbClr val="292425"/>
                </a:solidFill>
                <a:effectLst/>
                <a:latin typeface="Times New Roman" panose="02020603050405020304" pitchFamily="18" charset="0"/>
                <a:ea typeface="Times New Roman" panose="02020603050405020304" pitchFamily="18" charset="0"/>
              </a:rPr>
              <a:t>a </a:t>
            </a:r>
            <a:r>
              <a:rPr lang="en-US" sz="1800" spc="20" dirty="0">
                <a:solidFill>
                  <a:srgbClr val="292425"/>
                </a:solidFill>
                <a:effectLst/>
                <a:latin typeface="Times New Roman" panose="02020603050405020304" pitchFamily="18" charset="0"/>
                <a:ea typeface="Times New Roman" panose="02020603050405020304" pitchFamily="18" charset="0"/>
              </a:rPr>
              <a:t>standard </a:t>
            </a:r>
            <a:r>
              <a:rPr lang="en-US" sz="1800" spc="10" dirty="0">
                <a:solidFill>
                  <a:srgbClr val="292425"/>
                </a:solidFill>
                <a:effectLst/>
                <a:latin typeface="Times New Roman" panose="02020603050405020304" pitchFamily="18" charset="0"/>
                <a:ea typeface="Times New Roman" panose="02020603050405020304" pitchFamily="18" charset="0"/>
              </a:rPr>
              <a:t>sequence of </a:t>
            </a:r>
            <a:r>
              <a:rPr lang="en-US" sz="1800" spc="-20" dirty="0">
                <a:solidFill>
                  <a:srgbClr val="292425"/>
                </a:solidFill>
                <a:effectLst/>
                <a:latin typeface="Times New Roman" panose="02020603050405020304" pitchFamily="18" charset="0"/>
                <a:ea typeface="Times New Roman" panose="02020603050405020304" pitchFamily="18" charset="0"/>
              </a:rPr>
              <a:t>five </a:t>
            </a:r>
            <a:r>
              <a:rPr lang="en-US" sz="1800" dirty="0">
                <a:solidFill>
                  <a:srgbClr val="292425"/>
                </a:solidFill>
                <a:effectLst/>
                <a:latin typeface="Times New Roman" panose="02020603050405020304" pitchFamily="18" charset="0"/>
                <a:ea typeface="Times New Roman" panose="02020603050405020304" pitchFamily="18" charset="0"/>
              </a:rPr>
              <a:t>stages.48 </a:t>
            </a:r>
            <a:r>
              <a:rPr lang="en-US" sz="1800" spc="-30" dirty="0">
                <a:solidFill>
                  <a:srgbClr val="292425"/>
                </a:solidFill>
                <a:effectLst/>
                <a:latin typeface="Times New Roman" panose="02020603050405020304" pitchFamily="18" charset="0"/>
                <a:ea typeface="Times New Roman" panose="02020603050405020304" pitchFamily="18" charset="0"/>
              </a:rPr>
              <a:t>As </a:t>
            </a:r>
            <a:r>
              <a:rPr lang="en-US" sz="1800" spc="10" dirty="0">
                <a:solidFill>
                  <a:srgbClr val="292425"/>
                </a:solidFill>
                <a:effectLst/>
                <a:latin typeface="Times New Roman" panose="02020603050405020304" pitchFamily="18" charset="0"/>
                <a:ea typeface="Times New Roman" panose="02020603050405020304" pitchFamily="18" charset="0"/>
              </a:rPr>
              <a:t>shown </a:t>
            </a:r>
            <a:r>
              <a:rPr lang="en-US" sz="1800" spc="20" dirty="0">
                <a:solidFill>
                  <a:srgbClr val="292425"/>
                </a:solidFill>
                <a:effectLst/>
                <a:latin typeface="Times New Roman" panose="02020603050405020304" pitchFamily="18" charset="0"/>
                <a:ea typeface="Times New Roman" panose="02020603050405020304" pitchFamily="18" charset="0"/>
              </a:rPr>
              <a:t>in </a:t>
            </a:r>
            <a:r>
              <a:rPr lang="en-US" sz="1800" dirty="0">
                <a:solidFill>
                  <a:srgbClr val="292425"/>
                </a:solidFill>
                <a:effectLst/>
                <a:latin typeface="Times New Roman" panose="02020603050405020304" pitchFamily="18" charset="0"/>
                <a:ea typeface="Times New Roman" panose="02020603050405020304" pitchFamily="18" charset="0"/>
              </a:rPr>
              <a:t>Exhibit 5-4, </a:t>
            </a:r>
            <a:r>
              <a:rPr lang="en-US" sz="1800" spc="15" dirty="0">
                <a:solidFill>
                  <a:srgbClr val="292425"/>
                </a:solidFill>
                <a:effectLst/>
                <a:latin typeface="Times New Roman" panose="02020603050405020304" pitchFamily="18" charset="0"/>
                <a:ea typeface="Times New Roman" panose="02020603050405020304" pitchFamily="18" charset="0"/>
              </a:rPr>
              <a:t>these </a:t>
            </a:r>
            <a:r>
              <a:rPr lang="en-US" sz="1800" spc="-20" dirty="0">
                <a:solidFill>
                  <a:srgbClr val="292425"/>
                </a:solidFill>
                <a:effectLst/>
                <a:latin typeface="Times New Roman" panose="02020603050405020304" pitchFamily="18" charset="0"/>
                <a:ea typeface="Times New Roman" panose="02020603050405020304" pitchFamily="18" charset="0"/>
              </a:rPr>
              <a:t>five </a:t>
            </a:r>
            <a:r>
              <a:rPr lang="en-US" sz="1800" dirty="0">
                <a:solidFill>
                  <a:srgbClr val="292425"/>
                </a:solidFill>
                <a:effectLst/>
                <a:latin typeface="Times New Roman" panose="02020603050405020304" pitchFamily="18" charset="0"/>
                <a:ea typeface="Times New Roman" panose="02020603050405020304" pitchFamily="18" charset="0"/>
              </a:rPr>
              <a:t>stages have </a:t>
            </a:r>
            <a:r>
              <a:rPr lang="en-US" sz="1800" spc="10" dirty="0">
                <a:solidFill>
                  <a:srgbClr val="292425"/>
                </a:solidFill>
                <a:effectLst/>
                <a:latin typeface="Times New Roman" panose="02020603050405020304" pitchFamily="18" charset="0"/>
                <a:ea typeface="Times New Roman" panose="02020603050405020304" pitchFamily="18" charset="0"/>
              </a:rPr>
              <a:t>been</a:t>
            </a:r>
            <a:r>
              <a:rPr lang="en-US" sz="1800" spc="-170" dirty="0">
                <a:solidFill>
                  <a:srgbClr val="292425"/>
                </a:solidFill>
                <a:effectLst/>
                <a:latin typeface="Times New Roman" panose="02020603050405020304" pitchFamily="18" charset="0"/>
                <a:ea typeface="Times New Roman" panose="02020603050405020304" pitchFamily="18" charset="0"/>
              </a:rPr>
              <a:t> </a:t>
            </a:r>
            <a:r>
              <a:rPr lang="en-US" sz="1800" dirty="0">
                <a:solidFill>
                  <a:srgbClr val="292425"/>
                </a:solidFill>
                <a:effectLst/>
                <a:latin typeface="Times New Roman" panose="02020603050405020304" pitchFamily="18" charset="0"/>
                <a:ea typeface="Times New Roman" panose="02020603050405020304" pitchFamily="18" charset="0"/>
              </a:rPr>
              <a:t>labelled </a:t>
            </a:r>
            <a:r>
              <a:rPr lang="en-US" sz="1800" i="1" spc="-20" dirty="0">
                <a:solidFill>
                  <a:srgbClr val="292425"/>
                </a:solidFill>
                <a:effectLst/>
                <a:latin typeface="Times New Roman" panose="02020603050405020304" pitchFamily="18" charset="0"/>
                <a:ea typeface="Times New Roman" panose="02020603050405020304" pitchFamily="18" charset="0"/>
              </a:rPr>
              <a:t>forming, storm- </a:t>
            </a:r>
            <a:r>
              <a:rPr lang="en-US" sz="1800" i="1" dirty="0" err="1">
                <a:solidFill>
                  <a:srgbClr val="292425"/>
                </a:solidFill>
                <a:effectLst/>
                <a:latin typeface="Times New Roman" panose="02020603050405020304" pitchFamily="18" charset="0"/>
                <a:ea typeface="Times New Roman" panose="02020603050405020304" pitchFamily="18" charset="0"/>
              </a:rPr>
              <a:t>ing</a:t>
            </a:r>
            <a:r>
              <a:rPr lang="en-US" sz="1800" i="1" dirty="0">
                <a:solidFill>
                  <a:srgbClr val="292425"/>
                </a:solidFill>
                <a:effectLst/>
                <a:latin typeface="Times New Roman" panose="02020603050405020304" pitchFamily="18" charset="0"/>
                <a:ea typeface="Times New Roman" panose="02020603050405020304" pitchFamily="18" charset="0"/>
              </a:rPr>
              <a:t>, norming, performing, </a:t>
            </a:r>
            <a:r>
              <a:rPr lang="en-US" sz="1800" spc="35" dirty="0">
                <a:solidFill>
                  <a:srgbClr val="292425"/>
                </a:solidFill>
                <a:effectLst/>
                <a:latin typeface="Times New Roman" panose="02020603050405020304" pitchFamily="18" charset="0"/>
                <a:ea typeface="Times New Roman" panose="02020603050405020304" pitchFamily="18" charset="0"/>
              </a:rPr>
              <a:t>and </a:t>
            </a:r>
            <a:r>
              <a:rPr lang="en-US" sz="1800" i="1" dirty="0">
                <a:solidFill>
                  <a:srgbClr val="292425"/>
                </a:solidFill>
                <a:effectLst/>
                <a:latin typeface="Times New Roman" panose="02020603050405020304" pitchFamily="18" charset="0"/>
                <a:ea typeface="Times New Roman" panose="02020603050405020304" pitchFamily="18" charset="0"/>
              </a:rPr>
              <a:t>adjourning. </a:t>
            </a:r>
            <a:r>
              <a:rPr lang="en-US" sz="1800" spc="20" dirty="0">
                <a:solidFill>
                  <a:srgbClr val="292425"/>
                </a:solidFill>
                <a:effectLst/>
                <a:latin typeface="Times New Roman" panose="02020603050405020304" pitchFamily="18" charset="0"/>
                <a:ea typeface="Times New Roman" panose="02020603050405020304" pitchFamily="18" charset="0"/>
              </a:rPr>
              <a:t>Although </a:t>
            </a:r>
            <a:r>
              <a:rPr lang="en-US" sz="1800" dirty="0">
                <a:solidFill>
                  <a:srgbClr val="292425"/>
                </a:solidFill>
                <a:effectLst/>
                <a:latin typeface="Times New Roman" panose="02020603050405020304" pitchFamily="18" charset="0"/>
                <a:ea typeface="Times New Roman" panose="02020603050405020304" pitchFamily="18" charset="0"/>
              </a:rPr>
              <a:t>we </a:t>
            </a:r>
            <a:r>
              <a:rPr lang="en-US" sz="1800" spc="10" dirty="0">
                <a:solidFill>
                  <a:srgbClr val="292425"/>
                </a:solidFill>
                <a:effectLst/>
                <a:latin typeface="Times New Roman" panose="02020603050405020304" pitchFamily="18" charset="0"/>
                <a:ea typeface="Times New Roman" panose="02020603050405020304" pitchFamily="18" charset="0"/>
              </a:rPr>
              <a:t>now </a:t>
            </a:r>
            <a:r>
              <a:rPr lang="en-US" sz="1800" spc="20" dirty="0">
                <a:solidFill>
                  <a:srgbClr val="292425"/>
                </a:solidFill>
                <a:effectLst/>
                <a:latin typeface="Times New Roman" panose="02020603050405020304" pitchFamily="18" charset="0"/>
                <a:ea typeface="Times New Roman" panose="02020603050405020304" pitchFamily="18" charset="0"/>
              </a:rPr>
              <a:t>know </a:t>
            </a:r>
            <a:r>
              <a:rPr lang="en-US" sz="1800" spc="35" dirty="0">
                <a:solidFill>
                  <a:srgbClr val="292425"/>
                </a:solidFill>
                <a:effectLst/>
                <a:latin typeface="Times New Roman" panose="02020603050405020304" pitchFamily="18" charset="0"/>
                <a:ea typeface="Times New Roman" panose="02020603050405020304" pitchFamily="18" charset="0"/>
              </a:rPr>
              <a:t>that not </a:t>
            </a:r>
            <a:r>
              <a:rPr lang="en-US" sz="1800" spc="10" dirty="0">
                <a:solidFill>
                  <a:srgbClr val="292425"/>
                </a:solidFill>
                <a:effectLst/>
                <a:latin typeface="Times New Roman" panose="02020603050405020304" pitchFamily="18" charset="0"/>
                <a:ea typeface="Times New Roman" panose="02020603050405020304" pitchFamily="18" charset="0"/>
              </a:rPr>
              <a:t>all </a:t>
            </a:r>
            <a:r>
              <a:rPr lang="en-US" sz="1800" spc="25" dirty="0">
                <a:solidFill>
                  <a:srgbClr val="292425"/>
                </a:solidFill>
                <a:effectLst/>
                <a:latin typeface="Times New Roman" panose="02020603050405020304" pitchFamily="18" charset="0"/>
                <a:ea typeface="Times New Roman" panose="02020603050405020304" pitchFamily="18" charset="0"/>
              </a:rPr>
              <a:t>groups </a:t>
            </a:r>
            <a:r>
              <a:rPr lang="en-US" sz="1800" spc="20" dirty="0">
                <a:solidFill>
                  <a:srgbClr val="292425"/>
                </a:solidFill>
                <a:effectLst/>
                <a:latin typeface="Times New Roman" panose="02020603050405020304" pitchFamily="18" charset="0"/>
                <a:ea typeface="Times New Roman" panose="02020603050405020304" pitchFamily="18" charset="0"/>
              </a:rPr>
              <a:t>pass </a:t>
            </a:r>
            <a:r>
              <a:rPr lang="en-US" sz="1800" spc="40" dirty="0">
                <a:solidFill>
                  <a:srgbClr val="292425"/>
                </a:solidFill>
                <a:effectLst/>
                <a:latin typeface="Times New Roman" panose="02020603050405020304" pitchFamily="18" charset="0"/>
                <a:ea typeface="Times New Roman" panose="02020603050405020304" pitchFamily="18" charset="0"/>
              </a:rPr>
              <a:t>through </a:t>
            </a:r>
            <a:r>
              <a:rPr lang="en-US" sz="1800" spc="30" dirty="0">
                <a:solidFill>
                  <a:srgbClr val="292425"/>
                </a:solidFill>
                <a:effectLst/>
                <a:latin typeface="Times New Roman" panose="02020603050405020304" pitchFamily="18" charset="0"/>
                <a:ea typeface="Times New Roman" panose="02020603050405020304" pitchFamily="18" charset="0"/>
              </a:rPr>
              <a:t>these </a:t>
            </a:r>
            <a:r>
              <a:rPr lang="en-US" sz="1800" spc="15" dirty="0">
                <a:solidFill>
                  <a:srgbClr val="292425"/>
                </a:solidFill>
                <a:effectLst/>
                <a:latin typeface="Times New Roman" panose="02020603050405020304" pitchFamily="18" charset="0"/>
                <a:ea typeface="Times New Roman" panose="02020603050405020304" pitchFamily="18" charset="0"/>
              </a:rPr>
              <a:t>stages </a:t>
            </a:r>
            <a:r>
              <a:rPr lang="en-US" sz="1800" spc="30" dirty="0">
                <a:solidFill>
                  <a:srgbClr val="292425"/>
                </a:solidFill>
                <a:effectLst/>
                <a:latin typeface="Times New Roman" panose="02020603050405020304" pitchFamily="18" charset="0"/>
                <a:ea typeface="Times New Roman" panose="02020603050405020304" pitchFamily="18" charset="0"/>
              </a:rPr>
              <a:t>in </a:t>
            </a:r>
            <a:r>
              <a:rPr lang="en-US" sz="1800" dirty="0">
                <a:solidFill>
                  <a:srgbClr val="292425"/>
                </a:solidFill>
                <a:effectLst/>
                <a:latin typeface="Times New Roman" panose="02020603050405020304" pitchFamily="18" charset="0"/>
                <a:ea typeface="Times New Roman" panose="02020603050405020304" pitchFamily="18" charset="0"/>
              </a:rPr>
              <a:t>a </a:t>
            </a:r>
            <a:r>
              <a:rPr lang="en-US" sz="1800" spc="25" dirty="0">
                <a:solidFill>
                  <a:srgbClr val="292425"/>
                </a:solidFill>
                <a:effectLst/>
                <a:latin typeface="Times New Roman" panose="02020603050405020304" pitchFamily="18" charset="0"/>
                <a:ea typeface="Times New Roman" panose="02020603050405020304" pitchFamily="18" charset="0"/>
              </a:rPr>
              <a:t>linear </a:t>
            </a:r>
            <a:r>
              <a:rPr lang="en-US" sz="1800" spc="30" dirty="0">
                <a:solidFill>
                  <a:srgbClr val="292425"/>
                </a:solidFill>
                <a:effectLst/>
                <a:latin typeface="Times New Roman" panose="02020603050405020304" pitchFamily="18" charset="0"/>
                <a:ea typeface="Times New Roman" panose="02020603050405020304" pitchFamily="18" charset="0"/>
              </a:rPr>
              <a:t>fashion, </a:t>
            </a:r>
            <a:r>
              <a:rPr lang="en-US" sz="1800" spc="40" dirty="0">
                <a:solidFill>
                  <a:srgbClr val="292425"/>
                </a:solidFill>
                <a:effectLst/>
                <a:latin typeface="Times New Roman" panose="02020603050405020304" pitchFamily="18" charset="0"/>
                <a:ea typeface="Times New Roman" panose="02020603050405020304" pitchFamily="18" charset="0"/>
              </a:rPr>
              <a:t>the model </a:t>
            </a:r>
            <a:r>
              <a:rPr lang="en-US" sz="1800" spc="25" dirty="0">
                <a:solidFill>
                  <a:srgbClr val="292425"/>
                </a:solidFill>
                <a:effectLst/>
                <a:latin typeface="Times New Roman" panose="02020603050405020304" pitchFamily="18" charset="0"/>
                <a:ea typeface="Times New Roman" panose="02020603050405020304" pitchFamily="18" charset="0"/>
              </a:rPr>
              <a:t>can </a:t>
            </a:r>
            <a:r>
              <a:rPr lang="en-US" sz="1800" spc="20" dirty="0">
                <a:solidFill>
                  <a:srgbClr val="292425"/>
                </a:solidFill>
                <a:effectLst/>
                <a:latin typeface="Times New Roman" panose="02020603050405020304" pitchFamily="18" charset="0"/>
                <a:ea typeface="Times New Roman" panose="02020603050405020304" pitchFamily="18" charset="0"/>
              </a:rPr>
              <a:t>still </a:t>
            </a:r>
            <a:r>
              <a:rPr lang="en-US" sz="1800" spc="25" dirty="0">
                <a:solidFill>
                  <a:srgbClr val="292425"/>
                </a:solidFill>
                <a:effectLst/>
                <a:latin typeface="Times New Roman" panose="02020603050405020304" pitchFamily="18" charset="0"/>
                <a:ea typeface="Times New Roman" panose="02020603050405020304" pitchFamily="18" charset="0"/>
              </a:rPr>
              <a:t>help </a:t>
            </a:r>
            <a:r>
              <a:rPr lang="en-US" sz="1800" spc="30" dirty="0">
                <a:solidFill>
                  <a:srgbClr val="292425"/>
                </a:solidFill>
                <a:effectLst/>
                <a:latin typeface="Times New Roman" panose="02020603050405020304" pitchFamily="18" charset="0"/>
                <a:ea typeface="Times New Roman" panose="02020603050405020304" pitchFamily="18" charset="0"/>
              </a:rPr>
              <a:t>in addressing </a:t>
            </a:r>
            <a:r>
              <a:rPr lang="en-US" sz="1800" spc="15" dirty="0">
                <a:solidFill>
                  <a:srgbClr val="292425"/>
                </a:solidFill>
                <a:effectLst/>
                <a:latin typeface="Times New Roman" panose="02020603050405020304" pitchFamily="18" charset="0"/>
                <a:ea typeface="Times New Roman" panose="02020603050405020304" pitchFamily="18" charset="0"/>
              </a:rPr>
              <a:t>your anxieties </a:t>
            </a:r>
            <a:r>
              <a:rPr lang="en-US" sz="1800" spc="30" dirty="0">
                <a:solidFill>
                  <a:srgbClr val="292425"/>
                </a:solidFill>
                <a:effectLst/>
                <a:latin typeface="Times New Roman" panose="02020603050405020304" pitchFamily="18" charset="0"/>
                <a:ea typeface="Times New Roman" panose="02020603050405020304" pitchFamily="18" charset="0"/>
              </a:rPr>
              <a:t>about </a:t>
            </a:r>
            <a:r>
              <a:rPr lang="en-US" sz="1800" spc="20" dirty="0">
                <a:solidFill>
                  <a:srgbClr val="292425"/>
                </a:solidFill>
                <a:effectLst/>
                <a:latin typeface="Times New Roman" panose="02020603050405020304" pitchFamily="18" charset="0"/>
                <a:ea typeface="Times New Roman" panose="02020603050405020304" pitchFamily="18" charset="0"/>
              </a:rPr>
              <a:t>working </a:t>
            </a:r>
            <a:r>
              <a:rPr lang="en-US" sz="1800" spc="25" dirty="0">
                <a:solidFill>
                  <a:srgbClr val="292425"/>
                </a:solidFill>
                <a:effectLst/>
                <a:latin typeface="Times New Roman" panose="02020603050405020304" pitchFamily="18" charset="0"/>
                <a:ea typeface="Times New Roman" panose="02020603050405020304" pitchFamily="18" charset="0"/>
              </a:rPr>
              <a:t>in </a:t>
            </a:r>
            <a:r>
              <a:rPr lang="en-US" sz="1800" spc="20" dirty="0">
                <a:solidFill>
                  <a:srgbClr val="292425"/>
                </a:solidFill>
                <a:effectLst/>
                <a:latin typeface="Times New Roman" panose="02020603050405020304" pitchFamily="18" charset="0"/>
                <a:ea typeface="Times New Roman" panose="02020603050405020304" pitchFamily="18" charset="0"/>
              </a:rPr>
              <a:t>groups </a:t>
            </a:r>
            <a:r>
              <a:rPr lang="en-US" sz="1800" spc="35" dirty="0">
                <a:solidFill>
                  <a:srgbClr val="292425"/>
                </a:solidFill>
                <a:effectLst/>
                <a:latin typeface="Times New Roman" panose="02020603050405020304" pitchFamily="18" charset="0"/>
                <a:ea typeface="Times New Roman" panose="02020603050405020304" pitchFamily="18" charset="0"/>
              </a:rPr>
              <a:t>and</a:t>
            </a:r>
            <a:r>
              <a:rPr lang="en-US" sz="1800" spc="50" dirty="0">
                <a:solidFill>
                  <a:srgbClr val="292425"/>
                </a:solidFill>
                <a:effectLst/>
                <a:latin typeface="Times New Roman" panose="02020603050405020304" pitchFamily="18" charset="0"/>
                <a:ea typeface="Times New Roman" panose="02020603050405020304" pitchFamily="18" charset="0"/>
              </a:rPr>
              <a:t> </a:t>
            </a:r>
            <a:r>
              <a:rPr lang="en-US" sz="1800" spc="20" dirty="0">
                <a:solidFill>
                  <a:srgbClr val="292425"/>
                </a:solidFill>
                <a:effectLst/>
                <a:latin typeface="Times New Roman" panose="02020603050405020304" pitchFamily="18" charset="0"/>
                <a:ea typeface="Times New Roman" panose="02020603050405020304" pitchFamily="18" charset="0"/>
              </a:rPr>
              <a:t>teams</a:t>
            </a:r>
          </a:p>
          <a:p>
            <a:pPr algn="r" rtl="1"/>
            <a:endParaRPr lang="en-US" dirty="0"/>
          </a:p>
          <a:p>
            <a:pPr algn="r" rtl="1"/>
            <a:r>
              <a:rPr lang="ar-IQ" dirty="0"/>
              <a:t>مۆدێلی پێنج قۆناغ</a:t>
            </a:r>
          </a:p>
          <a:p>
            <a:pPr algn="r" rtl="1"/>
            <a:r>
              <a:rPr lang="ar-IQ" dirty="0"/>
              <a:t>لە ناوەڕاستی 1960ەکانەوە، باوەڕ وابوو کە گروپەکان بە زنجیرەیەکی پێوانەیی پێنج قۆناغدا تێپەڕبوون.48 وەک لە پێشانگای 5-4 دا نیشان دراوە، ئەم پێنج قۆناغە لە شێوەی پێکهاتن، گەردەلوول کردنەوە، نۆرمینگ، نمایشکردن، نمایشکردن و ڕاجوواندن نیشان دراوە. هەرچەندە ئێستا دەزانین کە هەموو گروپەکان بە مۆدێکی هێڵییەوە لەو قۆناغانە تێناپەڕن، بەڵام هێشتا مۆدێلەکە دەتوانێت یارمەتی بدات لە چارەسەرکردنی نیگەرانییەکانی ئێوە سەبارەت بە کارکردن بە گرووپ و تیمەکان</a:t>
            </a:r>
          </a:p>
        </p:txBody>
      </p:sp>
    </p:spTree>
    <p:extLst>
      <p:ext uri="{BB962C8B-B14F-4D97-AF65-F5344CB8AC3E}">
        <p14:creationId xmlns:p14="http://schemas.microsoft.com/office/powerpoint/2010/main" val="167918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94804" cy="6857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1147" y="4018741"/>
            <a:ext cx="635000" cy="1619250"/>
          </a:xfrm>
          <a:prstGeom prst="rect">
            <a:avLst/>
          </a:prstGeom>
        </p:spPr>
        <p:txBody>
          <a:bodyPr vert="vert270" wrap="square" lIns="0" tIns="0" rIns="0" bIns="0" rtlCol="0">
            <a:spAutoFit/>
          </a:bodyPr>
          <a:lstStyle/>
          <a:p>
            <a:pPr marL="12700">
              <a:lnSpc>
                <a:spcPts val="4660"/>
              </a:lnSpc>
            </a:pPr>
            <a:r>
              <a:rPr sz="4800" spc="-5" dirty="0">
                <a:solidFill>
                  <a:srgbClr val="FFFFFF"/>
                </a:solidFill>
                <a:latin typeface="Carlito"/>
                <a:cs typeface="Carlito"/>
              </a:rPr>
              <a:t>S</a:t>
            </a:r>
            <a:r>
              <a:rPr sz="4800" spc="-60" dirty="0">
                <a:solidFill>
                  <a:srgbClr val="FFFFFF"/>
                </a:solidFill>
                <a:latin typeface="Carlito"/>
                <a:cs typeface="Carlito"/>
              </a:rPr>
              <a:t>t</a:t>
            </a:r>
            <a:r>
              <a:rPr sz="4800" dirty="0">
                <a:solidFill>
                  <a:srgbClr val="FFFFFF"/>
                </a:solidFill>
                <a:latin typeface="Carlito"/>
                <a:cs typeface="Carlito"/>
              </a:rPr>
              <a:t>a</a:t>
            </a:r>
            <a:r>
              <a:rPr sz="4800" spc="-35" dirty="0">
                <a:solidFill>
                  <a:srgbClr val="FFFFFF"/>
                </a:solidFill>
                <a:latin typeface="Carlito"/>
                <a:cs typeface="Carlito"/>
              </a:rPr>
              <a:t>g</a:t>
            </a:r>
            <a:r>
              <a:rPr sz="4800" dirty="0">
                <a:solidFill>
                  <a:srgbClr val="FFFFFF"/>
                </a:solidFill>
                <a:latin typeface="Carlito"/>
                <a:cs typeface="Carlito"/>
              </a:rPr>
              <a:t>es</a:t>
            </a:r>
            <a:endParaRPr sz="4800">
              <a:latin typeface="Carlito"/>
              <a:cs typeface="Carlito"/>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7</a:t>
            </a:fld>
            <a:endParaRPr dirty="0"/>
          </a:p>
        </p:txBody>
      </p:sp>
      <p:sp>
        <p:nvSpPr>
          <p:cNvPr id="8" name="TextBox 7">
            <a:extLst>
              <a:ext uri="{FF2B5EF4-FFF2-40B4-BE49-F238E27FC236}">
                <a16:creationId xmlns:a16="http://schemas.microsoft.com/office/drawing/2014/main" id="{50E47FB0-4921-4414-B3D7-B0164F854191}"/>
              </a:ext>
            </a:extLst>
          </p:cNvPr>
          <p:cNvSpPr txBox="1"/>
          <p:nvPr/>
        </p:nvSpPr>
        <p:spPr>
          <a:xfrm>
            <a:off x="1348614" y="457200"/>
            <a:ext cx="7109586" cy="5314596"/>
          </a:xfrm>
          <a:prstGeom prst="rect">
            <a:avLst/>
          </a:prstGeom>
          <a:noFill/>
        </p:spPr>
        <p:txBody>
          <a:bodyPr wrap="square" rtlCol="1">
            <a:spAutoFit/>
          </a:bodyPr>
          <a:lstStyle/>
          <a:p>
            <a:pPr marR="64135" lvl="1" rtl="0">
              <a:lnSpc>
                <a:spcPct val="118000"/>
              </a:lnSpc>
              <a:spcBef>
                <a:spcPts val="645"/>
              </a:spcBef>
              <a:spcAft>
                <a:spcPts val="0"/>
              </a:spcAft>
              <a:buClr>
                <a:srgbClr val="292425"/>
              </a:buClr>
              <a:buSzPts val="950"/>
              <a:tabLst>
                <a:tab pos="1219835" algn="l"/>
              </a:tabLst>
            </a:pPr>
            <a:r>
              <a:rPr lang="en-US" sz="1600" i="1"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 I: Forming. </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Think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about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first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time </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you </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met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with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 </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new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 </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Do you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remember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how </a:t>
            </a:r>
            <a:r>
              <a:rPr lang="en-US" sz="1600" spc="4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some </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people </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seemed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silent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and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others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felt </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confused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about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task</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you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were</a:t>
            </a:r>
            <a:r>
              <a:rPr lang="en-US" sz="16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to</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dirty="0" err="1">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acco</a:t>
            </a:r>
            <a:r>
              <a:rPr lang="en-US" sz="1600" spc="-17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30" dirty="0" err="1">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mplish</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1600" spc="-7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Those</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feelings</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arise</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during</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first</a:t>
            </a:r>
            <a:r>
              <a:rPr lang="en-US" sz="16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group </a:t>
            </a:r>
            <a:r>
              <a:rPr lang="en-US" sz="16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development,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know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as </a:t>
            </a:r>
            <a:r>
              <a:rPr lang="en-US" sz="1600" b="1"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forming</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Forming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is </a:t>
            </a:r>
            <a:r>
              <a:rPr lang="en-US" sz="16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characterized </a:t>
            </a:r>
            <a:r>
              <a:rPr lang="en-US" sz="16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by a great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deal</a:t>
            </a:r>
            <a:r>
              <a:rPr lang="en-US" sz="1600" spc="-5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 </a:t>
            </a:r>
            <a:r>
              <a:rPr lang="en-US" sz="1600" dirty="0">
                <a:solidFill>
                  <a:srgbClr val="292425"/>
                </a:solidFill>
                <a:effectLst/>
                <a:latin typeface="Times New Roman" panose="02020603050405020304" pitchFamily="18" charset="0"/>
                <a:ea typeface="Times New Roman" panose="02020603050405020304" pitchFamily="18" charset="0"/>
              </a:rPr>
              <a:t>uncertainty about the team’s purpose, structure, and leadership. Mem </a:t>
            </a:r>
            <a:r>
              <a:rPr lang="en-US" sz="1600" dirty="0" err="1">
                <a:solidFill>
                  <a:srgbClr val="292425"/>
                </a:solidFill>
                <a:effectLst/>
                <a:latin typeface="Times New Roman" panose="02020603050405020304" pitchFamily="18" charset="0"/>
                <a:ea typeface="Times New Roman" panose="02020603050405020304" pitchFamily="18" charset="0"/>
              </a:rPr>
              <a:t>bers</a:t>
            </a:r>
            <a:r>
              <a:rPr lang="en-US" sz="1600" dirty="0">
                <a:solidFill>
                  <a:srgbClr val="292425"/>
                </a:solidFill>
                <a:effectLst/>
                <a:latin typeface="Times New Roman" panose="02020603050405020304" pitchFamily="18" charset="0"/>
                <a:ea typeface="Times New Roman" panose="02020603050405020304" pitchFamily="18" charset="0"/>
              </a:rPr>
              <a:t> are “testing the waters” to determine what types of </a:t>
            </a:r>
            <a:r>
              <a:rPr lang="en-US" sz="1600" dirty="0" err="1">
                <a:solidFill>
                  <a:srgbClr val="292425"/>
                </a:solidFill>
                <a:effectLst/>
                <a:latin typeface="Times New Roman" panose="02020603050405020304" pitchFamily="18" charset="0"/>
                <a:ea typeface="Times New Roman" panose="02020603050405020304" pitchFamily="18" charset="0"/>
              </a:rPr>
              <a:t>behaviour</a:t>
            </a:r>
            <a:r>
              <a:rPr lang="en-US" sz="1600" dirty="0">
                <a:solidFill>
                  <a:srgbClr val="292425"/>
                </a:solidFill>
                <a:effectLst/>
                <a:latin typeface="Times New Roman" panose="02020603050405020304" pitchFamily="18" charset="0"/>
                <a:ea typeface="Times New Roman" panose="02020603050405020304" pitchFamily="18" charset="0"/>
              </a:rPr>
              <a:t> are acceptable. This stage is complete when members have begun to think of themselves as part of a team.</a:t>
            </a:r>
          </a:p>
          <a:p>
            <a:pPr marR="64135" lvl="1" algn="r" rtl="1">
              <a:lnSpc>
                <a:spcPct val="118000"/>
              </a:lnSpc>
              <a:spcBef>
                <a:spcPts val="645"/>
              </a:spcBef>
              <a:spcAft>
                <a:spcPts val="0"/>
              </a:spcAft>
              <a:buClr>
                <a:srgbClr val="292425"/>
              </a:buClr>
              <a:buSzPts val="950"/>
              <a:tabLst>
                <a:tab pos="1219835" algn="l"/>
              </a:tabLst>
            </a:pPr>
            <a:r>
              <a:rPr lang="ar-IQ" sz="1600" dirty="0">
                <a:solidFill>
                  <a:srgbClr val="292425"/>
                </a:solidFill>
                <a:effectLst/>
                <a:latin typeface="Times New Roman" panose="02020603050405020304" pitchFamily="18" charset="0"/>
                <a:ea typeface="Times New Roman" panose="02020603050405020304" pitchFamily="18" charset="0"/>
              </a:rPr>
              <a:t>• قۆناغی </a:t>
            </a:r>
            <a:r>
              <a:rPr lang="en-US" sz="1600" dirty="0">
                <a:solidFill>
                  <a:srgbClr val="292425"/>
                </a:solidFill>
                <a:effectLst/>
                <a:latin typeface="Times New Roman" panose="02020603050405020304" pitchFamily="18" charset="0"/>
                <a:ea typeface="Times New Roman" panose="02020603050405020304" pitchFamily="18" charset="0"/>
              </a:rPr>
              <a:t>I: </a:t>
            </a:r>
            <a:r>
              <a:rPr lang="ar-IQ" sz="1600" dirty="0">
                <a:solidFill>
                  <a:srgbClr val="292425"/>
                </a:solidFill>
                <a:effectLst/>
                <a:latin typeface="Times New Roman" panose="02020603050405020304" pitchFamily="18" charset="0"/>
                <a:ea typeface="Times New Roman" panose="02020603050405020304" pitchFamily="18" charset="0"/>
              </a:rPr>
              <a:t>پێکهاتن. بیر لە یەکەم جار بکە کە تۆ لەگەڵ تیمێکی نوێ کۆبویتەوە. ئایا بیرت دێت کە چۆن هەندێک کەس بێدەنگ دیار بوون و هەندێکی تر هەستیان بە سەرلێشێواوی کرد دەربارەی ئەو ئەرکەی کە تۆ تۆ بووی بە پەرۆشی؟ ئەو هەستانە لە قۆناغی یەکەمی گەشەی گرووپدا سەرهەڵ دەدەن، بە پێکهاتن دەزانن. پێکهاتن لەلایەن ژمارەیەکی زۆر لە</a:t>
            </a:r>
          </a:p>
          <a:p>
            <a:pPr marR="64135" lvl="1" algn="r" rtl="1">
              <a:lnSpc>
                <a:spcPct val="118000"/>
              </a:lnSpc>
              <a:spcBef>
                <a:spcPts val="645"/>
              </a:spcBef>
              <a:spcAft>
                <a:spcPts val="0"/>
              </a:spcAft>
              <a:buClr>
                <a:srgbClr val="292425"/>
              </a:buClr>
              <a:buSzPts val="950"/>
              <a:tabLst>
                <a:tab pos="1219835" algn="l"/>
              </a:tabLst>
            </a:pPr>
            <a:r>
              <a:rPr lang="ar-IQ" sz="1600" dirty="0">
                <a:solidFill>
                  <a:srgbClr val="292425"/>
                </a:solidFill>
                <a:effectLst/>
                <a:latin typeface="Times New Roman" panose="02020603050405020304" pitchFamily="18" charset="0"/>
                <a:ea typeface="Times New Roman" panose="02020603050405020304" pitchFamily="18" charset="0"/>
              </a:rPr>
              <a:t>نادڵنیایی دەربارەی ئامانج و پێکهاتە و سەرکردایەتی تیمەکە مێم بێرس "تاقیکردنەوەی ئاوەکان" دەکەن بۆ ئەوەی بزانرێت چ جۆرە هەڵسوکەوتێک پەسەندە. ئەم قۆناغە تەواوە کاتێک ئەندامەکان دەستیان کردووە بە بیرکردنەوە لە خۆیان وەک بەشێک لە تیمێک</a:t>
            </a:r>
          </a:p>
          <a:p>
            <a:pPr marR="64135" lvl="1" algn="r" rtl="1">
              <a:lnSpc>
                <a:spcPct val="118000"/>
              </a:lnSpc>
              <a:spcBef>
                <a:spcPts val="645"/>
              </a:spcBef>
              <a:spcAft>
                <a:spcPts val="0"/>
              </a:spcAft>
              <a:buClr>
                <a:srgbClr val="292425"/>
              </a:buClr>
              <a:buSzPts val="950"/>
              <a:tabLst>
                <a:tab pos="1219835" algn="l"/>
              </a:tabLst>
            </a:pPr>
            <a:endParaRPr lang="en-US" sz="1600" dirty="0">
              <a:solidFill>
                <a:srgbClr val="292425"/>
              </a:solidFill>
              <a:effectLst/>
              <a:latin typeface="Times New Roman" panose="02020603050405020304" pitchFamily="18" charset="0"/>
              <a:ea typeface="Times New Roman" panose="02020603050405020304" pitchFamily="18" charset="0"/>
            </a:endParaRPr>
          </a:p>
          <a:p>
            <a:pPr marR="64135" lvl="1" rtl="0">
              <a:lnSpc>
                <a:spcPct val="118000"/>
              </a:lnSpc>
              <a:spcBef>
                <a:spcPts val="645"/>
              </a:spcBef>
              <a:spcAft>
                <a:spcPts val="0"/>
              </a:spcAft>
              <a:buClr>
                <a:srgbClr val="292425"/>
              </a:buClr>
              <a:buSzPts val="950"/>
              <a:tabLst>
                <a:tab pos="1219835" algn="l"/>
              </a:tabLst>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4767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94804" cy="6857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1147" y="4018741"/>
            <a:ext cx="635000" cy="1619250"/>
          </a:xfrm>
          <a:prstGeom prst="rect">
            <a:avLst/>
          </a:prstGeom>
        </p:spPr>
        <p:txBody>
          <a:bodyPr vert="vert270" wrap="square" lIns="0" tIns="0" rIns="0" bIns="0" rtlCol="0">
            <a:spAutoFit/>
          </a:bodyPr>
          <a:lstStyle/>
          <a:p>
            <a:pPr marL="12700">
              <a:lnSpc>
                <a:spcPts val="4660"/>
              </a:lnSpc>
            </a:pPr>
            <a:r>
              <a:rPr sz="4800" spc="-5" dirty="0">
                <a:solidFill>
                  <a:srgbClr val="FFFFFF"/>
                </a:solidFill>
                <a:latin typeface="Carlito"/>
                <a:cs typeface="Carlito"/>
              </a:rPr>
              <a:t>S</a:t>
            </a:r>
            <a:r>
              <a:rPr sz="4800" spc="-60" dirty="0">
                <a:solidFill>
                  <a:srgbClr val="FFFFFF"/>
                </a:solidFill>
                <a:latin typeface="Carlito"/>
                <a:cs typeface="Carlito"/>
              </a:rPr>
              <a:t>t</a:t>
            </a:r>
            <a:r>
              <a:rPr sz="4800" dirty="0">
                <a:solidFill>
                  <a:srgbClr val="FFFFFF"/>
                </a:solidFill>
                <a:latin typeface="Carlito"/>
                <a:cs typeface="Carlito"/>
              </a:rPr>
              <a:t>a</a:t>
            </a:r>
            <a:r>
              <a:rPr sz="4800" spc="-35" dirty="0">
                <a:solidFill>
                  <a:srgbClr val="FFFFFF"/>
                </a:solidFill>
                <a:latin typeface="Carlito"/>
                <a:cs typeface="Carlito"/>
              </a:rPr>
              <a:t>g</a:t>
            </a:r>
            <a:r>
              <a:rPr sz="4800" dirty="0">
                <a:solidFill>
                  <a:srgbClr val="FFFFFF"/>
                </a:solidFill>
                <a:latin typeface="Carlito"/>
                <a:cs typeface="Carlito"/>
              </a:rPr>
              <a:t>es</a:t>
            </a:r>
            <a:endParaRPr sz="4800">
              <a:latin typeface="Carlito"/>
              <a:cs typeface="Carlito"/>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8</a:t>
            </a:fld>
            <a:endParaRPr dirty="0"/>
          </a:p>
        </p:txBody>
      </p:sp>
      <p:sp>
        <p:nvSpPr>
          <p:cNvPr id="8" name="TextBox 7">
            <a:extLst>
              <a:ext uri="{FF2B5EF4-FFF2-40B4-BE49-F238E27FC236}">
                <a16:creationId xmlns:a16="http://schemas.microsoft.com/office/drawing/2014/main" id="{50E47FB0-4921-4414-B3D7-B0164F854191}"/>
              </a:ext>
            </a:extLst>
          </p:cNvPr>
          <p:cNvSpPr txBox="1"/>
          <p:nvPr/>
        </p:nvSpPr>
        <p:spPr>
          <a:xfrm>
            <a:off x="1348614" y="457200"/>
            <a:ext cx="7109586" cy="5043432"/>
          </a:xfrm>
          <a:prstGeom prst="rect">
            <a:avLst/>
          </a:prstGeom>
          <a:noFill/>
        </p:spPr>
        <p:txBody>
          <a:bodyPr wrap="square" rtlCol="1">
            <a:spAutoFit/>
          </a:bodyPr>
          <a:lstStyle/>
          <a:p>
            <a:pPr marR="45720" lvl="1" rtl="0">
              <a:lnSpc>
                <a:spcPct val="118000"/>
              </a:lnSpc>
              <a:spcBef>
                <a:spcPts val="600"/>
              </a:spcBef>
              <a:spcAft>
                <a:spcPts val="0"/>
              </a:spcAft>
              <a:buClr>
                <a:srgbClr val="292425"/>
              </a:buClr>
              <a:buSzPts val="950"/>
              <a:tabLst>
                <a:tab pos="1219835" algn="l"/>
              </a:tabLst>
            </a:pPr>
            <a:r>
              <a:rPr lang="en-US" sz="1800" i="1"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 II: </a:t>
            </a:r>
            <a:r>
              <a:rPr lang="en-US" sz="1800" i="1"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Storming.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Do you </a:t>
            </a:r>
            <a:r>
              <a:rPr lang="en-US" sz="18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remember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how </a:t>
            </a:r>
            <a:r>
              <a:rPr lang="en-US" sz="1800" spc="4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some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people in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your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just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didn’t seem</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to</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get</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along,</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and</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sometimes</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power</a:t>
            </a:r>
            <a:r>
              <a:rPr lang="en-US" sz="1800" spc="-4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struggles</a:t>
            </a:r>
            <a:r>
              <a:rPr lang="en-US" sz="1800" spc="-4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even</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emerged?</a:t>
            </a:r>
            <a:r>
              <a:rPr lang="en-US" sz="1800" spc="-1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These</a:t>
            </a:r>
            <a:r>
              <a:rPr lang="en-US" sz="1800" spc="-4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reactions are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typical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 </a:t>
            </a:r>
            <a:r>
              <a:rPr lang="en-US" sz="18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z="1800" b="1"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storming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which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is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one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intragroup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conflict.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Mem </a:t>
            </a:r>
            <a:r>
              <a:rPr lang="en-US" sz="1800" spc="10" dirty="0" err="1">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bers</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accept</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existence</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a:t>
            </a:r>
            <a:r>
              <a:rPr lang="en-US" sz="18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but</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resist</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constraints</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that</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imposes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on individuality.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Furthermore, there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is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conflict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over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who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will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control </a:t>
            </a:r>
            <a:r>
              <a:rPr lang="en-US" sz="18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When</a:t>
            </a:r>
            <a:r>
              <a:rPr lang="en-US" sz="1800" spc="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this</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is</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complete,</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relatively</a:t>
            </a:r>
            <a:r>
              <a:rPr lang="en-US" sz="1800" spc="-5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clear</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hierarchy</a:t>
            </a:r>
            <a:r>
              <a:rPr lang="en-US" sz="1800"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of</a:t>
            </a:r>
            <a:r>
              <a:rPr lang="en-US" sz="1800" spc="-5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leadership</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will</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emerge </a:t>
            </a:r>
            <a:r>
              <a:rPr lang="en-US" sz="1800"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within </a:t>
            </a:r>
            <a:r>
              <a:rPr lang="en-US" sz="1800"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z="1800" spc="7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a:t>
            </a:r>
          </a:p>
          <a:p>
            <a:pPr marR="45720" lvl="1" algn="r" rtl="1">
              <a:lnSpc>
                <a:spcPct val="118000"/>
              </a:lnSpc>
              <a:spcBef>
                <a:spcPts val="600"/>
              </a:spcBef>
              <a:spcAft>
                <a:spcPts val="0"/>
              </a:spcAft>
              <a:buClr>
                <a:srgbClr val="292425"/>
              </a:buClr>
              <a:buSzPts val="950"/>
              <a:tabLst>
                <a:tab pos="1219835" algn="l"/>
              </a:tabLst>
            </a:pPr>
            <a:r>
              <a:rPr lang="ar-IQ" sz="1800" dirty="0">
                <a:effectLst/>
                <a:latin typeface="Arial" panose="020B0604020202020204" pitchFamily="34" charset="0"/>
                <a:ea typeface="Times New Roman" panose="02020603050405020304" pitchFamily="18" charset="0"/>
              </a:rPr>
              <a:t>قۆناغی دووەم: گەردەلوول. ئایا بیرت دێت کە چۆن هەندێک کەس لە تیمەکەتدا وا دیار نەبوو کە بەردەوام بن و هەندێجاریش تێکۆشانی دەسەڵات پەیدا بوو؟ ئەم کاردانەوانە نمونەیی قۆناغی گەردەلوولن، کە یەکێکە لە ململانێی ناو گروپەکان. میم بێرس بوونی تیمەکە قبوڵ دەکات، بەڵام بەرهەڵستی ئەو سنوورانە بکە کە تیمەکە دەیسەپێنێت بەسەر تاکایەتیدا. هەروەها، ناکۆکی هەیە لەسەر ئەوەی کێ تیمەکە کۆنترۆڵ دەکات کاتێک ئەم قۆناغە تەواو بوو، پلەیەکی تا ڕادەیەک ڕوون لە سەرکردایەتی لە ناو تیمەکەدا دێتە ئاراوە.</a:t>
            </a:r>
            <a:endParaRPr lang="en-US"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890530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94804" cy="6857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1147" y="4018741"/>
            <a:ext cx="635000" cy="1619250"/>
          </a:xfrm>
          <a:prstGeom prst="rect">
            <a:avLst/>
          </a:prstGeom>
        </p:spPr>
        <p:txBody>
          <a:bodyPr vert="vert270" wrap="square" lIns="0" tIns="0" rIns="0" bIns="0" rtlCol="0">
            <a:spAutoFit/>
          </a:bodyPr>
          <a:lstStyle/>
          <a:p>
            <a:pPr marL="12700">
              <a:lnSpc>
                <a:spcPts val="4660"/>
              </a:lnSpc>
            </a:pPr>
            <a:r>
              <a:rPr sz="4800" spc="-5" dirty="0">
                <a:solidFill>
                  <a:srgbClr val="FFFFFF"/>
                </a:solidFill>
                <a:latin typeface="Carlito"/>
                <a:cs typeface="Carlito"/>
              </a:rPr>
              <a:t>S</a:t>
            </a:r>
            <a:r>
              <a:rPr sz="4800" spc="-60" dirty="0">
                <a:solidFill>
                  <a:srgbClr val="FFFFFF"/>
                </a:solidFill>
                <a:latin typeface="Carlito"/>
                <a:cs typeface="Carlito"/>
              </a:rPr>
              <a:t>t</a:t>
            </a:r>
            <a:r>
              <a:rPr sz="4800" dirty="0">
                <a:solidFill>
                  <a:srgbClr val="FFFFFF"/>
                </a:solidFill>
                <a:latin typeface="Carlito"/>
                <a:cs typeface="Carlito"/>
              </a:rPr>
              <a:t>a</a:t>
            </a:r>
            <a:r>
              <a:rPr sz="4800" spc="-35" dirty="0">
                <a:solidFill>
                  <a:srgbClr val="FFFFFF"/>
                </a:solidFill>
                <a:latin typeface="Carlito"/>
                <a:cs typeface="Carlito"/>
              </a:rPr>
              <a:t>g</a:t>
            </a:r>
            <a:r>
              <a:rPr sz="4800" dirty="0">
                <a:solidFill>
                  <a:srgbClr val="FFFFFF"/>
                </a:solidFill>
                <a:latin typeface="Carlito"/>
                <a:cs typeface="Carlito"/>
              </a:rPr>
              <a:t>es</a:t>
            </a:r>
            <a:endParaRPr sz="4800">
              <a:latin typeface="Carlito"/>
              <a:cs typeface="Carlito"/>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9</a:t>
            </a:fld>
            <a:endParaRPr dirty="0"/>
          </a:p>
        </p:txBody>
      </p:sp>
      <p:sp>
        <p:nvSpPr>
          <p:cNvPr id="8" name="TextBox 7">
            <a:extLst>
              <a:ext uri="{FF2B5EF4-FFF2-40B4-BE49-F238E27FC236}">
                <a16:creationId xmlns:a16="http://schemas.microsoft.com/office/drawing/2014/main" id="{50E47FB0-4921-4414-B3D7-B0164F854191}"/>
              </a:ext>
            </a:extLst>
          </p:cNvPr>
          <p:cNvSpPr txBox="1"/>
          <p:nvPr/>
        </p:nvSpPr>
        <p:spPr>
          <a:xfrm>
            <a:off x="1348614" y="457200"/>
            <a:ext cx="7109586" cy="5481950"/>
          </a:xfrm>
          <a:prstGeom prst="rect">
            <a:avLst/>
          </a:prstGeom>
          <a:noFill/>
        </p:spPr>
        <p:txBody>
          <a:bodyPr wrap="square" rtlCol="1">
            <a:spAutoFit/>
          </a:bodyPr>
          <a:lstStyle/>
          <a:p>
            <a:pPr marR="208915" lvl="1" algn="just" rtl="0">
              <a:lnSpc>
                <a:spcPct val="118000"/>
              </a:lnSpc>
              <a:spcBef>
                <a:spcPts val="600"/>
              </a:spcBef>
              <a:spcAft>
                <a:spcPts val="0"/>
              </a:spcAft>
              <a:buClr>
                <a:srgbClr val="292425"/>
              </a:buClr>
              <a:buSzPts val="950"/>
              <a:tabLst>
                <a:tab pos="1219200" algn="l"/>
              </a:tabLst>
            </a:pPr>
            <a:r>
              <a:rPr lang="en-US" i="1"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a:t>
            </a:r>
            <a:r>
              <a:rPr lang="en-US" i="1" spc="-6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i="1"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III:</a:t>
            </a:r>
            <a:r>
              <a:rPr lang="en-US" i="1"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i="1"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Norming.</a:t>
            </a:r>
            <a:r>
              <a:rPr lang="en-US" i="1" spc="-8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Many</a:t>
            </a:r>
            <a:r>
              <a:rPr lang="en-US" spc="-6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teams</a:t>
            </a:r>
            <a:r>
              <a:rPr lang="en-US" spc="-6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resolve</a:t>
            </a:r>
            <a:r>
              <a:rPr lang="en-US"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a:t>
            </a:r>
            <a:r>
              <a:rPr lang="en-US" spc="-5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interpersonal</a:t>
            </a:r>
            <a:r>
              <a:rPr lang="en-US" spc="-5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conflict</a:t>
            </a:r>
            <a:r>
              <a:rPr lang="en-US" spc="-3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and</a:t>
            </a:r>
            <a:r>
              <a:rPr lang="en-US" spc="-3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reach</a:t>
            </a:r>
            <a:r>
              <a:rPr lang="en-US"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third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stage, </a:t>
            </a:r>
            <a:r>
              <a:rPr lang="en-US" spc="2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in </a:t>
            </a:r>
            <a:r>
              <a:rPr lang="en-US"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which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close </a:t>
            </a:r>
            <a:r>
              <a:rPr lang="en-US" spc="1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relationships </a:t>
            </a:r>
            <a:r>
              <a:rPr lang="en-US"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develop </a:t>
            </a:r>
            <a:r>
              <a:rPr lang="en-US" spc="2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and the</a:t>
            </a:r>
            <a:r>
              <a:rPr lang="en-US" spc="-180"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pc="15" dirty="0">
                <a:solidFill>
                  <a:srgbClr val="292425"/>
                </a:solidFill>
                <a:effectLst/>
                <a:latin typeface="Times New Roman" panose="02020603050405020304" pitchFamily="18" charset="0"/>
                <a:ea typeface="Times New Roman" panose="02020603050405020304" pitchFamily="18" charset="0"/>
                <a:cs typeface="Arial" panose="020B0604020202020204" pitchFamily="34" charset="0"/>
              </a:rPr>
              <a:t>team demonstrates</a:t>
            </a:r>
            <a:r>
              <a:rPr lang="en-US" sz="2800" spc="15" dirty="0">
                <a:latin typeface="Arial" panose="020B0604020202020204" pitchFamily="34" charset="0"/>
                <a:ea typeface="Times New Roman" panose="02020603050405020304" pitchFamily="18" charset="0"/>
                <a:cs typeface="Arial" panose="020B0604020202020204" pitchFamily="34" charset="0"/>
              </a:rPr>
              <a:t> </a:t>
            </a:r>
            <a:r>
              <a:rPr lang="en-US" dirty="0">
                <a:solidFill>
                  <a:srgbClr val="292425"/>
                </a:solidFill>
                <a:effectLst/>
                <a:latin typeface="Times New Roman" panose="02020603050405020304" pitchFamily="18" charset="0"/>
                <a:ea typeface="Times New Roman" panose="02020603050405020304" pitchFamily="18" charset="0"/>
              </a:rPr>
              <a:t>cohesiveness. There is now a strong sense of team identity and camaraderie. This </a:t>
            </a:r>
            <a:r>
              <a:rPr lang="en-US" b="1" dirty="0">
                <a:solidFill>
                  <a:srgbClr val="292425"/>
                </a:solidFill>
                <a:effectLst/>
                <a:latin typeface="Times New Roman" panose="02020603050405020304" pitchFamily="18" charset="0"/>
                <a:ea typeface="Times New Roman" panose="02020603050405020304" pitchFamily="18" charset="0"/>
              </a:rPr>
              <a:t>norming </a:t>
            </a:r>
            <a:r>
              <a:rPr lang="en-US" dirty="0">
                <a:solidFill>
                  <a:srgbClr val="292425"/>
                </a:solidFill>
                <a:effectLst/>
                <a:latin typeface="Times New Roman" panose="02020603050405020304" pitchFamily="18" charset="0"/>
                <a:ea typeface="Times New Roman" panose="02020603050405020304" pitchFamily="18" charset="0"/>
              </a:rPr>
              <a:t>stage is complete when the team structure solidifies, and the team has assimilated a common set of expectations of what defines correct member </a:t>
            </a:r>
            <a:r>
              <a:rPr lang="en-US" dirty="0" err="1">
                <a:solidFill>
                  <a:srgbClr val="292425"/>
                </a:solidFill>
                <a:effectLst/>
                <a:latin typeface="Times New Roman" panose="02020603050405020304" pitchFamily="18" charset="0"/>
                <a:ea typeface="Times New Roman" panose="02020603050405020304" pitchFamily="18" charset="0"/>
              </a:rPr>
              <a:t>behaviour</a:t>
            </a:r>
            <a:r>
              <a:rPr lang="en-US" dirty="0">
                <a:solidFill>
                  <a:srgbClr val="292425"/>
                </a:solidFill>
                <a:effectLst/>
                <a:latin typeface="Times New Roman" panose="02020603050405020304" pitchFamily="18" charset="0"/>
                <a:ea typeface="Times New Roman" panose="02020603050405020304" pitchFamily="18" charset="0"/>
              </a:rPr>
              <a:t>.</a:t>
            </a:r>
          </a:p>
          <a:p>
            <a:pPr marR="208915" lvl="1" algn="just" rtl="1">
              <a:lnSpc>
                <a:spcPct val="118000"/>
              </a:lnSpc>
              <a:spcBef>
                <a:spcPts val="600"/>
              </a:spcBef>
              <a:spcAft>
                <a:spcPts val="0"/>
              </a:spcAft>
              <a:buClr>
                <a:srgbClr val="292425"/>
              </a:buClr>
              <a:buSzPts val="950"/>
              <a:tabLst>
                <a:tab pos="1219200" algn="l"/>
              </a:tabLst>
            </a:pPr>
            <a:r>
              <a:rPr lang="ar-IQ" dirty="0">
                <a:effectLst/>
                <a:latin typeface="Times New Roman" panose="02020603050405020304" pitchFamily="18" charset="0"/>
                <a:ea typeface="Times New Roman" panose="02020603050405020304" pitchFamily="18" charset="0"/>
              </a:rPr>
              <a:t>قۆناغی سێیەم: نۆرمینگ. زۆرێک لە تیمەکان ناکۆکی نێوان کەسەکان چارەسەر دەکەن و دەگەنە قۆناغی سێیەم کە تێیدا پەیوەندییە نزیکەکان پەرەدەسێنێت و تیمەکە دەریدەخات</a:t>
            </a:r>
          </a:p>
          <a:p>
            <a:pPr marR="208915" lvl="1" algn="just" rtl="1">
              <a:lnSpc>
                <a:spcPct val="118000"/>
              </a:lnSpc>
              <a:spcBef>
                <a:spcPts val="600"/>
              </a:spcBef>
              <a:spcAft>
                <a:spcPts val="0"/>
              </a:spcAft>
              <a:buClr>
                <a:srgbClr val="292425"/>
              </a:buClr>
              <a:buSzPts val="950"/>
              <a:tabLst>
                <a:tab pos="1219200" algn="l"/>
              </a:tabLst>
            </a:pPr>
            <a:r>
              <a:rPr lang="ar-IQ" dirty="0">
                <a:effectLst/>
                <a:latin typeface="Times New Roman" panose="02020603050405020304" pitchFamily="18" charset="0"/>
                <a:ea typeface="Times New Roman" panose="02020603050405020304" pitchFamily="18" charset="0"/>
              </a:rPr>
              <a:t>ئەوە چیە؟ ئێستا هەستێکی بەهێز هەیە لە ناسنامەی تیم و کامارادەری. ئەم قۆناغە نۆرمینگە تەواوە کاتێک پێکهاتەی تیمەکە پتەو دەبێت، وە تیمەکە کۆمەڵێک پێشبینی هاوبەشیان بۆ ئەو شتەی کە پێناسەی ڕەفتاری دروستی ئەندامی دەکات، بە دەست هێنا.</a:t>
            </a:r>
            <a:endParaRPr lang="en-US" dirty="0">
              <a:effectLst/>
              <a:latin typeface="Times New Roman" panose="02020603050405020304" pitchFamily="18" charset="0"/>
              <a:ea typeface="Times New Roman" panose="02020603050405020304" pitchFamily="18" charset="0"/>
            </a:endParaRPr>
          </a:p>
          <a:p>
            <a:pPr marR="45720" lvl="1" rtl="0">
              <a:lnSpc>
                <a:spcPct val="118000"/>
              </a:lnSpc>
              <a:spcBef>
                <a:spcPts val="600"/>
              </a:spcBef>
              <a:spcAft>
                <a:spcPts val="0"/>
              </a:spcAft>
              <a:buClr>
                <a:srgbClr val="292425"/>
              </a:buClr>
              <a:buSzPts val="950"/>
              <a:tabLst>
                <a:tab pos="1219835" algn="l"/>
              </a:tabLst>
            </a:pPr>
            <a:endParaRPr lang="en-US" sz="4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8675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5252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TotalTime>
  <Words>916</Words>
  <Application>Microsoft Office PowerPoint</Application>
  <PresentationFormat>On-screen Show (4:3)</PresentationFormat>
  <Paragraphs>126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Carlito</vt:lpstr>
      <vt:lpstr>Times New Roman</vt:lpstr>
      <vt:lpstr>Office Theme</vt:lpstr>
      <vt:lpstr>PowerPoint Presentation</vt:lpstr>
      <vt:lpstr>Meaning of Group</vt:lpstr>
      <vt:lpstr>Why People Join Groups</vt:lpstr>
      <vt:lpstr>Advantages of group</vt:lpstr>
      <vt:lpstr>PowerPoint Presentation</vt:lpstr>
      <vt:lpstr>PowerPoint Presentation</vt:lpstr>
      <vt:lpstr>PowerPoint Presentation</vt:lpstr>
      <vt:lpstr>PowerPoint Presentation</vt:lpstr>
      <vt:lpstr>PowerPoint Presentation</vt:lpstr>
      <vt:lpstr>Types of Teams</vt:lpstr>
      <vt:lpstr>Advantages of Team building</vt:lpstr>
      <vt:lpstr>Team killers</vt:lpstr>
      <vt:lpstr>Comparison between Group &amp; Team</vt:lpstr>
      <vt:lpstr>Questions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Zanyar</dc:creator>
  <cp:lastModifiedBy>Zanyar</cp:lastModifiedBy>
  <cp:revision>68</cp:revision>
  <dcterms:created xsi:type="dcterms:W3CDTF">2021-08-27T11:51:00Z</dcterms:created>
  <dcterms:modified xsi:type="dcterms:W3CDTF">2023-05-02T21:26:59Z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2015-07-07T00:00:00Z</vt:filetime>
  </property>
  <property fmtid="{D5CDD505-2E9C-101B-9397-08002B2CF9AE}" pid="3" name="LastSaved">
    <vt:filetime>2021-08-27T00:00:00Z</vt:filetime>
  </property>
</Properties>
</file>