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17" r:id="rId3"/>
    <p:sldId id="427" r:id="rId4"/>
    <p:sldId id="258" r:id="rId5"/>
    <p:sldId id="425" r:id="rId6"/>
    <p:sldId id="259" r:id="rId7"/>
    <p:sldId id="318" r:id="rId8"/>
    <p:sldId id="326" r:id="rId9"/>
    <p:sldId id="261" r:id="rId10"/>
    <p:sldId id="310" r:id="rId11"/>
    <p:sldId id="311" r:id="rId12"/>
    <p:sldId id="313" r:id="rId13"/>
    <p:sldId id="312" r:id="rId14"/>
    <p:sldId id="314" r:id="rId15"/>
    <p:sldId id="315" r:id="rId16"/>
    <p:sldId id="316" r:id="rId17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3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fld id="{A22C538C-6E72-4673-9996-DF91C8A6F7DA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fld id="{6DC9AEA7-0FCD-40C1-ADD4-BA1BD1EF40D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569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606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27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849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946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03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22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25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31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17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96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7727-B743-4078-A72E-BDD4DC08A24F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74FE-EE4F-4ABF-B232-3D000E6F6F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9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B215-35F5-47F5-BAD4-7BC94F67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6492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620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</a:rPr>
              <a:t>University of Salahaddin-Erbil</a:t>
            </a:r>
            <a:r>
              <a:rPr lang="ar-IQ" sz="1800" b="1" dirty="0">
                <a:latin typeface="Times New Roman" panose="02020603050405020304" pitchFamily="18" charset="0"/>
              </a:rPr>
              <a:t/>
            </a:r>
            <a:br>
              <a:rPr lang="ar-IQ" sz="1800" b="1" dirty="0">
                <a:latin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</a:rPr>
              <a:t>College of Education-Shaqlawa</a:t>
            </a:r>
            <a:r>
              <a:rPr lang="en-US" sz="1800" b="1" dirty="0">
                <a:latin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</a:rPr>
            </a:br>
            <a:r>
              <a:rPr lang="en-GB" sz="1800" b="1" dirty="0">
                <a:latin typeface="Times New Roman" panose="02020603050405020304" pitchFamily="18" charset="0"/>
              </a:rPr>
              <a:t>Department of Physical Education</a:t>
            </a:r>
            <a:r>
              <a:rPr lang="ar-IQ" sz="1800" b="1" dirty="0">
                <a:latin typeface="Times New Roman" panose="02020603050405020304" pitchFamily="18" charset="0"/>
              </a:rPr>
              <a:t/>
            </a:r>
            <a:br>
              <a:rPr lang="ar-IQ" sz="1800" b="1" dirty="0">
                <a:latin typeface="Times New Roman" panose="02020603050405020304" pitchFamily="18" charset="0"/>
              </a:rPr>
            </a:b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Third Stage</a:t>
            </a:r>
            <a:r>
              <a:rPr lang="en-US" sz="1800" b="1" dirty="0">
                <a:latin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</a:rPr>
            </a:br>
            <a:endParaRPr lang="ar-IQ" sz="1800" b="1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63B5-D185-41F9-B763-0DB792B00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9861"/>
            <a:ext cx="7886700" cy="4479235"/>
          </a:xfrm>
        </p:spPr>
        <p:txBody>
          <a:bodyPr>
            <a:normAutofit fontScale="77500" lnSpcReduction="20000"/>
          </a:bodyPr>
          <a:lstStyle/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 </a:t>
            </a:r>
            <a:r>
              <a:rPr lang="en-GB" sz="6900" b="1" dirty="0">
                <a:solidFill>
                  <a:srgbClr val="006FC0"/>
                </a:solidFill>
                <a:latin typeface="Times New Roman" panose="02020603050405020304" pitchFamily="18" charset="0"/>
              </a:rPr>
              <a:t>Principles of Statistics</a:t>
            </a: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6F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en-US" altLang="ar-IQ" sz="3200" b="1" dirty="0">
                <a:latin typeface="Times New Roman" panose="02020603050405020304" pitchFamily="18" charset="0"/>
              </a:rPr>
              <a:t>Presented by</a:t>
            </a:r>
          </a:p>
          <a:p>
            <a:pPr marL="0" indent="0" algn="ctr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en-GB" sz="3200" b="1" dirty="0">
                <a:latin typeface="Times New Roman" panose="02020603050405020304" pitchFamily="18" charset="0"/>
              </a:rPr>
              <a:t>Lecturer’s Zanyar M. Mohammad</a:t>
            </a:r>
            <a:endParaRPr lang="en-US" sz="1800" b="1" dirty="0">
              <a:latin typeface="Times New Roman" panose="02020603050405020304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ctr" rtl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Academic Year: </a:t>
            </a:r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2022-202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3</a:t>
            </a:r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ar-IQ" dirty="0"/>
          </a:p>
        </p:txBody>
      </p:sp>
      <p:pic>
        <p:nvPicPr>
          <p:cNvPr id="4" name="Picture 6" descr="8WaAg-30Dc_251182342">
            <a:extLst>
              <a:ext uri="{FF2B5EF4-FFF2-40B4-BE49-F238E27FC236}">
                <a16:creationId xmlns:a16="http://schemas.microsoft.com/office/drawing/2014/main" id="{B4848624-B62F-48EA-890F-36FB230B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09" y="469232"/>
            <a:ext cx="1565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C29FEE-F7B4-41FB-BDD2-4C7A3F61AE3C}"/>
              </a:ext>
            </a:extLst>
          </p:cNvPr>
          <p:cNvGrpSpPr/>
          <p:nvPr/>
        </p:nvGrpSpPr>
        <p:grpSpPr>
          <a:xfrm>
            <a:off x="326164" y="1715228"/>
            <a:ext cx="8346786" cy="4851829"/>
            <a:chOff x="146050" y="620713"/>
            <a:chExt cx="8997950" cy="5256212"/>
          </a:xfrm>
        </p:grpSpPr>
        <p:pic>
          <p:nvPicPr>
            <p:cNvPr id="8218" name="Rectangl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2525713"/>
              <a:ext cx="4105275" cy="13477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9" name="Text Box 4"/>
            <p:cNvSpPr txBox="1">
              <a:spLocks noChangeArrowheads="1"/>
            </p:cNvSpPr>
            <p:nvPr/>
          </p:nvSpPr>
          <p:spPr bwMode="auto">
            <a:xfrm>
              <a:off x="4861950" y="2574984"/>
              <a:ext cx="3953562" cy="12158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 anchor="ctr"/>
            <a:lstStyle>
              <a:lvl1pPr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ts val="1788"/>
                </a:spcBef>
                <a:buClr>
                  <a:srgbClr val="FFFF00"/>
                </a:buClr>
                <a:buSzPct val="85000"/>
              </a:pPr>
              <a:r>
                <a:rPr lang="en-US" sz="2800" dirty="0">
                  <a:solidFill>
                    <a:srgbClr val="FFFF00"/>
                  </a:solidFill>
                </a:rPr>
                <a:t>Quantitative Variables</a:t>
              </a:r>
              <a:endParaRPr lang="ar-SA" sz="2800" dirty="0">
                <a:solidFill>
                  <a:srgbClr val="FFFF00"/>
                </a:solidFill>
              </a:endParaRPr>
            </a:p>
          </p:txBody>
        </p:sp>
        <p:pic>
          <p:nvPicPr>
            <p:cNvPr id="8216" name="Rectangl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2525713"/>
              <a:ext cx="3956050" cy="134778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 Box 7"/>
            <p:cNvSpPr txBox="1">
              <a:spLocks noChangeArrowheads="1"/>
            </p:cNvSpPr>
            <p:nvPr/>
          </p:nvSpPr>
          <p:spPr bwMode="auto">
            <a:xfrm>
              <a:off x="250668" y="2574984"/>
              <a:ext cx="3811792" cy="121586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 anchor="ctr"/>
            <a:lstStyle>
              <a:lvl1pPr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FFFF00"/>
                  </a:solidFill>
                </a:rPr>
                <a:t>Qualitative Variables</a:t>
              </a:r>
              <a:endParaRPr lang="ar-SA" sz="2800" dirty="0">
                <a:solidFill>
                  <a:srgbClr val="FFFF00"/>
                </a:solidFill>
              </a:endParaRPr>
            </a:p>
          </p:txBody>
        </p:sp>
        <p:sp>
          <p:nvSpPr>
            <p:cNvPr id="8197" name="Oval 8"/>
            <p:cNvSpPr>
              <a:spLocks noChangeArrowheads="1"/>
            </p:cNvSpPr>
            <p:nvPr/>
          </p:nvSpPr>
          <p:spPr bwMode="auto">
            <a:xfrm>
              <a:off x="857250" y="620713"/>
              <a:ext cx="7072313" cy="1239837"/>
            </a:xfrm>
            <a:prstGeom prst="ellipse">
              <a:avLst/>
            </a:prstGeom>
            <a:solidFill>
              <a:srgbClr val="FF0000"/>
            </a:solidFill>
            <a:ln w="34925" algn="ctr">
              <a:solidFill>
                <a:schemeClr val="bg1"/>
              </a:solidFill>
              <a:round/>
              <a:headEnd/>
              <a:tailEnd/>
            </a:ln>
            <a:effectLst>
              <a:outerShdw dist="25000" dir="5400000" rotWithShape="0">
                <a:srgbClr val="000000">
                  <a:alpha val="39998"/>
                </a:srgbClr>
              </a:outerShdw>
            </a:effectLst>
          </p:spPr>
          <p:txBody>
            <a:bodyPr lIns="91437" tIns="45718" rIns="91437" bIns="45718" anchor="ctr"/>
            <a:lstStyle/>
            <a:p>
              <a:pPr algn="ctr" defTabSz="912813"/>
              <a:r>
                <a:rPr lang="en-US" sz="3900" b="0" dirty="0">
                  <a:solidFill>
                    <a:schemeClr val="bg1"/>
                  </a:solidFill>
                  <a:latin typeface="Century Schoolbook" pitchFamily="18" charset="0"/>
                  <a:cs typeface="mohammad bold art 1" pitchFamily="2" charset="-78"/>
                </a:rPr>
                <a:t>Variables</a:t>
              </a:r>
              <a:endParaRPr lang="ar-SA" sz="3900" b="0" dirty="0">
                <a:solidFill>
                  <a:schemeClr val="bg1"/>
                </a:solidFill>
                <a:latin typeface="Century Schoolbook" pitchFamily="18" charset="0"/>
                <a:cs typeface="mohammad bold art 1" pitchFamily="2" charset="-78"/>
              </a:endParaRPr>
            </a:p>
          </p:txBody>
        </p:sp>
        <p:pic>
          <p:nvPicPr>
            <p:cNvPr id="8214" name="Rounded Rectangl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" y="4670425"/>
              <a:ext cx="2278063" cy="1206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 Box 11"/>
            <p:cNvSpPr txBox="1">
              <a:spLocks noChangeArrowheads="1"/>
            </p:cNvSpPr>
            <p:nvPr/>
          </p:nvSpPr>
          <p:spPr bwMode="auto">
            <a:xfrm>
              <a:off x="284335" y="4770306"/>
              <a:ext cx="2008771" cy="9655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 anchor="ctr"/>
            <a:lstStyle>
              <a:lvl1pPr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Nominal Variables</a:t>
              </a:r>
            </a:p>
          </p:txBody>
        </p:sp>
        <p:pic>
          <p:nvPicPr>
            <p:cNvPr id="8212" name="Rounded Rectangle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550" y="4670425"/>
              <a:ext cx="2274888" cy="1206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14"/>
            <p:cNvSpPr txBox="1">
              <a:spLocks noChangeArrowheads="1"/>
            </p:cNvSpPr>
            <p:nvPr/>
          </p:nvSpPr>
          <p:spPr bwMode="auto">
            <a:xfrm>
              <a:off x="2504825" y="4770306"/>
              <a:ext cx="2005972" cy="9655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 anchor="ctr"/>
            <a:lstStyle>
              <a:lvl1pPr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Ordinal Variables</a:t>
              </a:r>
            </a:p>
          </p:txBody>
        </p:sp>
        <p:pic>
          <p:nvPicPr>
            <p:cNvPr id="8210" name="Rounded Rectangle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670425"/>
              <a:ext cx="2276475" cy="1206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4712007" y="4770306"/>
              <a:ext cx="2007371" cy="9655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 anchor="ctr"/>
            <a:lstStyle>
              <a:lvl1pPr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Discrete Variables</a:t>
              </a:r>
            </a:p>
          </p:txBody>
        </p:sp>
        <p:pic>
          <p:nvPicPr>
            <p:cNvPr id="8208" name="Rounded Rectangle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5" y="4670425"/>
              <a:ext cx="2352675" cy="12065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20"/>
            <p:cNvSpPr txBox="1">
              <a:spLocks noChangeArrowheads="1"/>
            </p:cNvSpPr>
            <p:nvPr/>
          </p:nvSpPr>
          <p:spPr bwMode="auto">
            <a:xfrm>
              <a:off x="6927686" y="4770306"/>
              <a:ext cx="2089044" cy="96551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 anchor="ctr"/>
            <a:lstStyle>
              <a:lvl1pPr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12813" eaLnBrk="0" hangingPunct="0"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Continuous Variables</a:t>
              </a:r>
            </a:p>
          </p:txBody>
        </p:sp>
        <p:cxnSp>
          <p:nvCxnSpPr>
            <p:cNvPr id="17" name="Straight Arrow Connector 16"/>
            <p:cNvCxnSpPr>
              <a:stCxn id="8197" idx="4"/>
            </p:cNvCxnSpPr>
            <p:nvPr/>
          </p:nvCxnSpPr>
          <p:spPr>
            <a:xfrm rot="5400000">
              <a:off x="2982119" y="1180307"/>
              <a:ext cx="714375" cy="21097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197" idx="4"/>
            </p:cNvCxnSpPr>
            <p:nvPr/>
          </p:nvCxnSpPr>
          <p:spPr>
            <a:xfrm rot="16200000" flipH="1">
              <a:off x="5187156" y="1085057"/>
              <a:ext cx="714375" cy="23002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1248569" y="3683794"/>
              <a:ext cx="928687" cy="11398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2284413" y="3787775"/>
              <a:ext cx="928687" cy="9318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703888" y="3729038"/>
              <a:ext cx="928687" cy="10493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6793706" y="3688557"/>
              <a:ext cx="928687" cy="1130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6B5FA290-43A5-4D06-9AA6-A80CC1B3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444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Classification of Variables 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Types of Variables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77" y="1825625"/>
            <a:ext cx="8202304" cy="4351338"/>
          </a:xfrm>
        </p:spPr>
        <p:txBody>
          <a:bodyPr>
            <a:normAutofit/>
          </a:bodyPr>
          <a:lstStyle/>
          <a:p>
            <a:pPr marL="375920" indent="0" algn="l" rtl="0">
              <a:spcBef>
                <a:spcPts val="122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Qualitative Variables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variables which assume non-numerical values</a:t>
            </a:r>
          </a:p>
          <a:p>
            <a:pPr marL="375920" indent="0" algn="l" rtl="0">
              <a:spcBef>
                <a:spcPts val="12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Example:</a:t>
            </a:r>
          </a:p>
          <a:p>
            <a:pPr lvl="0" algn="l" rtl="0">
              <a:spcBef>
                <a:spcPts val="122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tabLst>
                <a:tab pos="84137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Gender (male or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female).</a:t>
            </a:r>
          </a:p>
          <a:p>
            <a:pPr lvl="0" algn="l" rtl="0">
              <a:spcBef>
                <a:spcPts val="1235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tabLst>
                <a:tab pos="84137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Blood group (A , B , AB ,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</a:t>
            </a:r>
          </a:p>
          <a:p>
            <a:pPr lvl="0" algn="l" rtl="0">
              <a:spcBef>
                <a:spcPts val="125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tabLst>
                <a:tab pos="84137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 state (v. good , good ,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bad)</a:t>
            </a:r>
          </a:p>
          <a:p>
            <a:pPr lvl="0" algn="l" rtl="0">
              <a:spcBef>
                <a:spcPts val="1245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tabLst>
                <a:tab pos="84137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of education (primary , secondary , high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school)</a:t>
            </a:r>
          </a:p>
          <a:p>
            <a:pPr lvl="0" algn="l" rtl="0">
              <a:spcBef>
                <a:spcPts val="1235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tabLst>
                <a:tab pos="84137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Religious (Muslim , Christian , Jewish ,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5588" y="2210934"/>
            <a:ext cx="536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FF0000"/>
                </a:solidFill>
              </a:rPr>
              <a:t>گۆڕاوەکانی </a:t>
            </a:r>
            <a:r>
              <a:rPr lang="ar-IQ" b="1" dirty="0" smtClean="0">
                <a:solidFill>
                  <a:srgbClr val="FF0000"/>
                </a:solidFill>
              </a:rPr>
              <a:t>کوالیتی</a:t>
            </a:r>
            <a:r>
              <a:rPr lang="ar-IQ" dirty="0" smtClean="0"/>
              <a:t>: ئەو </a:t>
            </a:r>
            <a:r>
              <a:rPr lang="ar-IQ" dirty="0"/>
              <a:t>گۆڕاوانەن کە بەهای نا ژمارەیی هەڵئەگرێت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76"/>
            <a:ext cx="7886700" cy="1325563"/>
          </a:xfrm>
        </p:spPr>
        <p:txBody>
          <a:bodyPr>
            <a:normAutofit/>
          </a:bodyPr>
          <a:lstStyle/>
          <a:p>
            <a:pPr marL="375920" indent="0" algn="l" rtl="0">
              <a:spcBef>
                <a:spcPts val="1220"/>
              </a:spcBef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Types of Qualitative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145"/>
            <a:ext cx="7886700" cy="5043049"/>
          </a:xfrm>
        </p:spPr>
        <p:txBody>
          <a:bodyPr>
            <a:noAutofit/>
          </a:bodyPr>
          <a:lstStyle/>
          <a:p>
            <a:pPr marL="0" indent="0" algn="l" rtl="0">
              <a:spcBef>
                <a:spcPts val="1220"/>
              </a:spcBef>
              <a:buSzPts val="1400"/>
              <a:buNone/>
              <a:tabLst>
                <a:tab pos="798830" algn="l"/>
              </a:tabLs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+mj-cs"/>
              </a:rPr>
              <a:t>1) Nominal Variable: </a:t>
            </a:r>
            <a:r>
              <a:rPr lang="en-US" sz="240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There is no order among characteristics of</a:t>
            </a:r>
            <a:r>
              <a:rPr lang="en-US" sz="2400" spc="-5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variable.</a:t>
            </a:r>
          </a:p>
          <a:p>
            <a:pPr marL="641350" indent="0" algn="l" rtl="0">
              <a:spcBef>
                <a:spcPts val="127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example:</a:t>
            </a:r>
          </a:p>
          <a:p>
            <a:pPr lvl="1" algn="l" rtl="0">
              <a:spcBef>
                <a:spcPts val="121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92964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Gender (male ,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female).</a:t>
            </a:r>
          </a:p>
          <a:p>
            <a:pPr lvl="1" algn="l" rtl="0">
              <a:spcBef>
                <a:spcPts val="125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92964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Blood group (A , B , AB ,</a:t>
            </a:r>
            <a:r>
              <a:rPr lang="en-US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+mj-cs"/>
              </a:rPr>
              <a:t>2) Ordinal Variable: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There is order among characteristics of variable.</a:t>
            </a:r>
          </a:p>
          <a:p>
            <a:pPr marL="641350" indent="0" algn="l" rtl="0">
              <a:spcBef>
                <a:spcPts val="127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Example:</a:t>
            </a:r>
          </a:p>
          <a:p>
            <a:pPr lvl="1" algn="l" rtl="0">
              <a:spcBef>
                <a:spcPts val="1220"/>
              </a:spcBef>
              <a:buSzPts val="1400"/>
              <a:buFont typeface="Wingdings" panose="05000000000000000000" pitchFamily="2" charset="2"/>
              <a:buChar char="Ø"/>
              <a:tabLst>
                <a:tab pos="92964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of education (primary, secondary, high</a:t>
            </a:r>
            <a:r>
              <a:rPr lang="en-US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school)</a:t>
            </a:r>
          </a:p>
          <a:p>
            <a:pPr lvl="1" algn="l" rtl="0">
              <a:spcBef>
                <a:spcPts val="1245"/>
              </a:spcBef>
              <a:buSzPts val="1400"/>
              <a:buFont typeface="Wingdings" panose="05000000000000000000" pitchFamily="2" charset="2"/>
              <a:buChar char="Ø"/>
              <a:tabLst>
                <a:tab pos="92964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 state (v. good, good,</a:t>
            </a:r>
            <a:r>
              <a:rPr lang="en-U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bad)</a:t>
            </a:r>
          </a:p>
          <a:p>
            <a:pPr marL="375920" indent="0" algn="l" rtl="0">
              <a:spcBef>
                <a:spcPts val="1220"/>
              </a:spcBef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075" y="2006221"/>
            <a:ext cx="550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FF0000"/>
                </a:solidFill>
              </a:rPr>
              <a:t>گۆڕینی ناو</a:t>
            </a:r>
            <a:r>
              <a:rPr lang="ar-IQ" dirty="0">
                <a:solidFill>
                  <a:srgbClr val="FF0000"/>
                </a:solidFill>
              </a:rPr>
              <a:t>: </a:t>
            </a:r>
            <a:r>
              <a:rPr lang="ar-IQ" dirty="0"/>
              <a:t>هیچ ڕیزێک نیە لە نێوان تایبەتمەندیەکانی گۆڕاو.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6221" y="4230805"/>
            <a:ext cx="608690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FF0000"/>
                </a:solidFill>
              </a:rPr>
              <a:t>گۆڕەری بەندی</a:t>
            </a:r>
            <a:r>
              <a:rPr lang="ar-IQ" dirty="0"/>
              <a:t>: ڕیزێک هەیە لە نێوان تایبەتمەندیەکانی گۆڕاو.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Types of Variables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4" y="1825625"/>
            <a:ext cx="8174156" cy="4351338"/>
          </a:xfrm>
        </p:spPr>
        <p:txBody>
          <a:bodyPr>
            <a:normAutofit/>
          </a:bodyPr>
          <a:lstStyle/>
          <a:p>
            <a:pPr marL="375920" indent="0" algn="l" rtl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Second: Quantitative Variables: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variables which assume numerical values.</a:t>
            </a:r>
          </a:p>
          <a:p>
            <a:pPr marL="641350" indent="0" algn="l" rtl="0">
              <a:spcBef>
                <a:spcPts val="126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example:</a:t>
            </a:r>
          </a:p>
          <a:p>
            <a:pPr lvl="1" algn="l" rtl="0">
              <a:spcBef>
                <a:spcPts val="12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97409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number of</a:t>
            </a:r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(19 , 32 , 14, …)</a:t>
            </a:r>
          </a:p>
          <a:p>
            <a:pPr lvl="1" algn="l" rtl="0">
              <a:spcBef>
                <a:spcPts val="12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97409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(22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25.6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 )</a:t>
            </a:r>
          </a:p>
          <a:p>
            <a:pPr lvl="1" algn="l" rtl="0">
              <a:spcBef>
                <a:spcPts val="123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97409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Grades of students (78 , 89 , 54 ,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1940" y="2361061"/>
            <a:ext cx="470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FF0000"/>
                </a:solidFill>
              </a:rPr>
              <a:t>گۆڕینی چەندێتی</a:t>
            </a:r>
            <a:r>
              <a:rPr lang="ar-IQ" dirty="0"/>
              <a:t>: ئەو گۆڕاوانەن کە بەهای ژمارەیی دادەنێن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76"/>
            <a:ext cx="7886700" cy="1325563"/>
          </a:xfrm>
        </p:spPr>
        <p:txBody>
          <a:bodyPr>
            <a:normAutofit/>
          </a:bodyPr>
          <a:lstStyle/>
          <a:p>
            <a:pPr marL="375920" indent="0" algn="l" rtl="0">
              <a:spcBef>
                <a:spcPts val="122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Types of Quantitative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145"/>
            <a:ext cx="7886700" cy="5121279"/>
          </a:xfrm>
        </p:spPr>
        <p:txBody>
          <a:bodyPr>
            <a:noAutofit/>
          </a:bodyPr>
          <a:lstStyle/>
          <a:p>
            <a:pPr marL="0" lvl="0" indent="0" algn="l" rtl="0">
              <a:spcBef>
                <a:spcPts val="1220"/>
              </a:spcBef>
              <a:buSzPts val="1400"/>
              <a:buNone/>
              <a:tabLst>
                <a:tab pos="798830" algn="l"/>
              </a:tabLs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+mj-cs"/>
              </a:rPr>
              <a:t>1) Discrete Variables: </a:t>
            </a:r>
            <a:r>
              <a:rPr lang="en-US" sz="23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Usually obtained by counting.</a:t>
            </a:r>
          </a:p>
          <a:p>
            <a:pPr marL="641350" indent="0" algn="l" rtl="0">
              <a:spcBef>
                <a:spcPts val="1270"/>
              </a:spcBef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example:</a:t>
            </a:r>
          </a:p>
          <a:p>
            <a:pPr marL="457200" lvl="1" indent="0" algn="l" rtl="0">
              <a:spcBef>
                <a:spcPts val="1220"/>
              </a:spcBef>
              <a:spcAft>
                <a:spcPts val="0"/>
              </a:spcAft>
              <a:buSzPts val="1400"/>
              <a:buNone/>
              <a:tabLst>
                <a:tab pos="974090" algn="l"/>
              </a:tabLst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number of</a:t>
            </a:r>
            <a:r>
              <a:rPr lang="en-US" sz="23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</a:t>
            </a:r>
          </a:p>
          <a:p>
            <a:pPr marL="457200" lvl="1" indent="0" algn="l" rtl="0">
              <a:spcBef>
                <a:spcPts val="1235"/>
              </a:spcBef>
              <a:spcAft>
                <a:spcPts val="0"/>
              </a:spcAft>
              <a:buSzPts val="1400"/>
              <a:buNone/>
              <a:tabLst>
                <a:tab pos="974090" algn="l"/>
              </a:tabLst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number of bacteria on a</a:t>
            </a:r>
            <a:r>
              <a:rPr lang="en-US" sz="23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plate,</a:t>
            </a:r>
          </a:p>
          <a:p>
            <a:pPr marL="457200" lvl="1" indent="0" algn="l" rtl="0">
              <a:spcBef>
                <a:spcPts val="1250"/>
              </a:spcBef>
              <a:spcAft>
                <a:spcPts val="0"/>
              </a:spcAft>
              <a:buSzPts val="1400"/>
              <a:buNone/>
              <a:tabLst>
                <a:tab pos="974090" algn="l"/>
              </a:tabLst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number of children in a family</a:t>
            </a:r>
          </a:p>
          <a:p>
            <a:pPr marL="0" lvl="0" indent="0" algn="l" rtl="0">
              <a:spcBef>
                <a:spcPts val="1175"/>
              </a:spcBef>
              <a:buSzPts val="1400"/>
              <a:buNone/>
              <a:tabLst>
                <a:tab pos="798830" algn="l"/>
              </a:tabLs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+mj-cs"/>
              </a:rPr>
              <a:t>2) Continuous Variables</a:t>
            </a:r>
            <a:r>
              <a:rPr lang="en-US" sz="23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:</a:t>
            </a:r>
            <a:r>
              <a:rPr lang="en-US" sz="23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Usually obtained by measurement.</a:t>
            </a:r>
          </a:p>
          <a:p>
            <a:pPr marL="641350" indent="0" algn="l" rtl="0">
              <a:spcBef>
                <a:spcPts val="1270"/>
              </a:spcBef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example:</a:t>
            </a:r>
          </a:p>
          <a:p>
            <a:pPr marL="457200" lvl="1" indent="0" algn="l" rtl="0">
              <a:spcBef>
                <a:spcPts val="1210"/>
              </a:spcBef>
              <a:spcAft>
                <a:spcPts val="0"/>
              </a:spcAft>
              <a:buSzPts val="1400"/>
              <a:buNone/>
              <a:tabLst>
                <a:tab pos="929640" algn="l"/>
              </a:tabLst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Blood pressure (14 , 17 , 12 , ….)</a:t>
            </a:r>
          </a:p>
          <a:p>
            <a:pPr marL="596900" indent="0" algn="l" rtl="0">
              <a:spcBef>
                <a:spcPts val="1245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Age (54 , 65.6 , 43 , …….).</a:t>
            </a:r>
          </a:p>
          <a:p>
            <a:pPr marL="0" indent="0" algn="l" rtl="0">
              <a:buNone/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Height (154 , 165.6 , 143 , …….).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1248" y="1937982"/>
            <a:ext cx="337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ع</a:t>
            </a:r>
            <a:r>
              <a:rPr lang="ar-IQ" dirty="0" smtClean="0"/>
              <a:t>ادەتەن </a:t>
            </a:r>
            <a:r>
              <a:rPr lang="ar-IQ" dirty="0"/>
              <a:t>بە ژماردن بەدەست دەهێنرێت.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7284" y="4503761"/>
            <a:ext cx="35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عادەتەن بە پێوانە بەدەست دەهێنرێت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76"/>
            <a:ext cx="7886700" cy="909497"/>
          </a:xfrm>
        </p:spPr>
        <p:txBody>
          <a:bodyPr>
            <a:normAutofit/>
          </a:bodyPr>
          <a:lstStyle/>
          <a:p>
            <a:pPr marL="375920" indent="0" algn="ctr" rtl="0">
              <a:spcBef>
                <a:spcPts val="122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7943"/>
            <a:ext cx="7886700" cy="5673481"/>
          </a:xfrm>
        </p:spPr>
        <p:txBody>
          <a:bodyPr>
            <a:noAutofit/>
          </a:bodyPr>
          <a:lstStyle/>
          <a:p>
            <a:pPr marL="375920" indent="0" algn="l" rtl="0">
              <a:spcBef>
                <a:spcPts val="39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Data: </a:t>
            </a:r>
            <a:r>
              <a:rPr lang="en-US" sz="2400" dirty="0">
                <a:latin typeface="Times New Roman" panose="02020603050405020304" pitchFamily="18" charset="0"/>
                <a:cs typeface="+mj-cs"/>
              </a:rPr>
              <a:t>are a set of numbers. Those values represent by the thing called a variable.</a:t>
            </a:r>
          </a:p>
          <a:p>
            <a:pPr marL="375920" indent="0" algn="l" rtl="0">
              <a:spcBef>
                <a:spcPts val="39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or</a:t>
            </a:r>
          </a:p>
          <a:p>
            <a:pPr marL="375920" indent="0" algn="l" rtl="0">
              <a:spcBef>
                <a:spcPts val="39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Data: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+mj-cs"/>
              </a:rPr>
              <a:t>are the values (Measurements or observations) that the variables can assume</a:t>
            </a:r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.</a:t>
            </a:r>
            <a:endParaRPr lang="en-US" sz="800" dirty="0">
              <a:latin typeface="Times New Roman" panose="02020603050405020304" pitchFamily="18" charset="0"/>
              <a:cs typeface="+mj-cs"/>
            </a:endParaRPr>
          </a:p>
          <a:p>
            <a:pPr marL="375920" indent="0" algn="l" rtl="0">
              <a:spcBef>
                <a:spcPts val="390"/>
              </a:spcBef>
              <a:buNone/>
            </a:pPr>
            <a:endParaRPr lang="en-US" sz="1200" dirty="0">
              <a:latin typeface="Times New Roman" panose="02020603050405020304" pitchFamily="18" charset="0"/>
              <a:cs typeface="+mj-cs"/>
            </a:endParaRPr>
          </a:p>
          <a:p>
            <a:pPr marL="375920" indent="0" algn="l" rtl="0">
              <a:spcBef>
                <a:spcPts val="390"/>
              </a:spcBef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Sources of data:</a:t>
            </a:r>
          </a:p>
          <a:p>
            <a:pPr marR="591185" lvl="0" algn="l" rtl="0">
              <a:spcBef>
                <a:spcPts val="122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948055" algn="l"/>
              </a:tabLst>
            </a:pPr>
            <a:r>
              <a:rPr lang="en-US" sz="2400" b="1" spc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Historical sources: </a:t>
            </a:r>
            <a:r>
              <a:rPr lang="en-US" sz="2400" spc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and information stored and collected by the organs and institutions of the State or</a:t>
            </a:r>
            <a:r>
              <a:rPr lang="en-US" sz="2400" spc="-45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organizations.</a:t>
            </a:r>
            <a:endParaRPr lang="en-US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88645" lvl="0" algn="just" rtl="0">
              <a:spcBef>
                <a:spcPts val="44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005840" algn="l"/>
              </a:tabLs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Field sources: </a:t>
            </a:r>
            <a:r>
              <a:rPr lang="en-US" sz="2400" spc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and information can be obtained from their original sources by </a:t>
            </a:r>
            <a:r>
              <a:rPr lang="en-US" sz="2400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correspondence</a:t>
            </a:r>
            <a:r>
              <a:rPr lang="en-US" sz="2400" spc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confrontation or any other way of</a:t>
            </a:r>
            <a:r>
              <a:rPr lang="en-US" sz="2400" spc="-5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communication.</a:t>
            </a:r>
            <a:endParaRPr lang="en-US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284" y="2548444"/>
            <a:ext cx="387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بەهاکانن (پێوانەکان یان تێبینیەکان) کە گۆڕاوەکان دەتوانن وا دابنێن.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971" y="4325266"/>
            <a:ext cx="600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داتا و زانیاری پاشەکەوتکراو و کۆکراوە لەلایەن ئۆرگانەکان و </a:t>
            </a:r>
            <a:r>
              <a:rPr lang="ar-IQ" dirty="0" smtClean="0"/>
              <a:t>دامەزراوەکانی  </a:t>
            </a:r>
            <a:r>
              <a:rPr lang="ar-IQ" dirty="0"/>
              <a:t>دەوڵەت یان ڕێکخراوەکان.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0857" y="6023436"/>
            <a:ext cx="777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داتا و زانیاری دەتوانرێت لە سەرچاوە ڕەسەنەکانیانەوە بە </a:t>
            </a:r>
            <a:r>
              <a:rPr lang="ar-IQ" dirty="0">
                <a:solidFill>
                  <a:srgbClr val="FF0000"/>
                </a:solidFill>
              </a:rPr>
              <a:t>گونجان</a:t>
            </a:r>
            <a:r>
              <a:rPr lang="ar-IQ" dirty="0"/>
              <a:t> و ڕووبەڕووبوونەوە یان هەر ڕێگایەکی تری پەیوەندی بەدەست بهێنرێت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576"/>
            <a:ext cx="7886700" cy="1325563"/>
          </a:xfrm>
        </p:spPr>
        <p:txBody>
          <a:bodyPr>
            <a:normAutofit/>
          </a:bodyPr>
          <a:lstStyle/>
          <a:p>
            <a:pPr marL="375920" indent="0" algn="ctr" rtl="0">
              <a:spcBef>
                <a:spcPts val="122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145"/>
            <a:ext cx="7886700" cy="5121279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Raw data (Ungrouped data): </a:t>
            </a:r>
            <a:r>
              <a:rPr lang="en-US" sz="2400" dirty="0">
                <a:latin typeface="Times New Roman" panose="02020603050405020304" pitchFamily="18" charset="0"/>
                <a:cs typeface="+mj-cs"/>
              </a:rPr>
              <a:t>are collected data that have not been organized numerically. An example is the set of trees of 200 families.</a:t>
            </a:r>
          </a:p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Grouped data: </a:t>
            </a:r>
            <a:r>
              <a:rPr lang="en-US" sz="2400" dirty="0">
                <a:latin typeface="Times New Roman" panose="02020603050405020304" pitchFamily="18" charset="0"/>
                <a:cs typeface="+mj-cs"/>
              </a:rPr>
              <a:t>is summarizing the data by constructing a frequency table.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anose="02020603050405020304" pitchFamily="18" charset="0"/>
                <a:cs typeface="+mj-cs"/>
              </a:rPr>
              <a:t>We will speak about frequency table in next lectures.</a:t>
            </a:r>
          </a:p>
          <a:p>
            <a:pPr marL="375920" indent="0" algn="l" rtl="0">
              <a:spcBef>
                <a:spcPts val="390"/>
              </a:spcBef>
              <a:buNone/>
            </a:pPr>
            <a:endParaRPr lang="en-US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429" y="2423889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داتا کۆکراونەتەوە کە بە شێوەی ژمارەیی ڕێک نەخراون. نموونەکە بریتییە لە کۆمەڵەی دارەکانی 200 خێزان.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9314" y="3585031"/>
            <a:ext cx="550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خەریکی کورتکردنەوەی داتایە بە دروستکردنی خشتەی فرێکانس.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473E-D749-49A5-919F-43D0F373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7321"/>
            <a:ext cx="7772400" cy="1005302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Chapter One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 result for principle of statistics photo">
            <a:extLst>
              <a:ext uri="{FF2B5EF4-FFF2-40B4-BE49-F238E27FC236}">
                <a16:creationId xmlns:a16="http://schemas.microsoft.com/office/drawing/2014/main" id="{766DBD3C-7455-4E0A-BFC4-FE1CFCF0EC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2144"/>
            <a:ext cx="9144000" cy="4786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14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6FC0"/>
                </a:solidFill>
                <a:latin typeface="Times New Roman" panose="02020603050405020304" pitchFamily="18" charset="0"/>
              </a:rPr>
              <a:t>Statistics</a:t>
            </a:r>
            <a:br>
              <a:rPr lang="en-GB" b="1" dirty="0">
                <a:solidFill>
                  <a:srgbClr val="006FC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650" t="35401" r="31750" b="43144"/>
          <a:stretch/>
        </p:blipFill>
        <p:spPr>
          <a:xfrm>
            <a:off x="211539" y="1323829"/>
            <a:ext cx="8720921" cy="2047165"/>
          </a:xfrm>
          <a:prstGeom prst="rect">
            <a:avLst/>
          </a:prstGeom>
        </p:spPr>
      </p:pic>
      <p:pic>
        <p:nvPicPr>
          <p:cNvPr id="2050" name="Picture 2" descr="Introduction to Statistics: Development, Applications and Limitations, Q&amp;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9" y="3243960"/>
            <a:ext cx="5426359" cy="36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D55-9E65-411C-9622-D7FD44E7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01"/>
            <a:ext cx="7886700" cy="649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Definition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2FB7-549E-4970-B5AD-71AA4399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4" y="1781812"/>
            <a:ext cx="8518676" cy="705226"/>
          </a:xfrm>
        </p:spPr>
        <p:txBody>
          <a:bodyPr>
            <a:noAutofit/>
          </a:bodyPr>
          <a:lstStyle/>
          <a:p>
            <a:pPr algn="just" rtl="0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Biostatistics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</a:rPr>
              <a:t>can be defined as the application of the statistical tools in the fields of biological sciences and medicine.</a:t>
            </a:r>
            <a:endParaRPr lang="ar-IQ" sz="22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69BB4-2E38-4557-AC15-F1733F959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85395" y="2320119"/>
            <a:ext cx="2229955" cy="452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442" t="66931" r="31434" b="12547"/>
          <a:stretch/>
        </p:blipFill>
        <p:spPr>
          <a:xfrm>
            <a:off x="163774" y="2657256"/>
            <a:ext cx="5976869" cy="10906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E92FB7-549E-4970-B5AD-71AA43997381}"/>
              </a:ext>
            </a:extLst>
          </p:cNvPr>
          <p:cNvSpPr txBox="1">
            <a:spLocks/>
          </p:cNvSpPr>
          <p:nvPr/>
        </p:nvSpPr>
        <p:spPr>
          <a:xfrm>
            <a:off x="311425" y="561832"/>
            <a:ext cx="8627165" cy="104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Statistic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the scientific method concerned with collecting, organizing, and analyzing data for a particular phenomenon. As well as making the reasonable decisions.</a:t>
            </a:r>
          </a:p>
          <a:p>
            <a:pPr marL="0" indent="0" algn="just" rtl="0">
              <a:buNone/>
            </a:pPr>
            <a:endParaRPr lang="ar-IQ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D55-9E65-411C-9622-D7FD44E7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3721"/>
            <a:ext cx="7886700" cy="649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Statistics in Sports</a:t>
            </a:r>
            <a:endParaRPr lang="ar-IQ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2FB7-549E-4970-B5AD-71AA4399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904160"/>
            <a:ext cx="8627165" cy="5077033"/>
          </a:xfrm>
        </p:spPr>
        <p:txBody>
          <a:bodyPr>
            <a:normAutofit/>
          </a:bodyPr>
          <a:lstStyle/>
          <a:p>
            <a:pPr algn="just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Statistics</a:t>
            </a:r>
            <a:r>
              <a:rPr lang="en-US" sz="2400" dirty="0">
                <a:latin typeface="Times New Roman" panose="02020603050405020304" pitchFamily="18" charset="0"/>
              </a:rPr>
              <a:t> is a scientific discipline that involves the collection, classification, analysis, and presentation of data. 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</a:rPr>
              <a:t>There are many uses of statistics in sports. In fact, without it, the whole industry would not make any sense.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</a:rPr>
              <a:t> Almost every activity that takes place in the world of sports depends on the stats.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</a:rPr>
              <a:t> All games, regardless of virtual or real, rely solely on this scientific discipline</a:t>
            </a:r>
            <a:endParaRPr lang="en-US" sz="1200" dirty="0">
              <a:latin typeface="Times New Roman" panose="02020603050405020304" pitchFamily="18" charset="0"/>
            </a:endParaRPr>
          </a:p>
          <a:p>
            <a:pPr algn="just" rtl="0"/>
            <a:r>
              <a:rPr lang="en-US" sz="2400" dirty="0">
                <a:latin typeface="Times New Roman" panose="02020603050405020304" pitchFamily="18" charset="0"/>
              </a:rPr>
              <a:t>In a field where performance determines your worth or success, stats are vital. Sports have involved so much in such a way that the machines calculate 90% of the statistics.</a:t>
            </a:r>
          </a:p>
          <a:p>
            <a:pPr algn="just" rtl="0"/>
            <a:r>
              <a:rPr lang="en-US" sz="2400" dirty="0">
                <a:latin typeface="Times New Roman" panose="02020603050405020304" pitchFamily="18" charset="0"/>
              </a:rPr>
              <a:t> A good example is in the boxing category, where blocks and hits are considered as points.</a:t>
            </a:r>
            <a:endParaRPr lang="ar-IQ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D2E1-7100-49C0-9465-ECC192FC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51" y="136610"/>
            <a:ext cx="7886700" cy="86317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steps of scientific research</a:t>
            </a:r>
            <a:endParaRPr lang="ar-IQ" sz="40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07" t="20102" r="31959" b="48181"/>
          <a:stretch/>
        </p:blipFill>
        <p:spPr>
          <a:xfrm>
            <a:off x="312447" y="832505"/>
            <a:ext cx="7069540" cy="2879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9281A-7090-4058-BED9-DEBD087C9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10798" r="20873" b="402"/>
          <a:stretch/>
        </p:blipFill>
        <p:spPr bwMode="auto">
          <a:xfrm>
            <a:off x="5527338" y="2552132"/>
            <a:ext cx="2483890" cy="43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2FB7-549E-4970-B5AD-71AA4399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0218"/>
            <a:ext cx="7886700" cy="581674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Types of Statistics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FB13A6-AA70-4365-B4A9-FEBD215E4F71}"/>
              </a:ext>
            </a:extLst>
          </p:cNvPr>
          <p:cNvGrpSpPr/>
          <p:nvPr/>
        </p:nvGrpSpPr>
        <p:grpSpPr>
          <a:xfrm>
            <a:off x="1011381" y="1387634"/>
            <a:ext cx="7259782" cy="4833623"/>
            <a:chOff x="0" y="0"/>
            <a:chExt cx="7950571" cy="52013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FFEEFF-FA05-4E31-9B17-85AB499C3E51}"/>
                </a:ext>
              </a:extLst>
            </p:cNvPr>
            <p:cNvSpPr/>
            <p:nvPr/>
          </p:nvSpPr>
          <p:spPr>
            <a:xfrm>
              <a:off x="3484180" y="1560787"/>
              <a:ext cx="2743200" cy="852170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algn="ctr" rtl="1"/>
              <a:r>
                <a:rPr lang="en-US" b="1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Inferential statistics</a:t>
              </a:r>
              <a:endPara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/>
              <a:r>
                <a:rPr lang="ar-SA" b="1" kern="12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Ali_K_Alwand" pitchFamily="2" charset="-78"/>
                </a:rPr>
                <a:t>ئامارى دةرئةنجامى</a:t>
              </a:r>
              <a:endPara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9DF099-4F4C-46F0-A581-72F744A1A273}"/>
                </a:ext>
              </a:extLst>
            </p:cNvPr>
            <p:cNvSpPr/>
            <p:nvPr/>
          </p:nvSpPr>
          <p:spPr>
            <a:xfrm>
              <a:off x="0" y="1560787"/>
              <a:ext cx="2727325" cy="843915"/>
            </a:xfrm>
            <a:prstGeom prst="rect">
              <a:avLst/>
            </a:prstGeom>
            <a:solidFill>
              <a:srgbClr val="00B0F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algn="ctr" rtl="1"/>
              <a:r>
                <a:rPr lang="en-US" b="1">
                  <a:solidFill>
                    <a:schemeClr val="tx1"/>
                  </a:solidFill>
                  <a:latin typeface="Cambria" panose="02040503050406030204" pitchFamily="18" charset="0"/>
                </a:rPr>
                <a:t>Descriptive statistics</a:t>
              </a:r>
            </a:p>
            <a:p>
              <a:pPr algn="ctr" rtl="1"/>
              <a:r>
                <a:rPr lang="ar-IQ" b="1">
                  <a:solidFill>
                    <a:schemeClr val="tx1"/>
                  </a:solidFill>
                  <a:latin typeface="Cambria" panose="02040503050406030204" pitchFamily="18" charset="0"/>
                </a:rPr>
                <a:t>ئامارى جؤرى</a:t>
              </a:r>
              <a:endParaRPr lang="en-US" b="1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0FBE65-B13B-4319-9396-9F6A94086883}"/>
                </a:ext>
              </a:extLst>
            </p:cNvPr>
            <p:cNvSpPr/>
            <p:nvPr/>
          </p:nvSpPr>
          <p:spPr>
            <a:xfrm>
              <a:off x="1340069" y="0"/>
              <a:ext cx="3436620" cy="990600"/>
            </a:xfrm>
            <a:prstGeom prst="ellipse">
              <a:avLst/>
            </a:prstGeom>
            <a:solidFill>
              <a:srgbClr val="FFFF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algn="ctr" rtl="1"/>
              <a:r>
                <a:rPr lang="en-US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Statistics</a:t>
              </a:r>
              <a:endPara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A4B607A4-879B-4EAC-9BD2-33EC7C7BC66B}"/>
                </a:ext>
              </a:extLst>
            </p:cNvPr>
            <p:cNvSpPr/>
            <p:nvPr/>
          </p:nvSpPr>
          <p:spPr>
            <a:xfrm>
              <a:off x="2130571" y="4477407"/>
              <a:ext cx="2123162" cy="7239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Point Estimation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/>
              <a:r>
                <a:rPr lang="ar-IQ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i_K_Alwand" pitchFamily="2" charset="-78"/>
                </a:rPr>
                <a:t>خةملاَندنى خالَى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/>
              <a:r>
                <a: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i_K_Alwand" pitchFamily="2" charset="-78"/>
                </a:rPr>
                <a:t> 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361D4C59-20D0-4449-AB04-EA6E65062CEB}"/>
                </a:ext>
              </a:extLst>
            </p:cNvPr>
            <p:cNvSpPr/>
            <p:nvPr/>
          </p:nvSpPr>
          <p:spPr>
            <a:xfrm>
              <a:off x="4571999" y="4477407"/>
              <a:ext cx="2307097" cy="7239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rtl="1"/>
              <a:r>
                <a:rPr lang="en-US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Interval Estimation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/>
              <a:r>
                <a:rPr lang="ar-IQ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i_K_Alwand" pitchFamily="2" charset="-78"/>
                </a:rPr>
                <a:t>خةملاَندنى ماوةيى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E7F2B46C-F7E8-4E15-BA66-CBD365FCBAB7}"/>
                </a:ext>
              </a:extLst>
            </p:cNvPr>
            <p:cNvSpPr/>
            <p:nvPr/>
          </p:nvSpPr>
          <p:spPr>
            <a:xfrm>
              <a:off x="3484180" y="3153104"/>
              <a:ext cx="1858010" cy="709295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rtl="1"/>
              <a:r>
                <a:rPr lang="en-US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Estimation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/>
              <a:r>
                <a:rPr lang="ar-SA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i_K_Alwand" pitchFamily="2" charset="-78"/>
                </a:rPr>
                <a:t>خةملاَندن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921855B5-5966-43E6-8C58-AB45DA29CCF6}"/>
                </a:ext>
              </a:extLst>
            </p:cNvPr>
            <p:cNvSpPr/>
            <p:nvPr/>
          </p:nvSpPr>
          <p:spPr>
            <a:xfrm>
              <a:off x="5499486" y="3105807"/>
              <a:ext cx="2451085" cy="709294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rtl="1"/>
              <a:r>
                <a:rPr lang="en-US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Testing Hypothesis</a:t>
              </a:r>
              <a:endPara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rtl="1"/>
              <a:r>
                <a:rPr lang="ar-SA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i_K_Alwand" pitchFamily="2" charset="-78"/>
                </a:rPr>
                <a:t>تاقيكردنةوةى طريمانة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2E3DFFC-A212-406E-A28C-A134CD61C5E3}"/>
                </a:ext>
              </a:extLst>
            </p:cNvPr>
            <p:cNvCxnSpPr/>
            <p:nvPr/>
          </p:nvCxnSpPr>
          <p:spPr>
            <a:xfrm flipH="1">
              <a:off x="2017987" y="977462"/>
              <a:ext cx="1154430" cy="566420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C22E94-F885-4BA1-924F-BCFA34826F6D}"/>
                </a:ext>
              </a:extLst>
            </p:cNvPr>
            <p:cNvCxnSpPr/>
            <p:nvPr/>
          </p:nvCxnSpPr>
          <p:spPr>
            <a:xfrm>
              <a:off x="3090042" y="993228"/>
              <a:ext cx="1371600" cy="551180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9992A9D-5825-4B01-B89C-78C31482A50C}"/>
                </a:ext>
              </a:extLst>
            </p:cNvPr>
            <p:cNvCxnSpPr/>
            <p:nvPr/>
          </p:nvCxnSpPr>
          <p:spPr>
            <a:xfrm flipH="1">
              <a:off x="3610304" y="3862552"/>
              <a:ext cx="643890" cy="614680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AA706C-933D-4AE5-B4DF-E5F2DEA28AC8}"/>
                </a:ext>
              </a:extLst>
            </p:cNvPr>
            <p:cNvCxnSpPr/>
            <p:nvPr/>
          </p:nvCxnSpPr>
          <p:spPr>
            <a:xfrm>
              <a:off x="4240925" y="3815256"/>
              <a:ext cx="756285" cy="661670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FD8D18-1856-493A-AB11-B7C23CC74E93}"/>
                </a:ext>
              </a:extLst>
            </p:cNvPr>
            <p:cNvCxnSpPr/>
            <p:nvPr/>
          </p:nvCxnSpPr>
          <p:spPr>
            <a:xfrm flipH="1">
              <a:off x="4398580" y="2412125"/>
              <a:ext cx="718360" cy="788275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0639A3-CCD2-4E9E-AC25-CA28F06151E3}"/>
                </a:ext>
              </a:extLst>
            </p:cNvPr>
            <p:cNvCxnSpPr/>
            <p:nvPr/>
          </p:nvCxnSpPr>
          <p:spPr>
            <a:xfrm>
              <a:off x="5108028" y="2412125"/>
              <a:ext cx="1245235" cy="693420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6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Types of statistics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1496290"/>
            <a:ext cx="8078622" cy="5098473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 divided into two parts</a:t>
            </a:r>
          </a:p>
          <a:p>
            <a:pPr marL="742950" lvl="1" indent="-28575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685800" algn="l"/>
              </a:tabLs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Descriptive statistics </a:t>
            </a:r>
            <a:r>
              <a:rPr lang="en-US" dirty="0">
                <a:latin typeface="Times New Roman" panose="02020603050405020304" pitchFamily="18" charset="0"/>
              </a:rPr>
              <a:t>consists of methods for obtaining data, reviewing, organizing, summarizing and presenting data.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742950" lvl="1" indent="-28575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685800" algn="l"/>
              </a:tabLs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Inferential statistics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Consists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hypothesis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testing,	and estimations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generalizing sample results on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population.</a:t>
            </a:r>
            <a:r>
              <a:rPr lang="en-US" sz="2400" dirty="0">
                <a:latin typeface="Times New Roman" panose="02020603050405020304" pitchFamily="18" charset="0"/>
              </a:rPr>
              <a:t> It is divided into two parts also: </a:t>
            </a:r>
          </a:p>
          <a:p>
            <a:pPr marL="1143000" lvl="2" indent="-22860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</a:rPr>
              <a:t>Estimation.</a:t>
            </a:r>
          </a:p>
          <a:p>
            <a:pPr marL="1143000" lvl="2" indent="-22860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romanLcPeriod"/>
            </a:pPr>
            <a:r>
              <a:rPr lang="en-US" sz="2400" dirty="0">
                <a:latin typeface="Times New Roman" panose="02020603050405020304" pitchFamily="18" charset="0"/>
              </a:rPr>
              <a:t>Testing Hypothesis.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8038" y="3132285"/>
            <a:ext cx="532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پێکدێت لە شێوازەکان بۆ بەدەست هێنانی داتا، پێداچوونەوە، ڕێکخستن، پوختەکردن و پێشکەشکردنی داتا.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0438" y="5127137"/>
            <a:ext cx="532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/>
              <a:t>بریتییە لە تاقیکردنەوەی گریمانە، و خەمڵاندنەکان بۆ گشتاندنی ئەنجامەکانی نموونە لەسەر دانیشتوان. بە دوو بەشەوە دابەش دەکرێت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2B0-5246-48D5-B582-F697183E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Data &amp; Variable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BE69-E290-4A4D-84DC-E09F055B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 eaLnBrk="1" hangingPunct="1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Data: </a:t>
            </a:r>
            <a:r>
              <a:rPr lang="en-US" sz="3200" dirty="0">
                <a:latin typeface="Times New Roman" panose="02020603050405020304" pitchFamily="18" charset="0"/>
                <a:cs typeface="+mj-cs"/>
              </a:rPr>
              <a:t>Are a set of numbers. Those values represent by the thing called a variable.</a:t>
            </a:r>
          </a:p>
          <a:p>
            <a:pPr marL="0" indent="0" algn="just" rtl="0" eaLnBrk="1" hangingPunct="1">
              <a:buNone/>
            </a:pPr>
            <a:endParaRPr lang="ar-IQ" sz="3200" dirty="0" smtClean="0">
              <a:latin typeface="Times New Roman" panose="02020603050405020304" pitchFamily="18" charset="0"/>
              <a:cs typeface="+mj-cs"/>
            </a:endParaRPr>
          </a:p>
          <a:p>
            <a:pPr marL="0" indent="0" algn="just" rtl="0" eaLnBrk="1" hangingPunct="1">
              <a:buNone/>
            </a:pPr>
            <a:endParaRPr lang="en-US" sz="3200" dirty="0">
              <a:latin typeface="Times New Roman" panose="02020603050405020304" pitchFamily="18" charset="0"/>
              <a:cs typeface="+mj-cs"/>
            </a:endParaRPr>
          </a:p>
          <a:p>
            <a:pPr marL="0" indent="0" algn="just" rtl="0" eaLnBrk="1" hangingPunct="1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Variable: </a:t>
            </a:r>
            <a:r>
              <a:rPr lang="en-US" sz="3200" dirty="0">
                <a:latin typeface="Times New Roman" panose="02020603050405020304" pitchFamily="18" charset="0"/>
                <a:cs typeface="+mj-cs"/>
              </a:rPr>
              <a:t>A Characteristic that takes different values.</a:t>
            </a:r>
          </a:p>
          <a:p>
            <a:pPr marL="0" indent="0" algn="just" rtl="0">
              <a:buNone/>
            </a:pPr>
            <a:endParaRPr lang="ar-IQ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1319" y="4563577"/>
            <a:ext cx="802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b="1" dirty="0" smtClean="0">
                <a:solidFill>
                  <a:srgbClr val="FF0000"/>
                </a:solidFill>
              </a:rPr>
              <a:t>گۆڕاو</a:t>
            </a:r>
            <a:r>
              <a:rPr lang="ar-IQ" sz="2000" dirty="0"/>
              <a:t>: خەسڵەتێک کە بەها جیاوازەکان وەردەگرێت.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6458" y="2759120"/>
            <a:ext cx="802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rgbClr val="FF0000"/>
                </a:solidFill>
              </a:rPr>
              <a:t>داتا</a:t>
            </a:r>
            <a:r>
              <a:rPr lang="ar-IQ" sz="2000" dirty="0"/>
              <a:t>: کۆمەڵێک ژمارەن. ئەو بەهایانە نوێنەرایەتی دەکەن لەلایەن ئەو شتەی پێی دەوترێت گۆڕاو</a:t>
            </a:r>
            <a:r>
              <a:rPr lang="ar-IQ" sz="2000" dirty="0" smtClean="0"/>
              <a:t>.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222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1819</TotalTime>
  <Words>898</Words>
  <Application>Microsoft Office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Ali_K_Alwand</vt:lpstr>
      <vt:lpstr>Arial</vt:lpstr>
      <vt:lpstr>Calibri</vt:lpstr>
      <vt:lpstr>Calibri Light</vt:lpstr>
      <vt:lpstr>Cambria</vt:lpstr>
      <vt:lpstr>Century Schoolbook</vt:lpstr>
      <vt:lpstr>mohammad bold art 1</vt:lpstr>
      <vt:lpstr>Times New Roman</vt:lpstr>
      <vt:lpstr>Wingdings</vt:lpstr>
      <vt:lpstr>Office Theme</vt:lpstr>
      <vt:lpstr> University of Salahaddin-Erbil College of Education-Shaqlawa Department of Physical Education Third Stage </vt:lpstr>
      <vt:lpstr>Chapter One</vt:lpstr>
      <vt:lpstr>Statistics </vt:lpstr>
      <vt:lpstr>Definition</vt:lpstr>
      <vt:lpstr>Statistics in Sports</vt:lpstr>
      <vt:lpstr>The steps of scientific research</vt:lpstr>
      <vt:lpstr>PowerPoint Presentation</vt:lpstr>
      <vt:lpstr>Types of statistics</vt:lpstr>
      <vt:lpstr>Data &amp; Variable</vt:lpstr>
      <vt:lpstr>Classification of Variables </vt:lpstr>
      <vt:lpstr>Types of Variables</vt:lpstr>
      <vt:lpstr>Types of Qualitative Variables</vt:lpstr>
      <vt:lpstr>Types of Variables</vt:lpstr>
      <vt:lpstr>Types of Quantitative Variables</vt:lpstr>
      <vt:lpstr>Data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Zanyar Mutalib</dc:creator>
  <cp:lastModifiedBy>Zanyar</cp:lastModifiedBy>
  <cp:revision>225</cp:revision>
  <cp:lastPrinted>2021-09-19T18:26:09Z</cp:lastPrinted>
  <dcterms:created xsi:type="dcterms:W3CDTF">2021-07-15T12:15:07Z</dcterms:created>
  <dcterms:modified xsi:type="dcterms:W3CDTF">2022-11-04T10:41:47Z</dcterms:modified>
</cp:coreProperties>
</file>