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378" r:id="rId3"/>
    <p:sldId id="382" r:id="rId4"/>
    <p:sldId id="383" r:id="rId5"/>
    <p:sldId id="381" r:id="rId6"/>
    <p:sldId id="384" r:id="rId7"/>
    <p:sldId id="385" r:id="rId8"/>
    <p:sldId id="359" r:id="rId9"/>
    <p:sldId id="387" r:id="rId10"/>
    <p:sldId id="276" r:id="rId11"/>
    <p:sldId id="397" r:id="rId12"/>
    <p:sldId id="398" r:id="rId13"/>
  </p:sldIdLst>
  <p:sldSz cx="9144000" cy="6858000" type="screen4x3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3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fld id="{A22C538C-6E72-4673-9996-DF91C8A6F7DA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63638"/>
            <a:ext cx="4186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9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fld id="{6DC9AEA7-0FCD-40C1-ADD4-BA1BD1EF40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5697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55060" indent="-290408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61631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26283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90936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55588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020240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84893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49545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CA48F3F0-B717-4F75-8FA4-712747F91D29}" type="slidenum">
              <a:rPr lang="ar-SA" sz="1200" b="0">
                <a:latin typeface="Arial" pitchFamily="34" charset="0"/>
                <a:cs typeface="Arial" pitchFamily="34" charset="0"/>
              </a:rPr>
              <a:pPr eaLnBrk="1" hangingPunct="1"/>
              <a:t>3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ar-SA" sz="2000"/>
              <a:t>مقياس لميلِ مركزيِ </a:t>
            </a:r>
            <a:r>
              <a:rPr lang="en-US" sz="2000"/>
              <a:t>a</a:t>
            </a:r>
            <a:r>
              <a:rPr lang="ar-SA" sz="2000"/>
              <a:t> قيمة في المركز أَو منتصف </a:t>
            </a:r>
            <a:r>
              <a:rPr lang="en-US" sz="2000"/>
              <a:t>a</a:t>
            </a:r>
            <a:r>
              <a:rPr lang="ar-SA" sz="2000"/>
              <a:t> مجموعة معلومات. تُمثّلُ هذه القيمةِ كُلّ قِيَم المجموعةِ </a:t>
            </a:r>
          </a:p>
          <a:p>
            <a:pPr eaLnBrk="1" hangingPunct="1"/>
            <a:r>
              <a:rPr lang="ar-SA"/>
              <a:t>هناك ثلاثة إجراءاتِ مستعملةِ على نحو واسع مِنْ إجراءاتِ الميلِ المركزيِ: متوسط حسابي (معدل)، نمط، متوسط.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55060" indent="-290408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61631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26283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90936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55588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020240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84893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49545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A9A7804D-F26E-413E-9F5A-AF7DB900FBD9}" type="slidenum">
              <a:rPr lang="ar-SA" sz="1200" b="0">
                <a:latin typeface="Arial" pitchFamily="34" charset="0"/>
                <a:cs typeface="Arial" pitchFamily="34" charset="0"/>
              </a:rPr>
              <a:pPr eaLnBrk="1" hangingPunct="1"/>
              <a:t>4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ar-SA" sz="2000"/>
              <a:t>مقياس لميلِ مركزيِ </a:t>
            </a:r>
            <a:r>
              <a:rPr lang="en-US" sz="2000"/>
              <a:t>a</a:t>
            </a:r>
            <a:r>
              <a:rPr lang="ar-SA" sz="2000"/>
              <a:t> قيمة في المركز أَو منتصف </a:t>
            </a:r>
            <a:r>
              <a:rPr lang="en-US" sz="2000"/>
              <a:t>a</a:t>
            </a:r>
            <a:r>
              <a:rPr lang="ar-SA" sz="2000"/>
              <a:t> مجموعة معلومات. تُمثّلُ هذه القيمةِ كُلّ قِيَم المجموعةِ </a:t>
            </a:r>
          </a:p>
          <a:p>
            <a:pPr eaLnBrk="1" hangingPunct="1"/>
            <a:r>
              <a:rPr lang="ar-SA"/>
              <a:t>هناك ثلاثة إجراءاتِ مستعملةِ على نحو واسع مِنْ إجراءاتِ الميلِ المركزيِ: متوسط حسابي (معدل)، نمط، متوسط.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55060" indent="-290408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61631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26283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90936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55588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020240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84893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49545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95DA8D67-CC98-4FC8-A345-2F76312A0DF3}" type="slidenum">
              <a:rPr lang="ar-SA" sz="1200" b="0">
                <a:latin typeface="Arial" pitchFamily="34" charset="0"/>
                <a:cs typeface="Arial" pitchFamily="34" charset="0"/>
              </a:rPr>
              <a:pPr eaLnBrk="1" hangingPunct="1"/>
              <a:t>6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ar-SA" sz="2000"/>
              <a:t>مقياس لميلِ مركزيِ </a:t>
            </a:r>
            <a:r>
              <a:rPr lang="en-US" sz="2000"/>
              <a:t>a</a:t>
            </a:r>
            <a:r>
              <a:rPr lang="ar-SA" sz="2000"/>
              <a:t> قيمة في المركز أَو منتصف </a:t>
            </a:r>
            <a:r>
              <a:rPr lang="en-US" sz="2000"/>
              <a:t>a</a:t>
            </a:r>
            <a:r>
              <a:rPr lang="ar-SA" sz="2000"/>
              <a:t> مجموعة معلومات. تُمثّلُ هذه القيمةِ كُلّ قِيَم المجموعةِ </a:t>
            </a:r>
          </a:p>
          <a:p>
            <a:pPr eaLnBrk="1" hangingPunct="1"/>
            <a:r>
              <a:rPr lang="ar-SA"/>
              <a:t>هناك ثلاثة إجراءاتِ مستعملةِ على نحو واسع مِنْ إجراءاتِ الميلِ المركزيِ: متوسط حسابي (معدل)، نمط، متوسط.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55060" indent="-290408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61631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26283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90936" indent="-232326" eaLnBrk="0" hangingPunct="0"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55588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020240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84893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949545" indent="-232326" algn="ctr" eaLnBrk="0" fontAlgn="base" hangingPunct="0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F1428C39-F7C8-42A4-8D4A-BD791F063056}" type="slidenum">
              <a:rPr lang="ar-SA" sz="1200" b="0">
                <a:latin typeface="Arial" pitchFamily="34" charset="0"/>
                <a:cs typeface="Arial" pitchFamily="34" charset="0"/>
              </a:rPr>
              <a:pPr eaLnBrk="1" hangingPunct="1"/>
              <a:t>7</a:t>
            </a:fld>
            <a:endParaRPr lang="en-US" sz="1200" b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ar-SA" sz="2000"/>
              <a:t>مقياس لميلِ مركزيِ </a:t>
            </a:r>
            <a:r>
              <a:rPr lang="en-US" sz="2000"/>
              <a:t>a</a:t>
            </a:r>
            <a:r>
              <a:rPr lang="ar-SA" sz="2000"/>
              <a:t> قيمة في المركز أَو منتصف </a:t>
            </a:r>
            <a:r>
              <a:rPr lang="en-US" sz="2000"/>
              <a:t>a</a:t>
            </a:r>
            <a:r>
              <a:rPr lang="ar-SA" sz="2000"/>
              <a:t> مجموعة معلومات. تُمثّلُ هذه القيمةِ كُلّ قِيَم المجموعةِ </a:t>
            </a:r>
          </a:p>
          <a:p>
            <a:pPr eaLnBrk="1" hangingPunct="1"/>
            <a:r>
              <a:rPr lang="ar-SA"/>
              <a:t>هناك ثلاثة إجراءاتِ مستعملةِ على نحو واسع مِنْ إجراءاتِ الميلِ المركزيِ: متوسط حسابي (معدل)، نمط، متوسط.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5606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6271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849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946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003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221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2528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319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17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965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07727-B743-4078-A72E-BDD4DC08A24F}" type="datetimeFigureOut">
              <a:rPr lang="ar-IQ" smtClean="0"/>
              <a:t>10/04/1444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274FE-EE4F-4ABF-B232-3D000E6F6F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891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DB215-35F5-47F5-BAD4-7BC94F67C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64920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762000" algn="l"/>
              </a:tabLst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University of Salahaddin-Erbil</a:t>
            </a:r>
            <a:r>
              <a:rPr lang="ar-IQ" sz="1800" b="1" dirty="0">
                <a:latin typeface="Times New Roman" panose="02020603050405020304" pitchFamily="18" charset="0"/>
              </a:rPr>
              <a:t/>
            </a:r>
            <a:br>
              <a:rPr lang="ar-IQ" sz="1800" b="1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College of Education-Shaqlawa</a:t>
            </a:r>
            <a:r>
              <a:rPr lang="en-US" sz="1800" b="1" dirty="0">
                <a:latin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</a:rPr>
            </a:br>
            <a:r>
              <a:rPr lang="en-GB" sz="1800" b="1" dirty="0">
                <a:latin typeface="Times New Roman" panose="02020603050405020304" pitchFamily="18" charset="0"/>
              </a:rPr>
              <a:t>Department of Physical Education</a:t>
            </a:r>
            <a:r>
              <a:rPr lang="ar-IQ" sz="1800" b="1" dirty="0">
                <a:latin typeface="Times New Roman" panose="02020603050405020304" pitchFamily="18" charset="0"/>
              </a:rPr>
              <a:t/>
            </a:r>
            <a:br>
              <a:rPr lang="ar-IQ" sz="1800" b="1" dirty="0">
                <a:latin typeface="Times New Roman" panose="02020603050405020304" pitchFamily="18" charset="0"/>
              </a:rPr>
            </a:b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Third Stage</a:t>
            </a:r>
            <a:r>
              <a:rPr lang="en-US" sz="1800" b="1" dirty="0">
                <a:latin typeface="Times New Roman" panose="02020603050405020304" pitchFamily="18" charset="0"/>
              </a:rPr>
              <a:t/>
            </a:r>
            <a:br>
              <a:rPr lang="en-US" sz="1800" b="1" dirty="0">
                <a:latin typeface="Times New Roman" panose="02020603050405020304" pitchFamily="18" charset="0"/>
              </a:rPr>
            </a:br>
            <a:endParaRPr lang="ar-IQ" sz="1800" b="1" dirty="0">
              <a:latin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363B5-D185-41F9-B763-0DB792B00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99861"/>
            <a:ext cx="7886700" cy="4479235"/>
          </a:xfrm>
        </p:spPr>
        <p:txBody>
          <a:bodyPr>
            <a:normAutofit fontScale="77500" lnSpcReduction="20000"/>
          </a:bodyPr>
          <a:lstStyle/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400" b="1" dirty="0">
                <a:solidFill>
                  <a:srgbClr val="006FC0"/>
                </a:solidFill>
                <a:latin typeface="Times New Roman" panose="02020603050405020304" pitchFamily="18" charset="0"/>
              </a:rPr>
              <a:t> </a:t>
            </a:r>
            <a:r>
              <a:rPr lang="en-GB" sz="6900" b="1" dirty="0">
                <a:solidFill>
                  <a:srgbClr val="006FC0"/>
                </a:solidFill>
                <a:latin typeface="Times New Roman" panose="02020603050405020304" pitchFamily="18" charset="0"/>
              </a:rPr>
              <a:t>Principles of Statistics</a:t>
            </a: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rgbClr val="006F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buNone/>
            </a:pP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US" altLang="ar-IQ" sz="3200" b="1" dirty="0">
                <a:latin typeface="Times New Roman" panose="02020603050405020304" pitchFamily="18" charset="0"/>
              </a:rPr>
              <a:t>Presented by</a:t>
            </a:r>
          </a:p>
          <a:p>
            <a:pPr marL="0" indent="0" algn="ctr" rtl="0">
              <a:lnSpc>
                <a:spcPct val="120000"/>
              </a:lnSpc>
              <a:spcBef>
                <a:spcPts val="0"/>
              </a:spcBef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GB" sz="3200" b="1" dirty="0">
                <a:latin typeface="Times New Roman" panose="02020603050405020304" pitchFamily="18" charset="0"/>
              </a:rPr>
              <a:t>Lecturer’s Zanyar M. Mohammad</a:t>
            </a:r>
            <a:endParaRPr lang="en-US" sz="1800" b="1" dirty="0"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endParaRPr lang="en-GB" sz="1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endParaRPr lang="en-GB" sz="1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lnSpc>
                <a:spcPct val="115000"/>
              </a:lnSpc>
              <a:spcAft>
                <a:spcPts val="1000"/>
              </a:spcAft>
              <a:buNone/>
              <a:tabLst>
                <a:tab pos="762000" algn="l"/>
              </a:tabLst>
            </a:pPr>
            <a:r>
              <a:rPr lang="en-GB" sz="18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Academic Year: </a:t>
            </a:r>
            <a:r>
              <a:rPr lang="en-GB" sz="1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2022-202</a:t>
            </a:r>
            <a:r>
              <a:rPr lang="en-US" sz="1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3</a:t>
            </a:r>
            <a:endParaRPr lang="en-US" sz="1800" b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 rtl="0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ar-IQ" dirty="0"/>
          </a:p>
        </p:txBody>
      </p:sp>
      <p:pic>
        <p:nvPicPr>
          <p:cNvPr id="4" name="Picture 6" descr="8WaAg-30Dc_251182342">
            <a:extLst>
              <a:ext uri="{FF2B5EF4-FFF2-40B4-BE49-F238E27FC236}">
                <a16:creationId xmlns:a16="http://schemas.microsoft.com/office/drawing/2014/main" id="{B4848624-B62F-48EA-890F-36FB230BA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4409" y="469232"/>
            <a:ext cx="15652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34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9F28E0-9CD0-43AC-AC0B-5CCA5C72EAC1}" type="slidenum">
              <a:rPr lang="ar-SA"/>
              <a:pPr>
                <a:defRPr/>
              </a:pPr>
              <a:t>10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81888" y="122828"/>
            <a:ext cx="9062112" cy="6598648"/>
          </a:xfrm>
        </p:spPr>
        <p:txBody>
          <a:bodyPr>
            <a:normAutofit fontScale="90000"/>
          </a:bodyPr>
          <a:lstStyle/>
          <a:p>
            <a:pPr marL="342900" indent="-342900" defTabSz="912813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Mode: </a:t>
            </a:r>
            <a:r>
              <a:rPr lang="en-US" sz="2700" dirty="0">
                <a:latin typeface="Times New Roman" pitchFamily="18" charset="0"/>
                <a:cs typeface="Times New Roman" pitchFamily="18" charset="0"/>
              </a:rPr>
              <a:t>It is the value that occur more frequently </a:t>
            </a:r>
            <a:r>
              <a:rPr lang="en-US" altLang="en-US" sz="2700" dirty="0">
                <a:latin typeface="Times New Roman" pitchFamily="18" charset="0"/>
                <a:cs typeface="Times New Roman" pitchFamily="18" charset="0"/>
              </a:rPr>
              <a:t>in a set of data.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1800" dirty="0">
                <a:latin typeface="Times New Roman" pitchFamily="18" charset="0"/>
                <a:cs typeface="Times New Roman" pitchFamily="18" charset="0"/>
              </a:rPr>
              <a:t>\</a:t>
            </a:r>
            <a:br>
              <a:rPr lang="en-US" altLang="en-US" sz="1800" dirty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: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Find the mode from the following data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4 , 5 , 8 , 10 , 12 , 6 , 5 , 4 ,  2 , 5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Solution :-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5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4 , 5 , 8 , 5 , 4 , 6 , 5 , 4 ,  2 , 7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Solution :- </a:t>
            </a:r>
            <a:r>
              <a:rPr lang="en-US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mod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= 4  ,  5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3 , 5 , 8 , 10 , 12 , 6 , 7 , 4 ,  2 , 1</a:t>
            </a:r>
            <a:br>
              <a:rPr lang="en-US" sz="2200" dirty="0">
                <a:latin typeface="Times New Roman" pitchFamily="18" charset="0"/>
                <a:cs typeface="Times New Roman" pitchFamily="18" charset="0"/>
              </a:rPr>
            </a:br>
            <a:r>
              <a:rPr lang="en-US" sz="2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Solution :-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mode  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5046" t="40439" r="40464" b="10121"/>
          <a:stretch/>
        </p:blipFill>
        <p:spPr>
          <a:xfrm>
            <a:off x="1996057" y="948202"/>
            <a:ext cx="4461893" cy="3077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54F498-876D-44CD-9E45-6B5DBACBEF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540327"/>
                <a:ext cx="7886700" cy="5636636"/>
              </a:xfrm>
            </p:spPr>
            <p:txBody>
              <a:bodyPr/>
              <a:lstStyle/>
              <a:p>
                <a:pPr marL="0" indent="0" algn="l" rtl="0">
                  <a:buNone/>
                </a:pPr>
                <a:r>
                  <a:rPr lang="en-US" sz="3200" b="1" kern="1200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4-Weighted Mean: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kern="12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3200" b="1" i="1" kern="12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a:rPr lang="en-US" sz="3200" b="1" i="1" kern="1200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</m:acc>
                      </m:e>
                      <m:sub>
                        <m:r>
                          <a:rPr lang="en-US" sz="3200" b="1" i="1" kern="12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𝒘</m:t>
                        </m:r>
                      </m:sub>
                    </m:sSub>
                    <m:r>
                      <a:rPr lang="en-US" sz="3200" b="1" i="1" kern="120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32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l" rtl="0">
                  <a:buNone/>
                </a:pPr>
                <a:r>
                  <a:rPr lang="en-US" sz="2400" kern="1200" dirty="0">
                    <a:solidFill>
                      <a:srgbClr val="000000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If all the value of the variable are not equal importance, we calculate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sz="24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a:rPr lang="en-US" sz="24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𝑤</m:t>
                        </m:r>
                      </m:sub>
                    </m:sSub>
                    <m:r>
                      <a:rPr lang="en-US" sz="24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l" rtl="0">
                  <a:buNone/>
                </a:pP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l" rtl="0"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l" rtl="0">
                  <a:buNone/>
                </a:pP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l" rtl="0"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l" rtl="0">
                  <a:buNone/>
                </a:pPr>
                <a:endParaRPr lang="en-US" sz="18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 rtl="0">
                  <a:lnSpc>
                    <a:spcPct val="115000"/>
                  </a:lnSpc>
                  <a:spcAft>
                    <a:spcPts val="1000"/>
                  </a:spcAft>
                  <a:buNone/>
                  <a:tabLst>
                    <a:tab pos="752475" algn="l"/>
                  </a:tabLst>
                </a:pPr>
                <a:r>
                  <a:rPr lang="en-US" sz="2000" b="1" kern="1200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Example:</a:t>
                </a:r>
                <a:r>
                  <a:rPr lang="en-US" sz="20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b="1" kern="1200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 the Final exams degree of student the following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 rtl="0">
                  <a:lnSpc>
                    <a:spcPct val="115000"/>
                  </a:lnSpc>
                  <a:spcAft>
                    <a:spcPts val="1000"/>
                  </a:spcAft>
                  <a:buNone/>
                  <a:tabLst>
                    <a:tab pos="752475" algn="l"/>
                  </a:tabLst>
                </a:pPr>
                <a:r>
                  <a:rPr lang="en-US" sz="2000" b="1" kern="1200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Degree: 62, 80, 75, 88, 84, 86, 90.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 rtl="0">
                  <a:lnSpc>
                    <a:spcPct val="115000"/>
                  </a:lnSpc>
                  <a:spcAft>
                    <a:spcPts val="1000"/>
                  </a:spcAft>
                  <a:buNone/>
                  <a:tabLst>
                    <a:tab pos="752475" algn="l"/>
                  </a:tabLst>
                </a:pPr>
                <a:r>
                  <a:rPr lang="en-US" sz="2000" b="1" kern="1200" dirty="0"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Unit: 2, 2, 2, 3, 3, 3, 3.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 rtl="0">
                  <a:lnSpc>
                    <a:spcPct val="115000"/>
                  </a:lnSpc>
                  <a:spcAft>
                    <a:spcPts val="1000"/>
                  </a:spcAft>
                  <a:buNone/>
                  <a:tabLst>
                    <a:tab pos="752475" algn="l"/>
                  </a:tabLst>
                </a:pPr>
                <a:r>
                  <a:rPr lang="en-US" sz="2000" b="1" kern="1200" dirty="0">
                    <a:solidFill>
                      <a:srgbClr val="FF0000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Find the mean.</a:t>
                </a:r>
                <a:endParaRPr lang="en-US" sz="20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l" rtl="0">
                  <a:buNone/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l" rtl="0">
                  <a:buNone/>
                </a:pPr>
                <a:endParaRPr lang="ar-IQ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54F498-876D-44CD-9E45-6B5DBACBEF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540327"/>
                <a:ext cx="7886700" cy="5636636"/>
              </a:xfrm>
              <a:blipFill>
                <a:blip r:embed="rId3"/>
                <a:stretch>
                  <a:fillRect l="-1932" t="-2489" r="-77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40E55D27-4730-4E63-A85B-E4FFFCCC3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838" y="15240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E4D2A45-A32A-40F1-B8CC-499E7DC4B9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13163" y="1939647"/>
          <a:ext cx="1911928" cy="1532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r:id="rId4" imgW="800100" imgH="838200" progId="Equation.DSMT4">
                  <p:embed/>
                </p:oleObj>
              </mc:Choice>
              <mc:Fallback>
                <p:oleObj r:id="rId4" imgW="800100" imgH="8382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E4D2A45-A32A-40F1-B8CC-499E7DC4B9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163" y="1939647"/>
                        <a:ext cx="1911928" cy="15323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202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E4404029-C242-468B-89A7-EC5B025D846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89923767"/>
                  </p:ext>
                </p:extLst>
              </p:nvPr>
            </p:nvGraphicFramePr>
            <p:xfrm>
              <a:off x="628650" y="1451089"/>
              <a:ext cx="7706967" cy="3662680"/>
            </p:xfrm>
            <a:graphic>
              <a:graphicData uri="http://schemas.openxmlformats.org/drawingml/2006/table">
                <a:tbl>
                  <a:tblPr firstRow="1" bandRow="1">
                    <a:tableStyleId>{BDBED569-4797-4DF1-A0F4-6AAB3CD982D8}</a:tableStyleId>
                  </a:tblPr>
                  <a:tblGrid>
                    <a:gridCol w="2568989">
                      <a:extLst>
                        <a:ext uri="{9D8B030D-6E8A-4147-A177-3AD203B41FA5}">
                          <a16:colId xmlns:a16="http://schemas.microsoft.com/office/drawing/2014/main" val="1150213725"/>
                        </a:ext>
                      </a:extLst>
                    </a:gridCol>
                    <a:gridCol w="2568989">
                      <a:extLst>
                        <a:ext uri="{9D8B030D-6E8A-4147-A177-3AD203B41FA5}">
                          <a16:colId xmlns:a16="http://schemas.microsoft.com/office/drawing/2014/main" val="2677564233"/>
                        </a:ext>
                      </a:extLst>
                    </a:gridCol>
                    <a:gridCol w="2568989">
                      <a:extLst>
                        <a:ext uri="{9D8B030D-6E8A-4147-A177-3AD203B41FA5}">
                          <a16:colId xmlns:a16="http://schemas.microsoft.com/office/drawing/2014/main" val="1175231213"/>
                        </a:ext>
                      </a:extLst>
                    </a:gridCol>
                  </a:tblGrid>
                  <a:tr h="55263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IQ" sz="2000" i="1" u="none" strike="noStrike" kern="12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IQ" sz="2000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ar-IQ" sz="2000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IQ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IQ" sz="2000" i="1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IQ" sz="2000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ar-IQ" sz="2000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IQ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ar-IQ" sz="2000" i="1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IQ" sz="2000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ar-IQ" sz="2000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ar-IQ" sz="2000" i="1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ar-IQ" sz="2000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  <m:sub>
                                    <m:r>
                                      <a:rPr lang="ar-IQ" sz="2000" u="none" strike="noStrike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ar-IQ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6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6264979"/>
                      </a:ext>
                    </a:extLst>
                  </a:tr>
                  <a:tr h="42927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62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2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124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74007830"/>
                      </a:ext>
                    </a:extLst>
                  </a:tr>
                  <a:tr h="42927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80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2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160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06914173"/>
                      </a:ext>
                    </a:extLst>
                  </a:tr>
                  <a:tr h="42927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75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2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150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78366765"/>
                      </a:ext>
                    </a:extLst>
                  </a:tr>
                  <a:tr h="42927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88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3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264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61796822"/>
                      </a:ext>
                    </a:extLst>
                  </a:tr>
                  <a:tr h="42927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84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3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252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06835118"/>
                      </a:ext>
                    </a:extLst>
                  </a:tr>
                  <a:tr h="42927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86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3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258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49434539"/>
                      </a:ext>
                    </a:extLst>
                  </a:tr>
                  <a:tr h="429275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90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3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270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783788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Content Placeholder 5">
                <a:extLst>
                  <a:ext uri="{FF2B5EF4-FFF2-40B4-BE49-F238E27FC236}">
                    <a16:creationId xmlns:a16="http://schemas.microsoft.com/office/drawing/2014/main" id="{E4404029-C242-468B-89A7-EC5B025D8460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789923767"/>
                  </p:ext>
                </p:extLst>
              </p:nvPr>
            </p:nvGraphicFramePr>
            <p:xfrm>
              <a:off x="628650" y="1451089"/>
              <a:ext cx="7706967" cy="3662680"/>
            </p:xfrm>
            <a:graphic>
              <a:graphicData uri="http://schemas.openxmlformats.org/drawingml/2006/table">
                <a:tbl>
                  <a:tblPr firstRow="1" bandRow="1">
                    <a:tableStyleId>{BDBED569-4797-4DF1-A0F4-6AAB3CD982D8}</a:tableStyleId>
                  </a:tblPr>
                  <a:tblGrid>
                    <a:gridCol w="2568989">
                      <a:extLst>
                        <a:ext uri="{9D8B030D-6E8A-4147-A177-3AD203B41FA5}">
                          <a16:colId xmlns:a16="http://schemas.microsoft.com/office/drawing/2014/main" val="1150213725"/>
                        </a:ext>
                      </a:extLst>
                    </a:gridCol>
                    <a:gridCol w="2568989">
                      <a:extLst>
                        <a:ext uri="{9D8B030D-6E8A-4147-A177-3AD203B41FA5}">
                          <a16:colId xmlns:a16="http://schemas.microsoft.com/office/drawing/2014/main" val="2677564233"/>
                        </a:ext>
                      </a:extLst>
                    </a:gridCol>
                    <a:gridCol w="2568989">
                      <a:extLst>
                        <a:ext uri="{9D8B030D-6E8A-4147-A177-3AD203B41FA5}">
                          <a16:colId xmlns:a16="http://schemas.microsoft.com/office/drawing/2014/main" val="1175231213"/>
                        </a:ext>
                      </a:extLst>
                    </a:gridCol>
                  </a:tblGrid>
                  <a:tr h="5689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37" t="-2151" r="-200474" b="-5655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75" t="-2151" r="-100950" b="-56559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2151" r="-711" b="-56559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296264979"/>
                      </a:ext>
                    </a:extLst>
                  </a:tr>
                  <a:tr h="44196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62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2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124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174007830"/>
                      </a:ext>
                    </a:extLst>
                  </a:tr>
                  <a:tr h="44196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80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2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160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706914173"/>
                      </a:ext>
                    </a:extLst>
                  </a:tr>
                  <a:tr h="44196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75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2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150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78366765"/>
                      </a:ext>
                    </a:extLst>
                  </a:tr>
                  <a:tr h="44196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88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3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264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61796822"/>
                      </a:ext>
                    </a:extLst>
                  </a:tr>
                  <a:tr h="44196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84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3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252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706835118"/>
                      </a:ext>
                    </a:extLst>
                  </a:tr>
                  <a:tr h="44196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86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>
                              <a:effectLst/>
                            </a:rPr>
                            <a:t>3</a:t>
                          </a:r>
                          <a:endParaRPr lang="en-US" sz="2000" b="0" i="0" u="none" strike="noStrike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258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249434539"/>
                      </a:ext>
                    </a:extLst>
                  </a:tr>
                  <a:tr h="441960"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90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3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font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1000"/>
                            </a:spcAft>
                            <a:tabLst>
                              <a:tab pos="752475" algn="l"/>
                            </a:tabLst>
                          </a:pPr>
                          <a:r>
                            <a:rPr lang="en-US" sz="2000" u="none" strike="noStrike" kern="1200" dirty="0">
                              <a:effectLst/>
                            </a:rPr>
                            <a:t>270</a:t>
                          </a:r>
                          <a:endParaRPr lang="en-US" sz="2000" b="0" i="0" u="none" strike="noStrike" dirty="0">
                            <a:effectLst/>
                            <a:latin typeface="Arial" panose="020B0604020202020204" pitchFamily="34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5783788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 2">
            <a:extLst>
              <a:ext uri="{FF2B5EF4-FFF2-40B4-BE49-F238E27FC236}">
                <a16:creationId xmlns:a16="http://schemas.microsoft.com/office/drawing/2014/main" id="{40E55D27-4730-4E63-A85B-E4FFFCCC3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4838" y="152400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717DF1-EC29-4F3A-BF80-6F28B108B1C9}"/>
                  </a:ext>
                </a:extLst>
              </p:cNvPr>
              <p:cNvSpPr txBox="1"/>
              <p:nvPr/>
            </p:nvSpPr>
            <p:spPr>
              <a:xfrm>
                <a:off x="1634838" y="5581738"/>
                <a:ext cx="5444835" cy="10375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2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ar-IQ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ar-IQ" sz="280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a:rPr lang="ar-IQ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ar-IQ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ar-IQ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ar-IQ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ar-IQ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ar-IQ" sz="28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ar-IQ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ar-IQ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ar-IQ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ar-IQ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ar-IQ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ar-IQ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ar-IQ" sz="28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ar-IQ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ar-IQ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ar-IQ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IQ" sz="2800" i="0">
                              <a:latin typeface="Cambria Math" panose="02040503050406030204" pitchFamily="18" charset="0"/>
                            </a:rPr>
                            <m:t>1478</m:t>
                          </m:r>
                        </m:num>
                        <m:den>
                          <m:r>
                            <a:rPr lang="ar-IQ" sz="2800" i="0"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ar-IQ" sz="28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sz="2800" i="0">
                          <a:latin typeface="Cambria Math" panose="02040503050406030204" pitchFamily="18" charset="0"/>
                        </a:rPr>
                        <m:t>82</m:t>
                      </m:r>
                      <m:r>
                        <a:rPr lang="ar-IQ" sz="2800" i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ar-IQ" sz="2800" i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ar-IQ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C717DF1-EC29-4F3A-BF80-6F28B108B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4838" y="5581738"/>
                <a:ext cx="5444835" cy="10375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7D3A593B-0866-401A-96D7-A521E7C068EF}"/>
              </a:ext>
            </a:extLst>
          </p:cNvPr>
          <p:cNvSpPr txBox="1"/>
          <p:nvPr/>
        </p:nvSpPr>
        <p:spPr>
          <a:xfrm>
            <a:off x="628650" y="516835"/>
            <a:ext cx="142543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b="1" dirty="0">
                <a:solidFill>
                  <a:srgbClr val="7030A0"/>
                </a:solidFill>
              </a:rPr>
              <a:t>Solution:</a:t>
            </a:r>
            <a:endParaRPr lang="ar-IQ" sz="2400" b="1" dirty="0">
              <a:solidFill>
                <a:srgbClr val="7030A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085490"/>
              </p:ext>
            </p:extLst>
          </p:nvPr>
        </p:nvGraphicFramePr>
        <p:xfrm>
          <a:off x="628649" y="5113281"/>
          <a:ext cx="7706967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989">
                  <a:extLst>
                    <a:ext uri="{9D8B030D-6E8A-4147-A177-3AD203B41FA5}">
                      <a16:colId xmlns:a16="http://schemas.microsoft.com/office/drawing/2014/main" val="2947608702"/>
                    </a:ext>
                  </a:extLst>
                </a:gridCol>
                <a:gridCol w="2568989">
                  <a:extLst>
                    <a:ext uri="{9D8B030D-6E8A-4147-A177-3AD203B41FA5}">
                      <a16:colId xmlns:a16="http://schemas.microsoft.com/office/drawing/2014/main" val="3679299987"/>
                    </a:ext>
                  </a:extLst>
                </a:gridCol>
                <a:gridCol w="2568989">
                  <a:extLst>
                    <a:ext uri="{9D8B030D-6E8A-4147-A177-3AD203B41FA5}">
                      <a16:colId xmlns:a16="http://schemas.microsoft.com/office/drawing/2014/main" val="7404774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1478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273586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717DF1-EC29-4F3A-BF80-6F28B108B1C9}"/>
                  </a:ext>
                </a:extLst>
              </p:cNvPr>
              <p:cNvSpPr txBox="1"/>
              <p:nvPr/>
            </p:nvSpPr>
            <p:spPr>
              <a:xfrm>
                <a:off x="2743199" y="261369"/>
                <a:ext cx="3507475" cy="103752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2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ar-IQ" sz="2800" i="1">
                                  <a:solidFill>
                                    <a:srgbClr val="836967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ar-IQ" sz="2800"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a:rPr lang="ar-IQ" sz="2800" i="1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ar-IQ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limLoc m:val="undOvr"/>
                              <m:ctrlPr>
                                <a:rPr lang="ar-IQ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ar-IQ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ar-IQ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ar-IQ" sz="28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ar-IQ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ar-IQ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ar-IQ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ctrlPr>
                                <a:rPr lang="ar-IQ" sz="2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ar-IQ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ar-IQ" sz="2800" i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ar-IQ" sz="28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ar-IQ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ar-IQ" sz="2800" i="1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ar-IQ" sz="28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</m:oMath>
                  </m:oMathPara>
                </a14:m>
                <a:endParaRPr lang="ar-IQ" sz="28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C717DF1-EC29-4F3A-BF80-6F28B108B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99" y="261369"/>
                <a:ext cx="3507475" cy="10375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860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E687D-DB03-4641-B02C-BF3F29140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marL="0" indent="0" algn="ctr" rtl="0">
              <a:buNone/>
            </a:pPr>
            <a:endParaRPr lang="en-US" sz="5400" b="1" dirty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+mj-cs"/>
            </a:endParaRPr>
          </a:p>
          <a:p>
            <a:pPr marL="0" indent="0" algn="ctr" rtl="0">
              <a:buNone/>
            </a:pP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+mj-cs"/>
              </a:rPr>
              <a:t>Chapter Two</a:t>
            </a:r>
          </a:p>
          <a:p>
            <a:pPr marL="0" indent="0" algn="ctr" rtl="0">
              <a:buNone/>
            </a:pP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+mj-cs"/>
              </a:rPr>
              <a:t/>
            </a:r>
            <a:b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+mj-cs"/>
              </a:rPr>
            </a:br>
            <a:r>
              <a:rPr lang="en-US" sz="54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+mj-cs"/>
              </a:rPr>
              <a:t>Measures of Central Tendency</a:t>
            </a:r>
          </a:p>
          <a:p>
            <a:pPr marL="0" indent="0" algn="ctr" rtl="0">
              <a:buNone/>
            </a:pPr>
            <a:endParaRPr lang="ar-IQ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8A55A2-5F3D-40D2-96F1-9CEEE58EA209}" type="slidenum">
              <a:rPr lang="ar-SA"/>
              <a:pPr>
                <a:defRPr/>
              </a:pPr>
              <a:t>3</a:t>
            </a:fld>
            <a:endParaRPr lang="en-US"/>
          </a:p>
        </p:txBody>
      </p:sp>
      <p:sp>
        <p:nvSpPr>
          <p:cNvPr id="235522" name="Rectangle 2"/>
          <p:cNvSpPr>
            <a:spLocks noChangeArrowheads="1"/>
          </p:cNvSpPr>
          <p:nvPr/>
        </p:nvSpPr>
        <p:spPr bwMode="auto">
          <a:xfrm>
            <a:off x="163773" y="131763"/>
            <a:ext cx="8761864" cy="615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Measures of central tendency</a:t>
            </a:r>
          </a:p>
          <a:p>
            <a:pPr algn="just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measure of central tendency is a value at the center or middle of a data set. This value represents all data of the group.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800" b="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1- </a:t>
            </a:r>
            <a:r>
              <a:rPr lang="en-US" sz="28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mean</a:t>
            </a:r>
            <a:r>
              <a:rPr lang="en-US" sz="28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 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200" b="0" dirty="0" smtClean="0"/>
              <a:t>The </a:t>
            </a:r>
            <a:r>
              <a:rPr lang="en-US" sz="2200" b="0" dirty="0"/>
              <a:t>mean is the sum of the values divided by the total number of values</a:t>
            </a:r>
            <a:r>
              <a:rPr lang="en-US" sz="2200" b="0" dirty="0" smtClean="0"/>
              <a:t>.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b="0" dirty="0" smtClean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800" dirty="0">
                <a:solidFill>
                  <a:srgbClr val="FF0000"/>
                </a:solidFill>
              </a:rPr>
              <a:t>Population mean: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n-US" sz="2200" dirty="0"/>
              <a:t>The mean of population </a:t>
            </a:r>
            <a:r>
              <a:rPr lang="en-US" sz="2200" dirty="0" smtClean="0"/>
              <a:t>for(N</a:t>
            </a:r>
            <a:r>
              <a:rPr lang="en-US" sz="2200" dirty="0"/>
              <a:t>) observations (values) X</a:t>
            </a:r>
            <a:r>
              <a:rPr lang="en-US" sz="2200" baseline="-25000" dirty="0"/>
              <a:t>1</a:t>
            </a:r>
            <a:r>
              <a:rPr lang="en-US" sz="2200" dirty="0"/>
              <a:t>, X</a:t>
            </a:r>
            <a:r>
              <a:rPr lang="en-US" sz="2200" baseline="-25000" dirty="0"/>
              <a:t>2</a:t>
            </a:r>
            <a:r>
              <a:rPr lang="en-US" sz="2200" dirty="0" smtClean="0"/>
              <a:t>,...,X</a:t>
            </a:r>
            <a:r>
              <a:rPr lang="en-US" sz="2200" baseline="-25000" dirty="0" smtClean="0"/>
              <a:t>N </a:t>
            </a:r>
            <a:r>
              <a:rPr lang="en-US" sz="2200" dirty="0"/>
              <a:t>defined as</a:t>
            </a:r>
            <a:r>
              <a:rPr lang="en-US" sz="2200" dirty="0" smtClean="0"/>
              <a:t>: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400" dirty="0" smtClean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000" dirty="0" smtClean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</a:pPr>
            <a:endParaRPr lang="en-US" sz="2000" dirty="0"/>
          </a:p>
          <a:p>
            <a:r>
              <a:rPr lang="en-US" sz="2800" dirty="0">
                <a:solidFill>
                  <a:srgbClr val="FF0000"/>
                </a:solidFill>
              </a:rPr>
              <a:t>Sample mean:</a:t>
            </a:r>
          </a:p>
          <a:p>
            <a:r>
              <a:rPr lang="en-US" sz="2200" dirty="0"/>
              <a:t>The mean of sample for (n) observations (values) X</a:t>
            </a:r>
            <a:r>
              <a:rPr lang="en-US" sz="2200" baseline="-25000" dirty="0"/>
              <a:t>1</a:t>
            </a:r>
            <a:r>
              <a:rPr lang="en-US" sz="2200" dirty="0"/>
              <a:t>, X</a:t>
            </a:r>
            <a:r>
              <a:rPr lang="en-US" sz="2200" baseline="-25000" dirty="0"/>
              <a:t>2</a:t>
            </a:r>
            <a:r>
              <a:rPr lang="en-US" sz="2200" dirty="0"/>
              <a:t>, ….., </a:t>
            </a:r>
            <a:r>
              <a:rPr lang="en-US" sz="2200" dirty="0" err="1"/>
              <a:t>X</a:t>
            </a:r>
            <a:r>
              <a:rPr lang="en-US" sz="2200" baseline="-25000" dirty="0" err="1"/>
              <a:t>n</a:t>
            </a:r>
            <a:r>
              <a:rPr lang="en-US" sz="2200" dirty="0"/>
              <a:t> defined as: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2800" b="0" dirty="0"/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1600" b="0" dirty="0"/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036161"/>
              </p:ext>
            </p:extLst>
          </p:nvPr>
        </p:nvGraphicFramePr>
        <p:xfrm>
          <a:off x="2415652" y="5627834"/>
          <a:ext cx="1174551" cy="1025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6" name="Equation" r:id="rId4" imgW="698500" imgH="609600" progId="Equation.3">
                  <p:embed/>
                </p:oleObj>
              </mc:Choice>
              <mc:Fallback>
                <p:oleObj name="Equation" r:id="rId4" imgW="698500" imgH="609600" progId="Equation.3">
                  <p:embed/>
                  <p:pic>
                    <p:nvPicPr>
                      <p:cNvPr id="3277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5652" y="5627834"/>
                        <a:ext cx="1174551" cy="1025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1282760"/>
              </p:ext>
            </p:extLst>
          </p:nvPr>
        </p:nvGraphicFramePr>
        <p:xfrm>
          <a:off x="2484737" y="3629891"/>
          <a:ext cx="1105467" cy="1000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7" name="Equation" r:id="rId6" imgW="672808" imgH="609336" progId="Equation.3">
                  <p:embed/>
                </p:oleObj>
              </mc:Choice>
              <mc:Fallback>
                <p:oleObj name="Equation" r:id="rId6" imgW="672808" imgH="609336" progId="Equation.3">
                  <p:embed/>
                  <p:pic>
                    <p:nvPicPr>
                      <p:cNvPr id="327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4737" y="3629891"/>
                        <a:ext cx="1105467" cy="1000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05265" y="259308"/>
            <a:ext cx="1924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 smtClean="0"/>
              <a:t>مقايس النزعة مركزية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23429-E12A-47DA-8899-7142E27C0777}" type="slidenum">
              <a:rPr lang="ar-SA"/>
              <a:pPr>
                <a:defRPr/>
              </a:pPr>
              <a:t>4</a:t>
            </a:fld>
            <a:endParaRPr lang="en-US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0" y="131763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3200" b="0" dirty="0"/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3200" b="0" dirty="0"/>
          </a:p>
        </p:txBody>
      </p:sp>
      <p:sp>
        <p:nvSpPr>
          <p:cNvPr id="4" name="Rectangle 3"/>
          <p:cNvSpPr/>
          <p:nvPr/>
        </p:nvSpPr>
        <p:spPr>
          <a:xfrm>
            <a:off x="504965" y="5581934"/>
            <a:ext cx="887107" cy="7061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04965" y="600500"/>
            <a:ext cx="8035485" cy="5687611"/>
            <a:chOff x="504965" y="600500"/>
            <a:chExt cx="8035485" cy="568761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/>
            <a:srcRect l="11714" t="22512" r="31958" b="6576"/>
            <a:stretch/>
          </p:blipFill>
          <p:spPr>
            <a:xfrm>
              <a:off x="504965" y="600500"/>
              <a:ext cx="8035485" cy="5687611"/>
            </a:xfrm>
            <a:prstGeom prst="rect">
              <a:avLst/>
            </a:prstGeom>
          </p:spPr>
        </p:pic>
        <p:sp>
          <p:nvSpPr>
            <p:cNvPr id="7" name="Rectangle 6"/>
            <p:cNvSpPr/>
            <p:nvPr/>
          </p:nvSpPr>
          <p:spPr>
            <a:xfrm>
              <a:off x="641445" y="5254388"/>
              <a:ext cx="1310185" cy="9280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439849-2174-4E24-8F3A-0D5CFEA084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692730"/>
                <a:ext cx="7886700" cy="5484234"/>
              </a:xfrm>
            </p:spPr>
            <p:txBody>
              <a:bodyPr>
                <a:normAutofit/>
              </a:bodyPr>
              <a:lstStyle/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+mj-ea"/>
                    <a:cs typeface="+mj-cs"/>
                  </a:rPr>
                  <a:t>Example: </a:t>
                </a:r>
                <a:r>
                  <a:rPr lang="en-US" sz="2400" dirty="0">
                    <a:latin typeface="Times New Roman" panose="02020603050405020304" pitchFamily="18" charset="0"/>
                    <a:ea typeface="+mj-ea"/>
                    <a:cs typeface="+mj-cs"/>
                  </a:rPr>
                  <a:t>There are three countries in North American.</a:t>
                </a: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+mj-ea"/>
                    <a:cs typeface="+mj-cs"/>
                  </a:rPr>
                  <a:t>Their numbers of family are:</a:t>
                </a: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+mj-ea"/>
                    <a:cs typeface="+mj-cs"/>
                  </a:rPr>
                  <a:t>Canada: 5000</a:t>
                </a: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+mj-ea"/>
                    <a:cs typeface="+mj-cs"/>
                  </a:rPr>
                  <a:t>Mexico: 9000</a:t>
                </a: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r>
                  <a:rPr lang="en-US" sz="2400" dirty="0">
                    <a:latin typeface="Times New Roman" panose="02020603050405020304" pitchFamily="18" charset="0"/>
                    <a:ea typeface="+mj-ea"/>
                    <a:cs typeface="+mj-cs"/>
                  </a:rPr>
                  <a:t>U.S.A.:12000</a:t>
                </a: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r>
                  <a:rPr lang="en-US" sz="2400" b="1" dirty="0" smtClean="0">
                    <a:latin typeface="Times New Roman" panose="02020603050405020304" pitchFamily="18" charset="0"/>
                    <a:ea typeface="+mj-ea"/>
                    <a:cs typeface="+mj-cs"/>
                  </a:rPr>
                  <a:t>Find mean?</a:t>
                </a: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endParaRPr lang="en-US" sz="2400" b="1" dirty="0">
                  <a:latin typeface="Times New Roman" panose="02020603050405020304" pitchFamily="18" charset="0"/>
                  <a:ea typeface="+mj-ea"/>
                  <a:cs typeface="+mj-cs"/>
                </a:endParaRP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r>
                  <a:rPr lang="en-US" sz="2000" b="1" kern="1200" dirty="0">
                    <a:solidFill>
                      <a:srgbClr val="7030A0"/>
                    </a:solidFill>
                    <a:effectLst/>
                    <a:latin typeface="Cambria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Solution:</a:t>
                </a: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endParaRPr lang="en-US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endParaRPr lang="en-US" sz="2000" dirty="0">
                  <a:latin typeface="Times New Roman" panose="02020603050405020304" pitchFamily="18" charset="0"/>
                  <a:ea typeface="+mj-ea"/>
                  <a:cs typeface="+mj-cs"/>
                </a:endParaRP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endParaRPr lang="en-US" sz="2000" dirty="0">
                  <a:latin typeface="Times New Roman" panose="02020603050405020304" pitchFamily="18" charset="0"/>
                  <a:ea typeface="+mj-ea"/>
                  <a:cs typeface="+mj-cs"/>
                </a:endParaRP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endParaRPr lang="en-US" sz="2000" dirty="0">
                  <a:latin typeface="Times New Roman" panose="02020603050405020304" pitchFamily="18" charset="0"/>
                  <a:ea typeface="+mj-ea"/>
                  <a:cs typeface="+mj-cs"/>
                </a:endParaRPr>
              </a:p>
              <a:p>
                <a:pPr marL="0" indent="0" algn="just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endParaRPr lang="en-US" sz="2000" dirty="0">
                  <a:latin typeface="Times New Roman" panose="02020603050405020304" pitchFamily="18" charset="0"/>
                  <a:ea typeface="+mj-ea"/>
                  <a:cs typeface="+mj-cs"/>
                </a:endParaRPr>
              </a:p>
              <a:p>
                <a:pPr marL="0" indent="0" algn="l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 algn="l" rtl="0">
                  <a:lnSpc>
                    <a:spcPct val="100000"/>
                  </a:lnSpc>
                  <a:spcBef>
                    <a:spcPts val="0"/>
                  </a:spcBef>
                  <a:buNone/>
                  <a:tabLst>
                    <a:tab pos="752475" algn="l"/>
                  </a:tabLs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1800" kern="1200" smtClean="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5000</m:t>
                          </m:r>
                          <m: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9000</m:t>
                          </m:r>
                          <m: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12000</m:t>
                          </m:r>
                        </m:num>
                        <m:den>
                          <m: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1800" i="1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26000</m:t>
                          </m:r>
                        </m:num>
                        <m:den>
                          <m:r>
                            <a:rPr lang="en-US" sz="1800" kern="1200"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1800" kern="12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8666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439849-2174-4E24-8F3A-0D5CFEA084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692730"/>
                <a:ext cx="7886700" cy="5484234"/>
              </a:xfrm>
              <a:blipFill>
                <a:blip r:embed="rId3"/>
                <a:stretch>
                  <a:fillRect l="-1159" t="-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>
            <a:extLst>
              <a:ext uri="{FF2B5EF4-FFF2-40B4-BE49-F238E27FC236}">
                <a16:creationId xmlns:a16="http://schemas.microsoft.com/office/drawing/2014/main" id="{FD79ED4A-F178-40BF-AB1F-C729A392E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6525" y="471778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E17E6740-2D4B-440F-8BA7-5BD15A5DFC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700116"/>
              </p:ext>
            </p:extLst>
          </p:nvPr>
        </p:nvGraphicFramePr>
        <p:xfrm>
          <a:off x="861395" y="3429000"/>
          <a:ext cx="2074111" cy="1362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r:id="rId4" imgW="622030" imgH="609336" progId="Equation.DSMT4">
                  <p:embed/>
                </p:oleObj>
              </mc:Choice>
              <mc:Fallback>
                <p:oleObj r:id="rId4" imgW="622030" imgH="609336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E17E6740-2D4B-440F-8BA7-5BD15A5DFC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395" y="3429000"/>
                        <a:ext cx="2074111" cy="1362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66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A91C6F-19E9-46AE-8A9D-6ABCFA9F326E}" type="slidenum">
              <a:rPr lang="ar-SA"/>
              <a:pPr>
                <a:defRPr/>
              </a:pPr>
              <a:t>6</a:t>
            </a:fld>
            <a:endParaRPr lang="en-US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363606" y="741364"/>
            <a:ext cx="7945507" cy="281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b="1" dirty="0">
                <a:solidFill>
                  <a:srgbClr val="FF0000"/>
                </a:solidFill>
              </a:rPr>
              <a:t>Example</a:t>
            </a:r>
            <a:r>
              <a:rPr lang="en-US" sz="2400" dirty="0"/>
              <a:t> : </a:t>
            </a:r>
            <a:r>
              <a:rPr lang="en-US" sz="2400" b="0" dirty="0"/>
              <a:t>Find the sample mean of the set of values</a:t>
            </a:r>
            <a:r>
              <a:rPr lang="en-US" sz="2400" dirty="0"/>
              <a:t>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dirty="0"/>
              <a:t>                    </a:t>
            </a:r>
            <a:r>
              <a:rPr lang="en-US" sz="2400" b="0" dirty="0"/>
              <a:t>4 , 5 , 8 , 10 , 12 , 6 , 5 , 14</a:t>
            </a:r>
            <a:r>
              <a:rPr lang="en-US" sz="2400" dirty="0"/>
              <a:t> </a:t>
            </a:r>
            <a:endParaRPr lang="en-US" sz="4000" b="0" dirty="0"/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sz="3200" b="0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u="sng" dirty="0">
              <a:solidFill>
                <a:srgbClr val="FF3300"/>
              </a:solidFill>
            </a:endParaRP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US" b="0" dirty="0"/>
          </a:p>
        </p:txBody>
      </p:sp>
      <p:graphicFrame>
        <p:nvGraphicFramePr>
          <p:cNvPr id="33796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8827084"/>
              </p:ext>
            </p:extLst>
          </p:nvPr>
        </p:nvGraphicFramePr>
        <p:xfrm>
          <a:off x="535883" y="1918666"/>
          <a:ext cx="7488238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7" name="Equation" r:id="rId4" imgW="3136900" imgH="609600" progId="Equation.3">
                  <p:embed/>
                </p:oleObj>
              </mc:Choice>
              <mc:Fallback>
                <p:oleObj name="Equation" r:id="rId4" imgW="3136900" imgH="609600" progId="Equation.3">
                  <p:embed/>
                  <p:pic>
                    <p:nvPicPr>
                      <p:cNvPr id="3379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883" y="1918666"/>
                        <a:ext cx="7488238" cy="1452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B71B8-1414-4433-84E3-4C7CB8E677E7}" type="slidenum">
              <a:rPr lang="ar-SA"/>
              <a:pPr>
                <a:defRPr/>
              </a:pPr>
              <a:t>7</a:t>
            </a:fld>
            <a:endParaRPr lang="en-US"/>
          </a:p>
        </p:txBody>
      </p:sp>
      <p:sp>
        <p:nvSpPr>
          <p:cNvPr id="263170" name="Rectangle 2"/>
          <p:cNvSpPr>
            <a:spLocks noChangeArrowheads="1"/>
          </p:cNvSpPr>
          <p:nvPr/>
        </p:nvSpPr>
        <p:spPr bwMode="auto">
          <a:xfrm>
            <a:off x="0" y="131763"/>
            <a:ext cx="9144000" cy="368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2- </a:t>
            </a:r>
            <a:r>
              <a:rPr lang="en-US" sz="32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median: </a:t>
            </a:r>
            <a:r>
              <a:rPr lang="en-US" sz="3200" b="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 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0" dirty="0"/>
              <a:t>	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median of data set is the value that divides it into two equal parts.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If the number of </a:t>
            </a:r>
            <a:r>
              <a:rPr lang="en-US" sz="3200" b="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observations (n) is odd</a:t>
            </a: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The median is the value which arranged in  </a:t>
            </a:r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3200" b="0" dirty="0"/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b="0" dirty="0"/>
              <a:t>        Or</a:t>
            </a:r>
          </a:p>
        </p:txBody>
      </p:sp>
      <p:graphicFrame>
        <p:nvGraphicFramePr>
          <p:cNvPr id="3482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051050" y="3141663"/>
          <a:ext cx="1976438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6" name="Equation" r:id="rId4" imgW="672808" imgH="342751" progId="Equation.3">
                  <p:embed/>
                </p:oleObj>
              </mc:Choice>
              <mc:Fallback>
                <p:oleObj name="Equation" r:id="rId4" imgW="672808" imgH="342751" progId="Equation.3">
                  <p:embed/>
                  <p:pic>
                    <p:nvPicPr>
                      <p:cNvPr id="3482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141663"/>
                        <a:ext cx="1976438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1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7956550" y="2133600"/>
          <a:ext cx="9366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Equation" r:id="rId6" imgW="482391" imgH="431613" progId="Equation.3">
                  <p:embed/>
                </p:oleObj>
              </mc:Choice>
              <mc:Fallback>
                <p:oleObj name="Equation" r:id="rId6" imgW="482391" imgH="431613" progId="Equation.3">
                  <p:embed/>
                  <p:pic>
                    <p:nvPicPr>
                      <p:cNvPr id="348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550" y="2133600"/>
                        <a:ext cx="9366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8"/>
          <a:srcRect l="36469" t="60726" r="33264" b="11196"/>
          <a:stretch/>
        </p:blipFill>
        <p:spPr>
          <a:xfrm>
            <a:off x="2895028" y="4149725"/>
            <a:ext cx="5137629" cy="267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04BC5-A5CC-4761-A653-204D08A3A5E6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35843" name="Rectangle 43"/>
          <p:cNvSpPr>
            <a:spLocks noChangeArrowheads="1"/>
          </p:cNvSpPr>
          <p:nvPr/>
        </p:nvSpPr>
        <p:spPr bwMode="auto">
          <a:xfrm>
            <a:off x="235525" y="83130"/>
            <a:ext cx="8866909" cy="3908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37" tIns="45718" rIns="91437" bIns="45718">
            <a:spAutoFit/>
          </a:bodyPr>
          <a:lstStyle/>
          <a:p>
            <a:pPr marL="342900" indent="-342900" algn="l" defTabSz="912813"/>
            <a:r>
              <a:rPr lang="en-US" sz="3200" b="1" dirty="0">
                <a:solidFill>
                  <a:srgbClr val="FF0000"/>
                </a:solidFill>
              </a:rPr>
              <a:t>Example</a:t>
            </a:r>
            <a:r>
              <a:rPr lang="en-US" sz="3200" dirty="0"/>
              <a:t>: </a:t>
            </a:r>
            <a:r>
              <a:rPr lang="en-US" sz="2400" b="0" dirty="0"/>
              <a:t>Find the median from the following data:</a:t>
            </a:r>
            <a:endParaRPr lang="en-US" sz="2400" dirty="0"/>
          </a:p>
          <a:p>
            <a:pPr marL="342900" indent="-342900" defTabSz="912813"/>
            <a:r>
              <a:rPr lang="en-US" sz="2400" dirty="0"/>
              <a:t> 4 , 5 , 8 , 10 , 12 , 6 , 5 , 14 ,  2</a:t>
            </a:r>
          </a:p>
          <a:p>
            <a:pPr marL="342900" indent="-342900" algn="l" defTabSz="912813"/>
            <a:r>
              <a:rPr lang="en-US" altLang="en-US" sz="2400" dirty="0">
                <a:solidFill>
                  <a:srgbClr val="000000"/>
                </a:solidFill>
              </a:rPr>
              <a:t>                  </a:t>
            </a:r>
          </a:p>
          <a:p>
            <a:pPr marL="342900" indent="-342900" defTabSz="912813"/>
            <a:r>
              <a:rPr lang="en-US" altLang="en-US" sz="2400" dirty="0">
                <a:solidFill>
                  <a:srgbClr val="000000"/>
                </a:solidFill>
              </a:rPr>
              <a:t>n=9  </a:t>
            </a:r>
            <a:r>
              <a:rPr lang="en-US" sz="2400" dirty="0"/>
              <a:t>is odd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marL="342900" indent="-342900" algn="l" defTabSz="912813"/>
            <a:endParaRPr lang="en-US" altLang="en-US" sz="1600" dirty="0">
              <a:solidFill>
                <a:srgbClr val="000000"/>
              </a:solidFill>
            </a:endParaRPr>
          </a:p>
          <a:p>
            <a:pPr marL="342900" indent="-342900" algn="l" defTabSz="912813"/>
            <a:r>
              <a:rPr lang="en-US" altLang="en-US" sz="2400" dirty="0">
                <a:solidFill>
                  <a:srgbClr val="000000"/>
                </a:solidFill>
              </a:rPr>
              <a:t>Arrange the </a:t>
            </a:r>
            <a:r>
              <a:rPr lang="en-US" altLang="en-US" sz="2400" dirty="0" smtClean="0">
                <a:solidFill>
                  <a:srgbClr val="000000"/>
                </a:solidFill>
              </a:rPr>
              <a:t>data </a:t>
            </a:r>
            <a:r>
              <a:rPr lang="en-US" sz="3200" dirty="0" smtClean="0"/>
              <a:t>  </a:t>
            </a:r>
            <a:r>
              <a:rPr lang="en-US" sz="3200" dirty="0"/>
              <a:t>2  ,  4  ,  5  ,  5 ,  </a:t>
            </a:r>
            <a:r>
              <a:rPr lang="en-US" sz="3200" dirty="0">
                <a:solidFill>
                  <a:srgbClr val="FF3300"/>
                </a:solidFill>
              </a:rPr>
              <a:t>6</a:t>
            </a:r>
            <a:r>
              <a:rPr lang="en-US" sz="3200" dirty="0"/>
              <a:t>  , 8 , 10 , 12 , </a:t>
            </a:r>
            <a:r>
              <a:rPr lang="en-US" sz="3200" dirty="0" smtClean="0"/>
              <a:t>14</a:t>
            </a:r>
          </a:p>
          <a:p>
            <a:pPr marL="342900" indent="-342900" defTabSz="912813"/>
            <a:endParaRPr lang="en-US" sz="3200" dirty="0" smtClean="0"/>
          </a:p>
          <a:p>
            <a:pPr marL="342900" indent="-342900" defTabSz="912813"/>
            <a:r>
              <a:rPr lang="en-US" sz="3200" dirty="0" smtClean="0"/>
              <a:t> </a:t>
            </a:r>
          </a:p>
          <a:p>
            <a:pPr marL="342900" indent="-342900" defTabSz="912813"/>
            <a:endParaRPr lang="en-US" sz="3200" dirty="0"/>
          </a:p>
        </p:txBody>
      </p:sp>
      <p:graphicFrame>
        <p:nvGraphicFramePr>
          <p:cNvPr id="35844" name="Object 4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88000904"/>
              </p:ext>
            </p:extLst>
          </p:nvPr>
        </p:nvGraphicFramePr>
        <p:xfrm>
          <a:off x="1776412" y="3186550"/>
          <a:ext cx="46815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5" name="Equation" r:id="rId3" imgW="1676400" imgH="342900" progId="Equation.3">
                  <p:embed/>
                </p:oleObj>
              </mc:Choice>
              <mc:Fallback>
                <p:oleObj name="Equation" r:id="rId3" imgW="1676400" imgH="342900" progId="Equation.3">
                  <p:embed/>
                  <p:pic>
                    <p:nvPicPr>
                      <p:cNvPr id="35844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6412" y="3186550"/>
                        <a:ext cx="4681538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5" name="Line 45"/>
          <p:cNvSpPr>
            <a:spLocks noChangeShapeType="1"/>
          </p:cNvSpPr>
          <p:nvPr/>
        </p:nvSpPr>
        <p:spPr bwMode="auto">
          <a:xfrm>
            <a:off x="2268538" y="2492375"/>
            <a:ext cx="2303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7" tIns="45718" rIns="91437" bIns="45718" anchor="ctr"/>
          <a:lstStyle/>
          <a:p>
            <a:endParaRPr lang="ar-IQ"/>
          </a:p>
        </p:txBody>
      </p:sp>
      <p:sp>
        <p:nvSpPr>
          <p:cNvPr id="35846" name="Line 46"/>
          <p:cNvSpPr>
            <a:spLocks noChangeShapeType="1"/>
          </p:cNvSpPr>
          <p:nvPr/>
        </p:nvSpPr>
        <p:spPr bwMode="auto">
          <a:xfrm>
            <a:off x="2339975" y="2420938"/>
            <a:ext cx="23034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7" tIns="45718" rIns="91437" bIns="45718" anchor="ctr"/>
          <a:lstStyle/>
          <a:p>
            <a:endParaRPr lang="ar-IQ"/>
          </a:p>
        </p:txBody>
      </p:sp>
      <p:grpSp>
        <p:nvGrpSpPr>
          <p:cNvPr id="35847" name="Group 54"/>
          <p:cNvGrpSpPr>
            <a:grpSpLocks/>
          </p:cNvGrpSpPr>
          <p:nvPr/>
        </p:nvGrpSpPr>
        <p:grpSpPr bwMode="auto">
          <a:xfrm>
            <a:off x="2589611" y="2599532"/>
            <a:ext cx="5448920" cy="266498"/>
            <a:chOff x="1474" y="1752"/>
            <a:chExt cx="2766" cy="136"/>
          </a:xfrm>
        </p:grpSpPr>
        <p:sp>
          <p:nvSpPr>
            <p:cNvPr id="35848" name="Line 48"/>
            <p:cNvSpPr>
              <a:spLocks noChangeShapeType="1"/>
            </p:cNvSpPr>
            <p:nvPr/>
          </p:nvSpPr>
          <p:spPr bwMode="auto">
            <a:xfrm>
              <a:off x="1474" y="1888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  <p:sp>
          <p:nvSpPr>
            <p:cNvPr id="35849" name="Line 49"/>
            <p:cNvSpPr>
              <a:spLocks noChangeShapeType="1"/>
            </p:cNvSpPr>
            <p:nvPr/>
          </p:nvSpPr>
          <p:spPr bwMode="auto">
            <a:xfrm flipV="1">
              <a:off x="2562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  <p:sp>
          <p:nvSpPr>
            <p:cNvPr id="35850" name="Line 50"/>
            <p:cNvSpPr>
              <a:spLocks noChangeShapeType="1"/>
            </p:cNvSpPr>
            <p:nvPr/>
          </p:nvSpPr>
          <p:spPr bwMode="auto">
            <a:xfrm flipV="1">
              <a:off x="1474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  <p:sp>
          <p:nvSpPr>
            <p:cNvPr id="35851" name="Line 51"/>
            <p:cNvSpPr>
              <a:spLocks noChangeShapeType="1"/>
            </p:cNvSpPr>
            <p:nvPr/>
          </p:nvSpPr>
          <p:spPr bwMode="auto">
            <a:xfrm>
              <a:off x="3152" y="1888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  <p:sp>
          <p:nvSpPr>
            <p:cNvPr id="35852" name="Line 52"/>
            <p:cNvSpPr>
              <a:spLocks noChangeShapeType="1"/>
            </p:cNvSpPr>
            <p:nvPr/>
          </p:nvSpPr>
          <p:spPr bwMode="auto">
            <a:xfrm flipV="1">
              <a:off x="4240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  <p:sp>
          <p:nvSpPr>
            <p:cNvPr id="35853" name="Line 53"/>
            <p:cNvSpPr>
              <a:spLocks noChangeShapeType="1"/>
            </p:cNvSpPr>
            <p:nvPr/>
          </p:nvSpPr>
          <p:spPr bwMode="auto">
            <a:xfrm flipV="1">
              <a:off x="3152" y="175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10CED-EC69-4C9E-A10C-19D016C0C229}" type="slidenum">
              <a:rPr lang="ar-SA"/>
              <a:pPr>
                <a:defRPr/>
              </a:pPr>
              <a:t>9</a:t>
            </a:fld>
            <a:endParaRPr lang="en-US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194170" y="2829861"/>
            <a:ext cx="7953544" cy="243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1437" tIns="45718" rIns="91437" bIns="45718">
            <a:spAutoFit/>
          </a:bodyPr>
          <a:lstStyle/>
          <a:p>
            <a:pPr marL="342900" indent="-342900" algn="l" defTabSz="912813"/>
            <a:r>
              <a:rPr lang="en-US" sz="2400" b="1" dirty="0">
                <a:solidFill>
                  <a:srgbClr val="FF0000"/>
                </a:solidFill>
              </a:rPr>
              <a:t>Example</a:t>
            </a:r>
            <a:r>
              <a:rPr lang="en-US" sz="2400" dirty="0"/>
              <a:t> : </a:t>
            </a:r>
            <a:r>
              <a:rPr lang="en-US" sz="2400" b="0" dirty="0"/>
              <a:t>Find the median from the following data:</a:t>
            </a:r>
            <a:endParaRPr lang="en-US" sz="2400" dirty="0"/>
          </a:p>
          <a:p>
            <a:pPr marL="342900" indent="-342900" defTabSz="912813"/>
            <a:r>
              <a:rPr lang="en-US" sz="2400" dirty="0"/>
              <a:t> 4 , 5 , 8 , 10 , 12 , 6 , 5 , 14 ,  2 , </a:t>
            </a:r>
            <a:r>
              <a:rPr lang="en-US" sz="2400" dirty="0" smtClean="0"/>
              <a:t>15</a:t>
            </a:r>
          </a:p>
          <a:p>
            <a:pPr marL="342900" indent="-342900" defTabSz="912813"/>
            <a:endParaRPr lang="en-US" sz="2400" dirty="0"/>
          </a:p>
          <a:p>
            <a:pPr marL="342900" indent="-342900" defTabSz="912813"/>
            <a:r>
              <a:rPr lang="en-US" altLang="en-US" sz="2400" dirty="0">
                <a:solidFill>
                  <a:srgbClr val="000000"/>
                </a:solidFill>
              </a:rPr>
              <a:t>  </a:t>
            </a:r>
            <a:r>
              <a:rPr lang="en-US" altLang="en-US" sz="2400" b="1" dirty="0" smtClean="0">
                <a:solidFill>
                  <a:srgbClr val="7030A0"/>
                </a:solidFill>
              </a:rPr>
              <a:t>Solution:-   </a:t>
            </a:r>
            <a:r>
              <a:rPr lang="en-US" altLang="en-US" sz="2400" dirty="0" smtClean="0">
                <a:solidFill>
                  <a:srgbClr val="000000"/>
                </a:solidFill>
              </a:rPr>
              <a:t>n=10    </a:t>
            </a:r>
            <a:r>
              <a:rPr lang="en-US" sz="2400" dirty="0"/>
              <a:t>is even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marL="342900" indent="-342900" defTabSz="912813"/>
            <a:r>
              <a:rPr lang="en-US" sz="2400" dirty="0" smtClean="0"/>
              <a:t> </a:t>
            </a:r>
            <a:r>
              <a:rPr lang="en-US" altLang="en-US" sz="2400" dirty="0">
                <a:solidFill>
                  <a:srgbClr val="000000"/>
                </a:solidFill>
              </a:rPr>
              <a:t>Arrange the </a:t>
            </a:r>
            <a:r>
              <a:rPr lang="en-US" altLang="en-US" sz="2400" dirty="0" smtClean="0">
                <a:solidFill>
                  <a:srgbClr val="000000"/>
                </a:solidFill>
              </a:rPr>
              <a:t>data  </a:t>
            </a:r>
            <a:r>
              <a:rPr lang="en-US" sz="2400" dirty="0" smtClean="0"/>
              <a:t>   2  </a:t>
            </a:r>
            <a:r>
              <a:rPr lang="en-US" sz="2400" dirty="0"/>
              <a:t>,  4  ,  5  ,  5 ,  </a:t>
            </a:r>
            <a:r>
              <a:rPr lang="en-US" sz="2400" dirty="0">
                <a:solidFill>
                  <a:srgbClr val="FF3300"/>
                </a:solidFill>
              </a:rPr>
              <a:t>6</a:t>
            </a:r>
            <a:r>
              <a:rPr lang="en-US" sz="2400" dirty="0"/>
              <a:t>  , </a:t>
            </a:r>
            <a:r>
              <a:rPr lang="en-US" sz="2400" dirty="0">
                <a:solidFill>
                  <a:srgbClr val="FF3300"/>
                </a:solidFill>
              </a:rPr>
              <a:t>8</a:t>
            </a:r>
            <a:r>
              <a:rPr lang="en-US" sz="2400" dirty="0"/>
              <a:t> , 10 , 12 , 14 , 15</a:t>
            </a:r>
          </a:p>
          <a:p>
            <a:pPr marL="342900" indent="-342900" defTabSz="912813"/>
            <a:r>
              <a:rPr lang="en-US" sz="3200" dirty="0" smtClean="0">
                <a:solidFill>
                  <a:srgbClr val="00CC00"/>
                </a:solidFill>
              </a:rPr>
              <a:t>                                                   </a:t>
            </a:r>
            <a:r>
              <a:rPr lang="en-US" sz="2400" b="1" dirty="0" smtClean="0">
                <a:solidFill>
                  <a:srgbClr val="00CC00"/>
                </a:solidFill>
              </a:rPr>
              <a:t>7</a:t>
            </a:r>
            <a:endParaRPr lang="en-US" sz="3200" b="1" dirty="0">
              <a:solidFill>
                <a:srgbClr val="00CC00"/>
              </a:solidFill>
            </a:endParaRPr>
          </a:p>
        </p:txBody>
      </p:sp>
      <p:graphicFrame>
        <p:nvGraphicFramePr>
          <p:cNvPr id="3789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5435294"/>
              </p:ext>
            </p:extLst>
          </p:nvPr>
        </p:nvGraphicFramePr>
        <p:xfrm>
          <a:off x="1377950" y="5759355"/>
          <a:ext cx="5978193" cy="97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19" name="Equation" r:id="rId3" imgW="2413000" imgH="520700" progId="Equation.3">
                  <p:embed/>
                </p:oleObj>
              </mc:Choice>
              <mc:Fallback>
                <p:oleObj name="Equation" r:id="rId3" imgW="2413000" imgH="520700" progId="Equation.3">
                  <p:embed/>
                  <p:pic>
                    <p:nvPicPr>
                      <p:cNvPr id="3789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5759355"/>
                        <a:ext cx="5978193" cy="97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3" name="Line 4"/>
          <p:cNvSpPr>
            <a:spLocks noChangeShapeType="1"/>
          </p:cNvSpPr>
          <p:nvPr/>
        </p:nvSpPr>
        <p:spPr bwMode="auto">
          <a:xfrm>
            <a:off x="2268538" y="2492375"/>
            <a:ext cx="2303462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7" tIns="45718" rIns="91437" bIns="45718" anchor="ctr"/>
          <a:lstStyle/>
          <a:p>
            <a:endParaRPr lang="ar-IQ"/>
          </a:p>
        </p:txBody>
      </p:sp>
      <p:sp>
        <p:nvSpPr>
          <p:cNvPr id="37894" name="Line 5"/>
          <p:cNvSpPr>
            <a:spLocks noChangeShapeType="1"/>
          </p:cNvSpPr>
          <p:nvPr/>
        </p:nvSpPr>
        <p:spPr bwMode="auto">
          <a:xfrm>
            <a:off x="2339975" y="2420938"/>
            <a:ext cx="2303463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37" tIns="45718" rIns="91437" bIns="45718" anchor="ctr"/>
          <a:lstStyle/>
          <a:p>
            <a:endParaRPr lang="ar-IQ"/>
          </a:p>
        </p:txBody>
      </p:sp>
      <p:grpSp>
        <p:nvGrpSpPr>
          <p:cNvPr id="37895" name="Group 17"/>
          <p:cNvGrpSpPr>
            <a:grpSpLocks/>
          </p:cNvGrpSpPr>
          <p:nvPr/>
        </p:nvGrpSpPr>
        <p:grpSpPr bwMode="auto">
          <a:xfrm>
            <a:off x="2821930" y="4977147"/>
            <a:ext cx="1709133" cy="228401"/>
            <a:chOff x="1338" y="1480"/>
            <a:chExt cx="1088" cy="136"/>
          </a:xfrm>
        </p:grpSpPr>
        <p:sp>
          <p:nvSpPr>
            <p:cNvPr id="37901" name="Line 6"/>
            <p:cNvSpPr>
              <a:spLocks noChangeShapeType="1"/>
            </p:cNvSpPr>
            <p:nvPr/>
          </p:nvSpPr>
          <p:spPr bwMode="auto">
            <a:xfrm>
              <a:off x="1338" y="1616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  <p:sp>
          <p:nvSpPr>
            <p:cNvPr id="37902" name="Line 7"/>
            <p:cNvSpPr>
              <a:spLocks noChangeShapeType="1"/>
            </p:cNvSpPr>
            <p:nvPr/>
          </p:nvSpPr>
          <p:spPr bwMode="auto">
            <a:xfrm flipV="1">
              <a:off x="2426" y="148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  <p:sp>
          <p:nvSpPr>
            <p:cNvPr id="37903" name="Line 8"/>
            <p:cNvSpPr>
              <a:spLocks noChangeShapeType="1"/>
            </p:cNvSpPr>
            <p:nvPr/>
          </p:nvSpPr>
          <p:spPr bwMode="auto">
            <a:xfrm flipV="1">
              <a:off x="1338" y="148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</p:grpSp>
      <p:grpSp>
        <p:nvGrpSpPr>
          <p:cNvPr id="37896" name="Group 16"/>
          <p:cNvGrpSpPr>
            <a:grpSpLocks/>
          </p:cNvGrpSpPr>
          <p:nvPr/>
        </p:nvGrpSpPr>
        <p:grpSpPr bwMode="auto">
          <a:xfrm>
            <a:off x="5560103" y="4983374"/>
            <a:ext cx="1987110" cy="234644"/>
            <a:chOff x="3334" y="1842"/>
            <a:chExt cx="1542" cy="137"/>
          </a:xfrm>
        </p:grpSpPr>
        <p:sp>
          <p:nvSpPr>
            <p:cNvPr id="37898" name="Line 9"/>
            <p:cNvSpPr>
              <a:spLocks noChangeShapeType="1"/>
            </p:cNvSpPr>
            <p:nvPr/>
          </p:nvSpPr>
          <p:spPr bwMode="auto">
            <a:xfrm>
              <a:off x="3334" y="1979"/>
              <a:ext cx="15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  <p:sp>
          <p:nvSpPr>
            <p:cNvPr id="37899" name="Line 10"/>
            <p:cNvSpPr>
              <a:spLocks noChangeShapeType="1"/>
            </p:cNvSpPr>
            <p:nvPr/>
          </p:nvSpPr>
          <p:spPr bwMode="auto">
            <a:xfrm flipV="1">
              <a:off x="4876" y="184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  <p:sp>
          <p:nvSpPr>
            <p:cNvPr id="37900" name="Line 11"/>
            <p:cNvSpPr>
              <a:spLocks noChangeShapeType="1"/>
            </p:cNvSpPr>
            <p:nvPr/>
          </p:nvSpPr>
          <p:spPr bwMode="auto">
            <a:xfrm flipV="1">
              <a:off x="3334" y="1842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</p:grpSp>
      <p:grpSp>
        <p:nvGrpSpPr>
          <p:cNvPr id="16" name="Group 16">
            <a:extLst>
              <a:ext uri="{FF2B5EF4-FFF2-40B4-BE49-F238E27FC236}">
                <a16:creationId xmlns:a16="http://schemas.microsoft.com/office/drawing/2014/main" id="{EC1D8CC0-B0A7-4376-82FD-7D763BD9BC75}"/>
              </a:ext>
            </a:extLst>
          </p:cNvPr>
          <p:cNvGrpSpPr>
            <a:grpSpLocks/>
          </p:cNvGrpSpPr>
          <p:nvPr/>
        </p:nvGrpSpPr>
        <p:grpSpPr bwMode="auto">
          <a:xfrm>
            <a:off x="4799265" y="4995083"/>
            <a:ext cx="592757" cy="246387"/>
            <a:chOff x="3334" y="1842"/>
            <a:chExt cx="1542" cy="137"/>
          </a:xfrm>
        </p:grpSpPr>
        <p:sp>
          <p:nvSpPr>
            <p:cNvPr id="17" name="Line 9">
              <a:extLst>
                <a:ext uri="{FF2B5EF4-FFF2-40B4-BE49-F238E27FC236}">
                  <a16:creationId xmlns:a16="http://schemas.microsoft.com/office/drawing/2014/main" id="{478DB12D-D81D-456B-87C1-51F123ECA5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4" y="1979"/>
              <a:ext cx="154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 dirty="0"/>
            </a:p>
          </p:txBody>
        </p:sp>
        <p:sp>
          <p:nvSpPr>
            <p:cNvPr id="18" name="Line 10">
              <a:extLst>
                <a:ext uri="{FF2B5EF4-FFF2-40B4-BE49-F238E27FC236}">
                  <a16:creationId xmlns:a16="http://schemas.microsoft.com/office/drawing/2014/main" id="{FDC8F157-33A1-4782-BB3E-20C70AC38E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76" y="1842"/>
              <a:ext cx="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 dirty="0"/>
            </a:p>
          </p:txBody>
        </p:sp>
        <p:sp>
          <p:nvSpPr>
            <p:cNvPr id="19" name="Line 11">
              <a:extLst>
                <a:ext uri="{FF2B5EF4-FFF2-40B4-BE49-F238E27FC236}">
                  <a16:creationId xmlns:a16="http://schemas.microsoft.com/office/drawing/2014/main" id="{0087B9F8-A427-459A-A196-FD8ABEDF898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1842"/>
              <a:ext cx="0" cy="13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37" tIns="45718" rIns="91437" bIns="45718" anchor="ctr"/>
            <a:lstStyle/>
            <a:p>
              <a:endParaRPr lang="ar-IQ"/>
            </a:p>
          </p:txBody>
        </p:sp>
      </p:grp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194170" y="131763"/>
            <a:ext cx="8731466" cy="168046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rtl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dirty="0" smtClean="0"/>
              <a:t>   2</a:t>
            </a:r>
            <a:r>
              <a:rPr lang="en-US" sz="2400" dirty="0"/>
              <a:t>. If the number of the </a:t>
            </a:r>
            <a:r>
              <a:rPr lang="en-US" sz="2400" u="sng" dirty="0">
                <a:solidFill>
                  <a:srgbClr val="FF0000"/>
                </a:solidFill>
              </a:rPr>
              <a:t>observations (n) is  even</a:t>
            </a:r>
            <a:r>
              <a:rPr lang="en-US" sz="2400" dirty="0"/>
              <a:t>:</a:t>
            </a:r>
          </a:p>
          <a:p>
            <a:pPr algn="l" rtl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dirty="0" smtClean="0"/>
              <a:t>    The </a:t>
            </a:r>
            <a:r>
              <a:rPr lang="en-US" sz="2400" dirty="0"/>
              <a:t>median is </a:t>
            </a:r>
            <a:r>
              <a:rPr lang="en-US" altLang="en-US" sz="2400" dirty="0"/>
              <a:t>average of the two middle numbers</a:t>
            </a:r>
            <a:r>
              <a:rPr lang="en-US" altLang="en-US" sz="2400" dirty="0" smtClean="0"/>
              <a:t>.</a:t>
            </a:r>
            <a:r>
              <a:rPr lang="en-US" sz="2400" dirty="0" smtClean="0"/>
              <a:t>       </a:t>
            </a:r>
            <a:endParaRPr lang="en-US" sz="2400" dirty="0"/>
          </a:p>
          <a:p>
            <a:pPr algn="l" rtl="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2400" dirty="0"/>
              <a:t>          </a:t>
            </a:r>
            <a:r>
              <a:rPr lang="en-US" sz="2400" b="1" dirty="0">
                <a:solidFill>
                  <a:srgbClr val="7030A0"/>
                </a:solidFill>
              </a:rPr>
              <a:t>Or</a:t>
            </a:r>
          </a:p>
        </p:txBody>
      </p:sp>
      <p:graphicFrame>
        <p:nvGraphicFramePr>
          <p:cNvPr id="21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48787137"/>
              </p:ext>
            </p:extLst>
          </p:nvPr>
        </p:nvGraphicFramePr>
        <p:xfrm>
          <a:off x="2468292" y="1479212"/>
          <a:ext cx="2297800" cy="1134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0" name="Equation" r:id="rId5" imgW="1054100" imgH="520700" progId="Equation.3">
                  <p:embed/>
                </p:oleObj>
              </mc:Choice>
              <mc:Fallback>
                <p:oleObj name="Equation" r:id="rId5" imgW="1054100" imgH="520700" progId="Equation.3">
                  <p:embed/>
                  <p:pic>
                    <p:nvPicPr>
                      <p:cNvPr id="3686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292" y="1479212"/>
                        <a:ext cx="2297800" cy="11346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1946</TotalTime>
  <Words>433</Words>
  <Application>Microsoft Office PowerPoint</Application>
  <PresentationFormat>On-screen Show (4:3)</PresentationFormat>
  <Paragraphs>136</Paragraphs>
  <Slides>12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Cambria Math</vt:lpstr>
      <vt:lpstr>Times New Roman</vt:lpstr>
      <vt:lpstr>Wingdings</vt:lpstr>
      <vt:lpstr>Office Theme</vt:lpstr>
      <vt:lpstr>Equation</vt:lpstr>
      <vt:lpstr>Equation.DSMT4</vt:lpstr>
      <vt:lpstr> University of Salahaddin-Erbil College of Education-Shaqlawa Department of Physical Education Third Stage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3- Mode: It is the value that occur more frequently in a set of data.               \  Example : Find the mode from the following data: 4 , 5 , 8 , 10 , 12 , 6 , 5 , 4 ,  2 , 5  Solution :-  mod = 5   Example :   4 , 5 , 8 , 5 , 4 , 6 , 5 , 4 ,  2 , 7  Solution :-  mod = 4  ,  5  Example :   3 , 5 , 8 , 10 , 12 , 6 , 7 , 4 ,  2 , 1 Solution :- there no mode 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Zanyar Mutalib</dc:creator>
  <cp:lastModifiedBy>Zanyar</cp:lastModifiedBy>
  <cp:revision>261</cp:revision>
  <cp:lastPrinted>2021-09-19T18:26:09Z</cp:lastPrinted>
  <dcterms:created xsi:type="dcterms:W3CDTF">2021-07-15T12:15:07Z</dcterms:created>
  <dcterms:modified xsi:type="dcterms:W3CDTF">2022-11-04T10:42:24Z</dcterms:modified>
</cp:coreProperties>
</file>