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38" r:id="rId3"/>
    <p:sldId id="339" r:id="rId4"/>
    <p:sldId id="344" r:id="rId5"/>
    <p:sldId id="343" r:id="rId6"/>
    <p:sldId id="345" r:id="rId7"/>
    <p:sldId id="346" r:id="rId8"/>
    <p:sldId id="350" r:id="rId9"/>
    <p:sldId id="351" r:id="rId10"/>
    <p:sldId id="352" r:id="rId11"/>
    <p:sldId id="353" r:id="rId12"/>
    <p:sldId id="354" r:id="rId13"/>
    <p:sldId id="367" r:id="rId14"/>
    <p:sldId id="368" r:id="rId15"/>
    <p:sldId id="369" r:id="rId16"/>
    <p:sldId id="370" r:id="rId17"/>
    <p:sldId id="376" r:id="rId18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3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fld id="{A22C538C-6E72-4673-9996-DF91C8A6F7DA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fld id="{6DC9AEA7-0FCD-40C1-ADD4-BA1BD1EF40D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569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606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27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849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946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03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22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25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31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17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96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9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B215-35F5-47F5-BAD4-7BC94F67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6492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620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</a:rPr>
              <a:t>University of Salahaddin-Erbil</a:t>
            </a:r>
            <a:r>
              <a:rPr lang="ar-IQ" sz="1800" b="1" dirty="0">
                <a:latin typeface="Times New Roman" panose="02020603050405020304" pitchFamily="18" charset="0"/>
              </a:rPr>
              <a:t/>
            </a:r>
            <a:br>
              <a:rPr lang="ar-IQ" sz="1800" b="1" dirty="0">
                <a:latin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</a:rPr>
              <a:t>College of Education-Shaqlawa</a:t>
            </a:r>
            <a:r>
              <a:rPr lang="en-US" sz="1800" b="1" dirty="0">
                <a:latin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</a:rPr>
              <a:t>Department of Physical Education</a:t>
            </a:r>
            <a:r>
              <a:rPr lang="ar-IQ" sz="1800" b="1" dirty="0">
                <a:latin typeface="Times New Roman" panose="02020603050405020304" pitchFamily="18" charset="0"/>
              </a:rPr>
              <a:t/>
            </a:r>
            <a:br>
              <a:rPr lang="ar-IQ" sz="1800" b="1" dirty="0">
                <a:latin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Third Stage</a:t>
            </a:r>
            <a:r>
              <a:rPr lang="en-US" sz="1800" b="1" dirty="0">
                <a:latin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</a:rPr>
            </a:br>
            <a:endParaRPr lang="ar-IQ" sz="1800" b="1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63B5-D185-41F9-B763-0DB792B00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9861"/>
            <a:ext cx="7886700" cy="4479235"/>
          </a:xfrm>
        </p:spPr>
        <p:txBody>
          <a:bodyPr>
            <a:normAutofit fontScale="77500" lnSpcReduction="20000"/>
          </a:bodyPr>
          <a:lstStyle/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 </a:t>
            </a:r>
            <a:r>
              <a:rPr lang="en-GB" sz="69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Principles of Statistics</a:t>
            </a: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6F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en-US" altLang="ar-IQ" sz="3200" b="1" dirty="0">
                <a:latin typeface="Times New Roman" panose="02020603050405020304" pitchFamily="18" charset="0"/>
              </a:rPr>
              <a:t>Presented by</a:t>
            </a: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en-GB" sz="3200" b="1" dirty="0">
                <a:latin typeface="Times New Roman" panose="02020603050405020304" pitchFamily="18" charset="0"/>
              </a:rPr>
              <a:t>Lecturer’s Zanyar M. Mohammad</a:t>
            </a:r>
            <a:endParaRPr lang="en-US" sz="1800" b="1" dirty="0">
              <a:latin typeface="Times New Roman" panose="02020603050405020304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Academic Year: </a:t>
            </a:r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2022-202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ar-IQ" dirty="0"/>
          </a:p>
        </p:txBody>
      </p:sp>
      <p:pic>
        <p:nvPicPr>
          <p:cNvPr id="4" name="Picture 6" descr="8WaAg-30Dc_251182342">
            <a:extLst>
              <a:ext uri="{FF2B5EF4-FFF2-40B4-BE49-F238E27FC236}">
                <a16:creationId xmlns:a16="http://schemas.microsoft.com/office/drawing/2014/main" id="{B4848624-B62F-48EA-890F-36FB230B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09" y="469232"/>
            <a:ext cx="1565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4495-9988-4A9F-AF5A-E2E71C86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 Frequency table for quantitative data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0CF0-B1AD-406F-A86B-6C01E82B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974"/>
            <a:ext cx="7886700" cy="51279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b-For discrete variable: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ar-IQ" sz="2000" b="1" dirty="0">
              <a:solidFill>
                <a:srgbClr val="7030A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79DEB78-EC2D-41BC-9A3B-7F41CD4F57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05007363"/>
                  </p:ext>
                </p:extLst>
              </p:nvPr>
            </p:nvGraphicFramePr>
            <p:xfrm>
              <a:off x="1033668" y="2054090"/>
              <a:ext cx="4346713" cy="2626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87124">
                      <a:extLst>
                        <a:ext uri="{9D8B030D-6E8A-4147-A177-3AD203B41FA5}">
                          <a16:colId xmlns:a16="http://schemas.microsoft.com/office/drawing/2014/main" val="2634258201"/>
                        </a:ext>
                      </a:extLst>
                    </a:gridCol>
                    <a:gridCol w="2159589">
                      <a:extLst>
                        <a:ext uri="{9D8B030D-6E8A-4147-A177-3AD203B41FA5}">
                          <a16:colId xmlns:a16="http://schemas.microsoft.com/office/drawing/2014/main" val="229326509"/>
                        </a:ext>
                      </a:extLst>
                    </a:gridCol>
                  </a:tblGrid>
                  <a:tr h="375450"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2000" u="none" strike="noStrike" kern="1200">
                              <a:effectLst/>
                            </a:rPr>
                            <a:t>Lower limit</a:t>
                          </a:r>
                          <a:endParaRPr lang="en-US" sz="2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2000" u="none" strike="noStrike" kern="1200">
                              <a:effectLst/>
                            </a:rPr>
                            <a:t>Upper limit</a:t>
                          </a:r>
                          <a:endParaRPr lang="en-US" sz="2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65784951"/>
                      </a:ext>
                    </a:extLst>
                  </a:tr>
                  <a:tr h="562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li_K_Samik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li_K_Samik" pitchFamily="2" charset="-7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li_K_Samik" pitchFamily="2" charset="-78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+L -1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406705853"/>
                      </a:ext>
                    </a:extLst>
                  </a:tr>
                  <a:tr h="3754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+L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+2L -1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75753739"/>
                      </a:ext>
                    </a:extLst>
                  </a:tr>
                  <a:tr h="3754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+2L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+3L -1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1071448"/>
                      </a:ext>
                    </a:extLst>
                  </a:tr>
                  <a:tr h="562520"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u="none" strike="noStrike" kern="1200">
                                    <a:effectLst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u="none" strike="noStrike" kern="1200">
                                    <a:effectLst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367921160"/>
                      </a:ext>
                    </a:extLst>
                  </a:tr>
                  <a:tr h="375450"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+(m-1)L</a:t>
                          </a:r>
                          <a:endParaRPr lang="en-US" sz="20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+mL -1</a:t>
                          </a:r>
                          <a:endParaRPr lang="en-US" sz="20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extLst>
                      <a:ext uri="{0D108BD9-81ED-4DB2-BD59-A6C34878D82A}">
                        <a16:rowId xmlns:a16="http://schemas.microsoft.com/office/drawing/2014/main" val="1944779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79DEB78-EC2D-41BC-9A3B-7F41CD4F57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05007363"/>
                  </p:ext>
                </p:extLst>
              </p:nvPr>
            </p:nvGraphicFramePr>
            <p:xfrm>
              <a:off x="1033668" y="2054090"/>
              <a:ext cx="4346713" cy="2626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87124">
                      <a:extLst>
                        <a:ext uri="{9D8B030D-6E8A-4147-A177-3AD203B41FA5}">
                          <a16:colId xmlns:a16="http://schemas.microsoft.com/office/drawing/2014/main" val="2634258201"/>
                        </a:ext>
                      </a:extLst>
                    </a:gridCol>
                    <a:gridCol w="2159589">
                      <a:extLst>
                        <a:ext uri="{9D8B030D-6E8A-4147-A177-3AD203B41FA5}">
                          <a16:colId xmlns:a16="http://schemas.microsoft.com/office/drawing/2014/main" val="229326509"/>
                        </a:ext>
                      </a:extLst>
                    </a:gridCol>
                  </a:tblGrid>
                  <a:tr h="375450"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2000" u="none" strike="noStrike" kern="1200">
                              <a:effectLst/>
                            </a:rPr>
                            <a:t>Lower limit</a:t>
                          </a:r>
                          <a:endParaRPr lang="en-US" sz="2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2000" u="none" strike="noStrike" kern="1200">
                              <a:effectLst/>
                            </a:rPr>
                            <a:t>Upper limit</a:t>
                          </a:r>
                          <a:endParaRPr lang="en-US" sz="2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65784951"/>
                      </a:ext>
                    </a:extLst>
                  </a:tr>
                  <a:tr h="56252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279" t="-68478" r="-100000" b="-329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101408" t="-68478" r="-1127" b="-329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6705853"/>
                      </a:ext>
                    </a:extLst>
                  </a:tr>
                  <a:tr h="37545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279" t="-250000" r="-100000" b="-3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101408" t="-250000" r="-1127" b="-38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5753739"/>
                      </a:ext>
                    </a:extLst>
                  </a:tr>
                  <a:tr h="37545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279" t="-350000" r="-100000" b="-28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101408" t="-350000" r="-1127" b="-28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071448"/>
                      </a:ext>
                    </a:extLst>
                  </a:tr>
                  <a:tr h="56252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279" t="-303261" r="-100000" b="-94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2"/>
                          <a:stretch>
                            <a:fillRect l="-101408" t="-303261" r="-1127" b="-94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21160"/>
                      </a:ext>
                    </a:extLst>
                  </a:tr>
                  <a:tr h="37545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279" t="-598387" r="-100000" b="-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 anchor="ctr">
                        <a:blipFill>
                          <a:blip r:embed="rId2"/>
                          <a:stretch>
                            <a:fillRect l="-101408" t="-598387" r="-1127" b="-4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790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59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4495-9988-4A9F-AF5A-E2E71C86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 Frequency table for quantitative data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80CF0-B1AD-406F-A86B-6C01E82BE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4974"/>
                <a:ext cx="7886700" cy="51279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following data represent weight (30)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+mj-cs"/>
                  </a:rPr>
                  <a:t>children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from a small town.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20, 10 , 8 .6 , 7 , 5.9 , 6 , 12, 8 , 14 , 5 , 9 , 10.5 , 25 , 16 , 19 , 20.9 , 7.8 , 15 ,  18 , 24  , 9 , 7 , 15 , 16.9 , 11 , 8 , 26 , 17.6 , 21 , 10 )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b="1" dirty="0">
                  <a:latin typeface="Cambria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solidFill>
                      <a:srgbClr val="7030A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Construct the frequency table.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solidFill>
                      <a:srgbClr val="7030A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1- Find the range?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	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2100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100" b="1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21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 = 26 - 5 +1 =22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solidFill>
                      <a:srgbClr val="7030A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2- Find the number of classes?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	m = 2.5 *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100" b="1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 	m = 2.5 *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 = 5.6 </a:t>
                </a:r>
                <a14:m>
                  <m:oMath xmlns:m="http://schemas.openxmlformats.org/officeDocument/2006/math">
                    <m:r>
                      <a:rPr lang="en-US" sz="2100" b="1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 6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solidFill>
                      <a:srgbClr val="7030A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3- Find the length of classes?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	 L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100" b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1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3.66</a:t>
                </a:r>
                <a14:m>
                  <m:oMath xmlns:m="http://schemas.openxmlformats.org/officeDocument/2006/math">
                    <m:r>
                      <a:rPr lang="en-US" sz="2100" b="1">
                        <a:latin typeface="Cambria Math" panose="02040503050406030204" pitchFamily="18" charset="0"/>
                      </a:rPr>
                      <m:t> ≅</m:t>
                    </m:r>
                  </m:oMath>
                </a14:m>
                <a:r>
                  <a:rPr lang="en-US" sz="2100" b="1" dirty="0">
                    <a:latin typeface="Cambria" panose="02040503050406030204" pitchFamily="18" charset="0"/>
                    <a:cs typeface="Arial" panose="020B0604020202020204" pitchFamily="34" charset="0"/>
                  </a:rPr>
                  <a:t> 4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IQ" sz="2000" b="1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80CF0-B1AD-406F-A86B-6C01E82BE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4974"/>
                <a:ext cx="7886700" cy="5127900"/>
              </a:xfrm>
              <a:blipFill>
                <a:blip r:embed="rId2"/>
                <a:stretch>
                  <a:fillRect l="-1159" t="-1665" r="-123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1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0CF0-B1AD-406F-A86B-6C01E82B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1999"/>
            <a:ext cx="7886700" cy="5730875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4-</a:t>
            </a:r>
            <a:r>
              <a:rPr lang="en-US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Writing class limit.</a:t>
            </a:r>
          </a:p>
          <a:p>
            <a:pPr marL="0" lv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21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5- Find frequencies of any classes?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2100" b="1" dirty="0">
              <a:solidFill>
                <a:srgbClr val="7030A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ar-IQ" sz="20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A4BC87-34C5-40FD-96EC-8D55C9D28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219491"/>
              </p:ext>
            </p:extLst>
          </p:nvPr>
        </p:nvGraphicFramePr>
        <p:xfrm>
          <a:off x="1139686" y="2452256"/>
          <a:ext cx="4554532" cy="3643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272">
                  <a:extLst>
                    <a:ext uri="{9D8B030D-6E8A-4147-A177-3AD203B41FA5}">
                      <a16:colId xmlns:a16="http://schemas.microsoft.com/office/drawing/2014/main" val="1278785749"/>
                    </a:ext>
                  </a:extLst>
                </a:gridCol>
                <a:gridCol w="2614260">
                  <a:extLst>
                    <a:ext uri="{9D8B030D-6E8A-4147-A177-3AD203B41FA5}">
                      <a16:colId xmlns:a16="http://schemas.microsoft.com/office/drawing/2014/main" val="1826964770"/>
                    </a:ext>
                  </a:extLst>
                </a:gridCol>
              </a:tblGrid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Classes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>
                          <a:effectLst/>
                        </a:rPr>
                        <a:t>Frequency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00190770"/>
                  </a:ext>
                </a:extLst>
              </a:tr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5_8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>
                          <a:effectLst/>
                        </a:rPr>
                        <a:t>9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43572205"/>
                  </a:ext>
                </a:extLst>
              </a:tr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9_12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>
                          <a:effectLst/>
                        </a:rPr>
                        <a:t>6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75144619"/>
                  </a:ext>
                </a:extLst>
              </a:tr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13_16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>
                          <a:effectLst/>
                        </a:rPr>
                        <a:t>6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89374861"/>
                  </a:ext>
                </a:extLst>
              </a:tr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17_20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>
                          <a:effectLst/>
                        </a:rPr>
                        <a:t>5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45876734"/>
                  </a:ext>
                </a:extLst>
              </a:tr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21_24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>
                          <a:effectLst/>
                        </a:rPr>
                        <a:t>2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4100850884"/>
                  </a:ext>
                </a:extLst>
              </a:tr>
              <a:tr h="5205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25 _28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71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u="none" strike="noStrike" kern="1200" dirty="0">
                          <a:effectLst/>
                        </a:rPr>
                        <a:t>2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1270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A259-AB38-4EA3-905F-DC5CA761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3588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Graph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B342-45D3-4CE1-A468-B43C6471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6194"/>
            <a:ext cx="7886700" cy="534062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Example</a:t>
            </a:r>
            <a:r>
              <a:rPr lang="en-US" sz="2200" b="1" dirty="0">
                <a:latin typeface="Times New Roman" panose="02020603050405020304" pitchFamily="18" charset="0"/>
                <a:ea typeface="+mj-ea"/>
                <a:cs typeface="+mj-cs"/>
              </a:rPr>
              <a:t>: </a:t>
            </a:r>
            <a:r>
              <a:rPr lang="en-US" sz="2200" dirty="0">
                <a:latin typeface="Times New Roman" panose="02020603050405020304" pitchFamily="18" charset="0"/>
                <a:ea typeface="+mj-ea"/>
                <a:cs typeface="+mj-cs"/>
              </a:rPr>
              <a:t>The following data shows the number of student of each department of Administration and economic College.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663E07-17B9-45FD-BF79-DCAD6C41D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409489"/>
              </p:ext>
            </p:extLst>
          </p:nvPr>
        </p:nvGraphicFramePr>
        <p:xfrm>
          <a:off x="755373" y="2040837"/>
          <a:ext cx="5473148" cy="93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255">
                  <a:extLst>
                    <a:ext uri="{9D8B030D-6E8A-4147-A177-3AD203B41FA5}">
                      <a16:colId xmlns:a16="http://schemas.microsoft.com/office/drawing/2014/main" val="256480108"/>
                    </a:ext>
                  </a:extLst>
                </a:gridCol>
                <a:gridCol w="865683">
                  <a:extLst>
                    <a:ext uri="{9D8B030D-6E8A-4147-A177-3AD203B41FA5}">
                      <a16:colId xmlns:a16="http://schemas.microsoft.com/office/drawing/2014/main" val="2354603157"/>
                    </a:ext>
                  </a:extLst>
                </a:gridCol>
                <a:gridCol w="1040089">
                  <a:extLst>
                    <a:ext uri="{9D8B030D-6E8A-4147-A177-3AD203B41FA5}">
                      <a16:colId xmlns:a16="http://schemas.microsoft.com/office/drawing/2014/main" val="1283979307"/>
                    </a:ext>
                  </a:extLst>
                </a:gridCol>
                <a:gridCol w="951301">
                  <a:extLst>
                    <a:ext uri="{9D8B030D-6E8A-4147-A177-3AD203B41FA5}">
                      <a16:colId xmlns:a16="http://schemas.microsoft.com/office/drawing/2014/main" val="2557974143"/>
                    </a:ext>
                  </a:extLst>
                </a:gridCol>
                <a:gridCol w="1331820">
                  <a:extLst>
                    <a:ext uri="{9D8B030D-6E8A-4147-A177-3AD203B41FA5}">
                      <a16:colId xmlns:a16="http://schemas.microsoft.com/office/drawing/2014/main" val="2507224378"/>
                    </a:ext>
                  </a:extLst>
                </a:gridCol>
              </a:tblGrid>
              <a:tr h="466794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>
                          <a:effectLst/>
                        </a:rPr>
                        <a:t>Department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>
                          <a:effectLst/>
                        </a:rPr>
                        <a:t>Statistics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Accounting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Economic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>
                          <a:effectLst/>
                        </a:rPr>
                        <a:t>Administration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07805"/>
                  </a:ext>
                </a:extLst>
              </a:tr>
              <a:tr h="466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>
                          <a:effectLst/>
                        </a:rPr>
                        <a:t>No. of student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>
                          <a:effectLst/>
                        </a:rPr>
                        <a:t>500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400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>
                          <a:effectLst/>
                        </a:rPr>
                        <a:t>300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strike="noStrike" kern="1200" dirty="0">
                          <a:effectLst/>
                        </a:rPr>
                        <a:t>800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229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873A38-3744-4C03-A97B-9053602E43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3478722"/>
            <a:ext cx="6072188" cy="3160618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10571C-9381-4FE7-AD55-F81C123B54A0}"/>
              </a:ext>
            </a:extLst>
          </p:cNvPr>
          <p:cNvSpPr/>
          <p:nvPr/>
        </p:nvSpPr>
        <p:spPr>
          <a:xfrm>
            <a:off x="7885961" y="6171578"/>
            <a:ext cx="92583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Classes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A259-AB38-4EA3-905F-DC5CA761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3588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2- Pie chart: </a:t>
            </a:r>
            <a:r>
              <a:rPr lang="ar-IQ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ويَنةي بازنةيى 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B342-45D3-4CE1-A468-B43C6471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6194"/>
            <a:ext cx="7886700" cy="534062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r>
              <a:rPr lang="en-US" sz="2200" b="1" dirty="0">
                <a:latin typeface="Times New Roman" panose="02020603050405020304" pitchFamily="18" charset="0"/>
                <a:ea typeface="+mj-ea"/>
                <a:cs typeface="+mj-cs"/>
              </a:rPr>
              <a:t>Is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rPr>
              <a:t> a circle divided into number of sectors the angle of pie chart for each sectors are calculated as follows: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ea typeface="+mj-ea"/>
                <a:cs typeface="+mj-cs"/>
              </a:rPr>
              <a:t>The following data shows the number of student of each department of Administration College.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2200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58A61-735B-48DD-87D7-72FB39CC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2" y="2229082"/>
            <a:ext cx="6732105" cy="12032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D4E2D4-AC62-45EC-9455-926BFA5ED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102265"/>
              </p:ext>
            </p:extLst>
          </p:nvPr>
        </p:nvGraphicFramePr>
        <p:xfrm>
          <a:off x="808382" y="4419862"/>
          <a:ext cx="7381462" cy="93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13">
                  <a:extLst>
                    <a:ext uri="{9D8B030D-6E8A-4147-A177-3AD203B41FA5}">
                      <a16:colId xmlns:a16="http://schemas.microsoft.com/office/drawing/2014/main" val="2651617446"/>
                    </a:ext>
                  </a:extLst>
                </a:gridCol>
                <a:gridCol w="1165871">
                  <a:extLst>
                    <a:ext uri="{9D8B030D-6E8A-4147-A177-3AD203B41FA5}">
                      <a16:colId xmlns:a16="http://schemas.microsoft.com/office/drawing/2014/main" val="2136367450"/>
                    </a:ext>
                  </a:extLst>
                </a:gridCol>
                <a:gridCol w="1401707">
                  <a:extLst>
                    <a:ext uri="{9D8B030D-6E8A-4147-A177-3AD203B41FA5}">
                      <a16:colId xmlns:a16="http://schemas.microsoft.com/office/drawing/2014/main" val="1916441681"/>
                    </a:ext>
                  </a:extLst>
                </a:gridCol>
                <a:gridCol w="1253684">
                  <a:extLst>
                    <a:ext uri="{9D8B030D-6E8A-4147-A177-3AD203B41FA5}">
                      <a16:colId xmlns:a16="http://schemas.microsoft.com/office/drawing/2014/main" val="1219908005"/>
                    </a:ext>
                  </a:extLst>
                </a:gridCol>
                <a:gridCol w="1784087">
                  <a:extLst>
                    <a:ext uri="{9D8B030D-6E8A-4147-A177-3AD203B41FA5}">
                      <a16:colId xmlns:a16="http://schemas.microsoft.com/office/drawing/2014/main" val="3794221058"/>
                    </a:ext>
                  </a:extLst>
                </a:gridCol>
              </a:tblGrid>
              <a:tr h="466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Department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Statistics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Accounting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>
                          <a:effectLst/>
                        </a:rPr>
                        <a:t>Economic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>
                          <a:effectLst/>
                        </a:rPr>
                        <a:t>Administration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474590"/>
                  </a:ext>
                </a:extLst>
              </a:tr>
              <a:tr h="466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No. of student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400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300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u="none" strike="noStrike" kern="1200" dirty="0">
                          <a:effectLst/>
                        </a:rPr>
                        <a:t>800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0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0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A259-AB38-4EA3-905F-DC5CA761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47"/>
            <a:ext cx="7886700" cy="662613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2- Pie chart: </a:t>
            </a:r>
            <a:r>
              <a:rPr lang="ar-IQ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ويَنةي بازنةيى 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B342-45D3-4CE1-A468-B43C6471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8139"/>
            <a:ext cx="7886700" cy="565868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600" b="1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7991E-2DFB-4BD7-9332-F04567C8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6" t="31764" r="35942" b="23384"/>
          <a:stretch/>
        </p:blipFill>
        <p:spPr>
          <a:xfrm>
            <a:off x="97214" y="707760"/>
            <a:ext cx="5818878" cy="39861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75732" y="2865120"/>
            <a:ext cx="6200428" cy="3953930"/>
            <a:chOff x="2875732" y="2865120"/>
            <a:chExt cx="6200428" cy="39539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C48EC7-3A01-4C9E-B00B-D574F8D54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081" t="65487" r="16087" b="20403"/>
            <a:stretch/>
          </p:blipFill>
          <p:spPr>
            <a:xfrm>
              <a:off x="2875732" y="5287239"/>
              <a:ext cx="2412548" cy="14782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C48EC7-3A01-4C9E-B00B-D574F8D54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57" t="52800" r="33262" b="14104"/>
            <a:stretch/>
          </p:blipFill>
          <p:spPr>
            <a:xfrm>
              <a:off x="5166360" y="2865120"/>
              <a:ext cx="3909800" cy="3953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0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5760" y="87085"/>
            <a:ext cx="6665954" cy="5820229"/>
            <a:chOff x="155760" y="87085"/>
            <a:chExt cx="7254778" cy="58202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819" t="17117" r="40560" b="8185"/>
            <a:stretch/>
          </p:blipFill>
          <p:spPr>
            <a:xfrm>
              <a:off x="155760" y="87085"/>
              <a:ext cx="7254778" cy="582022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6286" y="87085"/>
              <a:ext cx="377371" cy="493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683" t="23561" r="44533" b="18700"/>
          <a:stretch/>
        </p:blipFill>
        <p:spPr>
          <a:xfrm>
            <a:off x="6066968" y="3468911"/>
            <a:ext cx="3036329" cy="330925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4694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B342-45D3-4CE1-A468-B43C6471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1" y="391886"/>
            <a:ext cx="7934779" cy="6114935"/>
          </a:xfrm>
        </p:spPr>
        <p:txBody>
          <a:bodyPr>
            <a:normAutofit/>
          </a:bodyPr>
          <a:lstStyle/>
          <a:p>
            <a:pPr marL="0" indent="0" algn="l" rtl="0" fontAlgn="base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Example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+mj-ea"/>
                <a:cs typeface="+mj-cs"/>
              </a:rPr>
              <a:t>The following data represent number of students in </a:t>
            </a:r>
            <a:r>
              <a:rPr lang="en-US" sz="2000" dirty="0" smtClean="0">
                <a:latin typeface="Times New Roman" panose="02020603050405020304" pitchFamily="18" charset="0"/>
                <a:ea typeface="+mj-ea"/>
                <a:cs typeface="+mj-cs"/>
              </a:rPr>
              <a:t>education of </a:t>
            </a:r>
            <a:r>
              <a:rPr lang="en-US" sz="2000" dirty="0" err="1" smtClean="0">
                <a:latin typeface="Times New Roman" panose="02020603050405020304" pitchFamily="18" charset="0"/>
                <a:ea typeface="+mj-ea"/>
                <a:cs typeface="+mj-cs"/>
              </a:rPr>
              <a:t>shaqlawa</a:t>
            </a:r>
            <a:r>
              <a:rPr lang="en-US" sz="2000" dirty="0" smtClean="0"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+mj-ea"/>
                <a:cs typeface="+mj-cs"/>
              </a:rPr>
              <a:t>College.</a:t>
            </a:r>
          </a:p>
          <a:p>
            <a:pPr marL="0" indent="0" algn="l" rtl="0" fontAlgn="base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2400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 fontAlgn="base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1800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Ali_K_Samik" pitchFamily="2" charset="-78"/>
            </a:endParaRPr>
          </a:p>
          <a:p>
            <a:pPr marL="0" indent="0" algn="l" rtl="0" fontAlgn="base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r>
              <a:rPr lang="en-US" sz="2000" b="1" kern="12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li_K_Samik" pitchFamily="2" charset="-78"/>
              </a:rPr>
              <a:t>Solution:-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li_K_Samik" pitchFamily="2" charset="-78"/>
              </a:rPr>
              <a:t>Present these data by line chart: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lnSpc>
                <a:spcPct val="115000"/>
              </a:lnSpc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2400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52475" algn="l"/>
              </a:tabLst>
            </a:pPr>
            <a:endParaRPr lang="en-US" sz="2400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813A9B-CCE7-4F5A-952F-840B4AC8E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136974"/>
              </p:ext>
            </p:extLst>
          </p:nvPr>
        </p:nvGraphicFramePr>
        <p:xfrm>
          <a:off x="879224" y="1329533"/>
          <a:ext cx="7408433" cy="12747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91406">
                  <a:extLst>
                    <a:ext uri="{9D8B030D-6E8A-4147-A177-3AD203B41FA5}">
                      <a16:colId xmlns:a16="http://schemas.microsoft.com/office/drawing/2014/main" val="2615813281"/>
                    </a:ext>
                  </a:extLst>
                </a:gridCol>
                <a:gridCol w="791406">
                  <a:extLst>
                    <a:ext uri="{9D8B030D-6E8A-4147-A177-3AD203B41FA5}">
                      <a16:colId xmlns:a16="http://schemas.microsoft.com/office/drawing/2014/main" val="346467114"/>
                    </a:ext>
                  </a:extLst>
                </a:gridCol>
                <a:gridCol w="826579">
                  <a:extLst>
                    <a:ext uri="{9D8B030D-6E8A-4147-A177-3AD203B41FA5}">
                      <a16:colId xmlns:a16="http://schemas.microsoft.com/office/drawing/2014/main" val="4168990273"/>
                    </a:ext>
                  </a:extLst>
                </a:gridCol>
                <a:gridCol w="791406">
                  <a:extLst>
                    <a:ext uri="{9D8B030D-6E8A-4147-A177-3AD203B41FA5}">
                      <a16:colId xmlns:a16="http://schemas.microsoft.com/office/drawing/2014/main" val="1292416080"/>
                    </a:ext>
                  </a:extLst>
                </a:gridCol>
                <a:gridCol w="844165">
                  <a:extLst>
                    <a:ext uri="{9D8B030D-6E8A-4147-A177-3AD203B41FA5}">
                      <a16:colId xmlns:a16="http://schemas.microsoft.com/office/drawing/2014/main" val="3714572525"/>
                    </a:ext>
                  </a:extLst>
                </a:gridCol>
                <a:gridCol w="844165">
                  <a:extLst>
                    <a:ext uri="{9D8B030D-6E8A-4147-A177-3AD203B41FA5}">
                      <a16:colId xmlns:a16="http://schemas.microsoft.com/office/drawing/2014/main" val="2966478379"/>
                    </a:ext>
                  </a:extLst>
                </a:gridCol>
                <a:gridCol w="936496">
                  <a:extLst>
                    <a:ext uri="{9D8B030D-6E8A-4147-A177-3AD203B41FA5}">
                      <a16:colId xmlns:a16="http://schemas.microsoft.com/office/drawing/2014/main" val="1760704248"/>
                    </a:ext>
                  </a:extLst>
                </a:gridCol>
                <a:gridCol w="1582810">
                  <a:extLst>
                    <a:ext uri="{9D8B030D-6E8A-4147-A177-3AD203B41FA5}">
                      <a16:colId xmlns:a16="http://schemas.microsoft.com/office/drawing/2014/main" val="2996354903"/>
                    </a:ext>
                  </a:extLst>
                </a:gridCol>
              </a:tblGrid>
              <a:tr h="63426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1996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1995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1994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1993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1992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1991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1990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Year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13953515"/>
                  </a:ext>
                </a:extLst>
              </a:tr>
              <a:tr h="63426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1700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>
                          <a:effectLst/>
                        </a:rPr>
                        <a:t>1650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1500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1300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1350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>
                          <a:effectLst/>
                        </a:rPr>
                        <a:t>1200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Number of </a:t>
                      </a:r>
                      <a:r>
                        <a:rPr lang="en-US" sz="1800" u="none" strike="noStrike" kern="1200" dirty="0">
                          <a:effectLst/>
                        </a:rPr>
                        <a:t>student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0968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A8A6326-D39E-4E0C-8BC1-376AA3BF3B79}"/>
              </a:ext>
            </a:extLst>
          </p:cNvPr>
          <p:cNvGrpSpPr/>
          <p:nvPr/>
        </p:nvGrpSpPr>
        <p:grpSpPr>
          <a:xfrm>
            <a:off x="1761904" y="3510420"/>
            <a:ext cx="5046980" cy="3114443"/>
            <a:chOff x="1761904" y="3510420"/>
            <a:chExt cx="5046980" cy="311444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6FB6696-0F68-477E-8C03-52AD64DD92F9}"/>
                </a:ext>
              </a:extLst>
            </p:cNvPr>
            <p:cNvGrpSpPr/>
            <p:nvPr/>
          </p:nvGrpSpPr>
          <p:grpSpPr>
            <a:xfrm>
              <a:off x="1761904" y="3510420"/>
              <a:ext cx="5046980" cy="3114443"/>
              <a:chOff x="1761904" y="3510420"/>
              <a:chExt cx="5046980" cy="311444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0DB1211-158E-46BC-8DFD-EAE88B02E72A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904" y="3510420"/>
                <a:ext cx="5046980" cy="2730500"/>
              </a:xfrm>
              <a:prstGeom prst="rect">
                <a:avLst/>
              </a:prstGeom>
              <a:noFill/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059F7B1-660C-4106-8032-17A08C4AB153}"/>
                  </a:ext>
                </a:extLst>
              </p:cNvPr>
              <p:cNvSpPr/>
              <p:nvPr/>
            </p:nvSpPr>
            <p:spPr>
              <a:xfrm>
                <a:off x="3235529" y="6292758"/>
                <a:ext cx="1471930" cy="3321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Year</a:t>
                </a:r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7B75D6-2B27-4BF9-839A-C1EF21B95F56}"/>
                  </a:ext>
                </a:extLst>
              </p:cNvPr>
              <p:cNvSpPr/>
              <p:nvPr/>
            </p:nvSpPr>
            <p:spPr>
              <a:xfrm>
                <a:off x="2169992" y="5940186"/>
                <a:ext cx="3712196" cy="332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1990    1991  1992  1993  1994  1995  1996</a:t>
                </a:r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260C18-6E31-4339-8557-2C7896B25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5779" y="5718413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D1E1DC-B511-4005-A475-93AF8F94D2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4784" y="5734333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891F61-1BEE-45AA-97AD-47C495BAF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380" y="5736605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78E82C-6B20-49A7-9E7A-B84516623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4679" y="5725229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452ACC-66AC-433B-AB93-D534F52D9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332" y="5727501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A71465-BEDE-4841-88AD-4E8C5493E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7282" y="5743421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D41B80-5EB0-438F-BD0E-E8759C9219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0878" y="5745693"/>
              <a:ext cx="0" cy="178559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9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772A-6D0A-48AC-9C5E-4C4FA688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80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ctr" rtl="0">
              <a:buNone/>
            </a:pPr>
            <a:endParaRPr lang="en-US" sz="80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indent="0" algn="ctr" rtl="0">
              <a:buNone/>
            </a:pPr>
            <a:r>
              <a:rPr lang="en-US" sz="8000" b="1" dirty="0">
                <a:latin typeface="Times New Roman" panose="02020603050405020304" pitchFamily="18" charset="0"/>
                <a:ea typeface="+mj-ea"/>
                <a:cs typeface="+mj-cs"/>
              </a:rPr>
              <a:t>Chapter Three</a:t>
            </a:r>
            <a:endParaRPr lang="ar-IQ" sz="8000" b="1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364-0C55-409C-BC0A-5DCBE882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Presentation of the data</a:t>
            </a:r>
            <a:endParaRPr lang="ar-IQ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904E-43F9-4787-8DFD-AB452DC2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+mj-cs"/>
              </a:rPr>
              <a:t>After collection data the next step should be express it in some form such as:</a:t>
            </a:r>
          </a:p>
          <a:p>
            <a:pPr marL="342900" lvl="0" indent="-342900" algn="l" rtl="0">
              <a:spcBef>
                <a:spcPts val="600"/>
              </a:spcBef>
              <a:buClr>
                <a:srgbClr val="000000"/>
              </a:buClr>
              <a:buFont typeface="Cambria" panose="02040503050406030204" pitchFamily="18" charset="0"/>
              <a:buAutoNum type="arabicPeriod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Frequency distribution (Tabular presentation)</a:t>
            </a:r>
          </a:p>
          <a:p>
            <a:pPr marL="342900" lvl="0" indent="-342900" algn="l" rtl="0">
              <a:spcBef>
                <a:spcPts val="600"/>
              </a:spcBef>
              <a:buClr>
                <a:srgbClr val="000000"/>
              </a:buClr>
              <a:buFont typeface="Cambria" panose="02040503050406030204" pitchFamily="18" charset="0"/>
              <a:buAutoNum type="arabicPeriod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Graphical presentation.</a:t>
            </a:r>
          </a:p>
          <a:p>
            <a:pPr marL="342900" lvl="0" indent="-342900" algn="l" rtl="0">
              <a:spcBef>
                <a:spcPts val="600"/>
              </a:spcBef>
              <a:buClr>
                <a:srgbClr val="000000"/>
              </a:buClr>
              <a:buFont typeface="Cambria" panose="02040503050406030204" pitchFamily="18" charset="0"/>
              <a:buAutoNum type="arabicPeriod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36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364-0C55-409C-BC0A-5DCBE882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Frequency Table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904E-43F9-4787-8DFD-AB452DC2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+mj-cs"/>
              </a:rPr>
              <a:t>Frequency table: </a:t>
            </a:r>
            <a:r>
              <a:rPr lang="en-US" dirty="0">
                <a:latin typeface="Times New Roman" panose="02020603050405020304" pitchFamily="18" charset="0"/>
                <a:cs typeface="+mj-cs"/>
              </a:rPr>
              <a:t>is a simple table has two columns first column called classes and the second column called frequency.</a:t>
            </a: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Example1: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spcBef>
                <a:spcPts val="600"/>
              </a:spcBef>
              <a:buClr>
                <a:srgbClr val="000000"/>
              </a:buClr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indent="0" algn="l" rtl="0">
              <a:spcBef>
                <a:spcPts val="600"/>
              </a:spcBef>
              <a:buClr>
                <a:srgbClr val="000000"/>
              </a:buClr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indent="0" algn="l" rtl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Example2: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CECD39-CFEE-4CA7-A2FD-66D091CC7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532297"/>
              </p:ext>
            </p:extLst>
          </p:nvPr>
        </p:nvGraphicFramePr>
        <p:xfrm>
          <a:off x="2862467" y="3234648"/>
          <a:ext cx="3949148" cy="139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625">
                  <a:extLst>
                    <a:ext uri="{9D8B030D-6E8A-4147-A177-3AD203B41FA5}">
                      <a16:colId xmlns:a16="http://schemas.microsoft.com/office/drawing/2014/main" val="2007665748"/>
                    </a:ext>
                  </a:extLst>
                </a:gridCol>
                <a:gridCol w="2211523">
                  <a:extLst>
                    <a:ext uri="{9D8B030D-6E8A-4147-A177-3AD203B41FA5}">
                      <a16:colId xmlns:a16="http://schemas.microsoft.com/office/drawing/2014/main" val="2724940831"/>
                    </a:ext>
                  </a:extLst>
                </a:gridCol>
              </a:tblGrid>
              <a:tr h="4634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Classes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1676228"/>
                  </a:ext>
                </a:extLst>
              </a:tr>
              <a:tr h="4634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385460350"/>
                  </a:ext>
                </a:extLst>
              </a:tr>
              <a:tr h="4634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704262564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590B454-C68E-4F59-AF4C-0E8BA7A0B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75437"/>
              </p:ext>
            </p:extLst>
          </p:nvPr>
        </p:nvGraphicFramePr>
        <p:xfrm>
          <a:off x="2823450" y="5055025"/>
          <a:ext cx="3961666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398613412"/>
                    </a:ext>
                  </a:extLst>
                </a:gridCol>
                <a:gridCol w="1983980">
                  <a:extLst>
                    <a:ext uri="{9D8B030D-6E8A-4147-A177-3AD203B41FA5}">
                      <a16:colId xmlns:a16="http://schemas.microsoft.com/office/drawing/2014/main" val="787390644"/>
                    </a:ext>
                  </a:extLst>
                </a:gridCol>
                <a:gridCol w="1769406">
                  <a:extLst>
                    <a:ext uri="{9D8B030D-6E8A-4147-A177-3AD203B41FA5}">
                      <a16:colId xmlns:a16="http://schemas.microsoft.com/office/drawing/2014/main" val="2223077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u="none" strike="noStrike" dirty="0">
                          <a:effectLst/>
                        </a:rPr>
                        <a:t>Classes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9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110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Erbil</a:t>
                      </a:r>
                      <a:endParaRPr lang="ar-IQ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8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134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/>
                        <a:t>Sulaimany</a:t>
                      </a:r>
                      <a:endParaRPr lang="ar-IQ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69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/>
                        <a:t>Dhock</a:t>
                      </a:r>
                      <a:endParaRPr lang="ar-IQ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49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364-0C55-409C-BC0A-5DCBE882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16"/>
            <a:ext cx="7886700" cy="60518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Frequency distribution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904E-43F9-4787-8DFD-AB452DC2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06788"/>
            <a:ext cx="8131038" cy="561478"/>
          </a:xfrm>
        </p:spPr>
        <p:txBody>
          <a:bodyPr>
            <a:normAutofit fontScale="77500" lnSpcReduction="20000"/>
          </a:bodyPr>
          <a:lstStyle/>
          <a:p>
            <a:pPr marL="0" marR="62103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+mj-cs"/>
              </a:rPr>
              <a:t>Frequency distribution </a:t>
            </a:r>
            <a:r>
              <a:rPr lang="en-US" dirty="0">
                <a:latin typeface="Times New Roman" panose="02020603050405020304" pitchFamily="18" charset="0"/>
                <a:cs typeface="+mj-cs"/>
              </a:rPr>
              <a:t>is the organizing of raw data in table form, used classes and frequencies.</a:t>
            </a: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02C10-8866-4321-9E7A-23420A824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6" t="18389" r="34203" b="6629"/>
          <a:stretch/>
        </p:blipFill>
        <p:spPr>
          <a:xfrm>
            <a:off x="993916" y="1359556"/>
            <a:ext cx="6957390" cy="52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364-0C55-409C-BC0A-5DCBE882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317"/>
            <a:ext cx="7886700" cy="88789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1-Frequency distribution for qualitative data</a:t>
            </a:r>
            <a:endParaRPr lang="ar-IQ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904E-43F9-4787-8DFD-AB452DC2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8470"/>
            <a:ext cx="7886700" cy="48384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+mj-cs"/>
              </a:rPr>
              <a:t>Frequency distribution for qualitative data lists all classes and the number of elements that belong to each of the classes</a:t>
            </a:r>
          </a:p>
          <a:p>
            <a:pPr marL="0" indent="0" algn="l" rtl="0"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1FF33-18B9-46D9-80E0-D94DCB26E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1" t="44909" r="36522" b="7402"/>
          <a:stretch/>
        </p:blipFill>
        <p:spPr>
          <a:xfrm>
            <a:off x="702363" y="2955236"/>
            <a:ext cx="6042992" cy="36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364-0C55-409C-BC0A-5DCBE882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317"/>
            <a:ext cx="7886700" cy="887896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Frequency distribution for qualitative data</a:t>
            </a:r>
            <a:endParaRPr lang="ar-IQ" sz="6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EAA83B-27B9-40D7-8A59-39A99F41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AFA2B13-4515-4B6B-8E96-6D93CDBC3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1" t="19352" r="36054" b="27748"/>
          <a:stretch/>
        </p:blipFill>
        <p:spPr>
          <a:xfrm>
            <a:off x="628651" y="1404730"/>
            <a:ext cx="7916312" cy="51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364-0C55-409C-BC0A-5DCBE882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317"/>
            <a:ext cx="7886700" cy="887896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Home Work</a:t>
            </a:r>
            <a:endParaRPr lang="ar-IQ" sz="6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EAA83B-27B9-40D7-8A59-39A99F41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213"/>
            <a:ext cx="7886700" cy="490475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kern="1200" dirty="0" smtClean="0">
                <a:effectLst/>
                <a:latin typeface="Cambria" panose="02040503050406030204" pitchFamily="18" charset="0"/>
                <a:ea typeface="+mn-ea"/>
                <a:cs typeface="+mn-cs"/>
              </a:rPr>
              <a:t>The </a:t>
            </a:r>
            <a:r>
              <a:rPr lang="en-US" sz="2000" b="1" kern="1200" dirty="0">
                <a:effectLst/>
                <a:latin typeface="Cambria" panose="02040503050406030204" pitchFamily="18" charset="0"/>
                <a:ea typeface="+mn-ea"/>
                <a:cs typeface="+mn-cs"/>
              </a:rPr>
              <a:t>following data represent eyes color for 13 students.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Blue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93540A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Brown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1D6B13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Green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Black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93540A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Brown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1D6B13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Green,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Black,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rgbClr val="93540A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brown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Black, </a:t>
            </a:r>
            <a:r>
              <a:rPr lang="en-US" sz="200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Blue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Black, </a:t>
            </a:r>
            <a:r>
              <a:rPr lang="en-US" sz="2000" kern="1200" dirty="0">
                <a:solidFill>
                  <a:srgbClr val="1D6B13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Green,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Black.</a:t>
            </a:r>
          </a:p>
          <a:p>
            <a:pPr mar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 algn="just" rt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ar-IQ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139428-A347-4AE6-BE79-8A539ED6A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754861"/>
              </p:ext>
            </p:extLst>
          </p:nvPr>
        </p:nvGraphicFramePr>
        <p:xfrm>
          <a:off x="2120346" y="3302885"/>
          <a:ext cx="4877076" cy="3001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010">
                  <a:extLst>
                    <a:ext uri="{9D8B030D-6E8A-4147-A177-3AD203B41FA5}">
                      <a16:colId xmlns:a16="http://schemas.microsoft.com/office/drawing/2014/main" val="1993007205"/>
                    </a:ext>
                  </a:extLst>
                </a:gridCol>
                <a:gridCol w="2765066">
                  <a:extLst>
                    <a:ext uri="{9D8B030D-6E8A-4147-A177-3AD203B41FA5}">
                      <a16:colId xmlns:a16="http://schemas.microsoft.com/office/drawing/2014/main" val="1856748076"/>
                    </a:ext>
                  </a:extLst>
                </a:gridCol>
              </a:tblGrid>
              <a:tr h="490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Classes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Frequency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687523597"/>
                  </a:ext>
                </a:extLst>
              </a:tr>
              <a:tr h="490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Blue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8200926"/>
                  </a:ext>
                </a:extLst>
              </a:tr>
              <a:tr h="490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Brown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78825350"/>
                  </a:ext>
                </a:extLst>
              </a:tr>
              <a:tr h="490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Green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71336663"/>
                  </a:ext>
                </a:extLst>
              </a:tr>
              <a:tr h="490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Black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395557055"/>
                  </a:ext>
                </a:extLst>
              </a:tr>
              <a:tr h="490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kern="1200" dirty="0">
                          <a:effectLst/>
                        </a:rPr>
                        <a:t>Total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52475" algn="l"/>
                        </a:tabLst>
                      </a:pPr>
                      <a:r>
                        <a:rPr lang="en-US" sz="2800" u="none" strike="noStrike" dirty="0">
                          <a:effectLst/>
                        </a:rPr>
                        <a:t>13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52293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0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4495-9988-4A9F-AF5A-E2E71C86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2- Frequency table for quantitative data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80CF0-B1AD-406F-A86B-6C01E82BE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4974"/>
                <a:ext cx="7886700" cy="5127900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Find the range: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</a:t>
                </a:r>
                <a:r>
                  <a:rPr lang="en-US" sz="2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Find the number of classes: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2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 = 2.5 *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g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Find the length of classes: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2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Writing class limits:</a:t>
                </a:r>
              </a:p>
              <a:p>
                <a:pPr marL="457200" indent="-457200" algn="l" rtl="0">
                  <a:lnSpc>
                    <a:spcPct val="100000"/>
                  </a:lnSpc>
                  <a:spcBef>
                    <a:spcPts val="0"/>
                  </a:spcBef>
                  <a:buAutoNum type="alphaLcPeriod"/>
                </a:pPr>
                <a:r>
                  <a:rPr lang="en-US" sz="2000" b="1" dirty="0">
                    <a:solidFill>
                      <a:srgbClr val="7030A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For continuous variable </a:t>
                </a:r>
              </a:p>
              <a:p>
                <a:pPr marL="0" indent="0" algn="l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IQ" sz="2000" b="1" dirty="0">
                  <a:solidFill>
                    <a:srgbClr val="7030A0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80CF0-B1AD-406F-A86B-6C01E82BE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4974"/>
                <a:ext cx="7886700" cy="5127900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424D06D-D56C-43B5-8C44-0B77C70DF2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94716648"/>
                  </p:ext>
                </p:extLst>
              </p:nvPr>
            </p:nvGraphicFramePr>
            <p:xfrm>
              <a:off x="2650435" y="4015407"/>
              <a:ext cx="4121425" cy="27564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72097">
                      <a:extLst>
                        <a:ext uri="{9D8B030D-6E8A-4147-A177-3AD203B41FA5}">
                          <a16:colId xmlns:a16="http://schemas.microsoft.com/office/drawing/2014/main" val="528790789"/>
                        </a:ext>
                      </a:extLst>
                    </a:gridCol>
                    <a:gridCol w="2049328">
                      <a:extLst>
                        <a:ext uri="{9D8B030D-6E8A-4147-A177-3AD203B41FA5}">
                          <a16:colId xmlns:a16="http://schemas.microsoft.com/office/drawing/2014/main" val="3915771330"/>
                        </a:ext>
                      </a:extLst>
                    </a:gridCol>
                  </a:tblGrid>
                  <a:tr h="393975"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1800" u="none" strike="noStrike" kern="1200" dirty="0">
                              <a:effectLst/>
                            </a:rPr>
                            <a:t>Lower limit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1800" u="none" strike="noStrike" kern="1200" dirty="0">
                              <a:effectLst/>
                            </a:rPr>
                            <a:t>Upper limit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134543636"/>
                      </a:ext>
                    </a:extLst>
                  </a:tr>
                  <a:tr h="5902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li_K_Samik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li_K_Samik" pitchFamily="2" charset="-7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li_K_Samik" pitchFamily="2" charset="-78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+L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313462738"/>
                      </a:ext>
                    </a:extLst>
                  </a:tr>
                  <a:tr h="393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+L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+2L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3820342424"/>
                      </a:ext>
                    </a:extLst>
                  </a:tr>
                  <a:tr h="393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+2L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li_K_Samik" pitchFamily="2" charset="-78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Ali_K_Samik" pitchFamily="2" charset="-78"/>
                            </a:rPr>
                            <a:t>+3L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2001481670"/>
                      </a:ext>
                    </a:extLst>
                  </a:tr>
                  <a:tr h="590275"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u="none" strike="noStrike" kern="1200">
                                    <a:effectLst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u="none" strike="noStrike" kern="1200">
                                    <a:effectLst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955975695"/>
                      </a:ext>
                    </a:extLst>
                  </a:tr>
                  <a:tr h="393975"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+(m-1)L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+ml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33657631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424D06D-D56C-43B5-8C44-0B77C70DF2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94716648"/>
                  </p:ext>
                </p:extLst>
              </p:nvPr>
            </p:nvGraphicFramePr>
            <p:xfrm>
              <a:off x="2650435" y="4015407"/>
              <a:ext cx="4121425" cy="27564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72097">
                      <a:extLst>
                        <a:ext uri="{9D8B030D-6E8A-4147-A177-3AD203B41FA5}">
                          <a16:colId xmlns:a16="http://schemas.microsoft.com/office/drawing/2014/main" val="528790789"/>
                        </a:ext>
                      </a:extLst>
                    </a:gridCol>
                    <a:gridCol w="2049328">
                      <a:extLst>
                        <a:ext uri="{9D8B030D-6E8A-4147-A177-3AD203B41FA5}">
                          <a16:colId xmlns:a16="http://schemas.microsoft.com/office/drawing/2014/main" val="3915771330"/>
                        </a:ext>
                      </a:extLst>
                    </a:gridCol>
                  </a:tblGrid>
                  <a:tr h="393975"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1800" u="none" strike="noStrike" kern="1200" dirty="0">
                              <a:effectLst/>
                            </a:rPr>
                            <a:t>Lower limit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 fontAlgn="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752475" algn="l"/>
                            </a:tabLst>
                          </a:pPr>
                          <a:r>
                            <a:rPr lang="en-US" sz="1800" u="none" strike="noStrike" kern="1200" dirty="0">
                              <a:effectLst/>
                            </a:rPr>
                            <a:t>Upper limit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8580" marR="68580" marT="9525" marB="0"/>
                    </a:tc>
                    <a:extLst>
                      <a:ext uri="{0D108BD9-81ED-4DB2-BD59-A6C34878D82A}">
                        <a16:rowId xmlns:a16="http://schemas.microsoft.com/office/drawing/2014/main" val="134543636"/>
                      </a:ext>
                    </a:extLst>
                  </a:tr>
                  <a:tr h="590275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294" t="-70103" r="-100588" b="-313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01187" t="-70103" r="-1484" b="-313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462738"/>
                      </a:ext>
                    </a:extLst>
                  </a:tr>
                  <a:tr h="393975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294" t="-253846" r="-100588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01187" t="-253846" r="-1484" b="-3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0342424"/>
                      </a:ext>
                    </a:extLst>
                  </a:tr>
                  <a:tr h="393975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294" t="-359375" r="-100588" b="-27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01187" t="-359375" r="-1484" b="-273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481670"/>
                      </a:ext>
                    </a:extLst>
                  </a:tr>
                  <a:tr h="590275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294" t="-303093" r="-100588" b="-80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01187" t="-303093" r="-1484" b="-80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975695"/>
                      </a:ext>
                    </a:extLst>
                  </a:tr>
                  <a:tr h="393975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294" t="-601538" r="-100588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 marL="68580" marR="68580" marT="9525" marB="0">
                        <a:blipFill>
                          <a:blip r:embed="rId3"/>
                          <a:stretch>
                            <a:fillRect l="-101187" t="-601538" r="-1484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57631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1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489</Words>
  <Application>Microsoft Office PowerPoint</Application>
  <PresentationFormat>On-screen Show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Ali_K_Samik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 University of Salahaddin-Erbil College of Education-Shaqlawa Department of Physical Education Third Stage </vt:lpstr>
      <vt:lpstr>PowerPoint Presentation</vt:lpstr>
      <vt:lpstr>Presentation of the data</vt:lpstr>
      <vt:lpstr>Frequency Table</vt:lpstr>
      <vt:lpstr>Frequency distribution</vt:lpstr>
      <vt:lpstr>1-Frequency distribution for qualitative data</vt:lpstr>
      <vt:lpstr>Frequency distribution for qualitative data</vt:lpstr>
      <vt:lpstr>Home Work</vt:lpstr>
      <vt:lpstr>2- Frequency table for quantitative data</vt:lpstr>
      <vt:lpstr>2- Frequency table for quantitative data</vt:lpstr>
      <vt:lpstr>2- Frequency table for quantitative data</vt:lpstr>
      <vt:lpstr>PowerPoint Presentation</vt:lpstr>
      <vt:lpstr>Graph</vt:lpstr>
      <vt:lpstr>2- Pie chart: ويَنةي بازنةيى </vt:lpstr>
      <vt:lpstr>2- Pie chart: ويَنةي بازنةيى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Zanyar Mutalib</dc:creator>
  <cp:lastModifiedBy>Zanyar</cp:lastModifiedBy>
  <cp:revision>210</cp:revision>
  <cp:lastPrinted>2021-09-19T18:26:09Z</cp:lastPrinted>
  <dcterms:created xsi:type="dcterms:W3CDTF">2021-07-15T12:15:07Z</dcterms:created>
  <dcterms:modified xsi:type="dcterms:W3CDTF">2022-11-04T10:43:08Z</dcterms:modified>
</cp:coreProperties>
</file>