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833" r:id="rId3"/>
    <p:sldId id="819" r:id="rId4"/>
    <p:sldId id="814" r:id="rId5"/>
    <p:sldId id="815" r:id="rId6"/>
    <p:sldId id="817" r:id="rId7"/>
    <p:sldId id="668" r:id="rId8"/>
    <p:sldId id="674" r:id="rId9"/>
    <p:sldId id="826" r:id="rId10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46F"/>
    <a:srgbClr val="B719A4"/>
    <a:srgbClr val="685E7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3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fld id="{A22C538C-6E72-4673-9996-DF91C8A6F7DA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1163638"/>
            <a:ext cx="4186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9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fld id="{6DC9AEA7-0FCD-40C1-ADD4-BA1BD1EF40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5697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606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7627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849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946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003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221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252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31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17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965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91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isticshowto.com/probability-and-statistics/correlation-coefficient-formula/#Pearson" TargetMode="External"/><Relationship Id="rId2" Type="http://schemas.openxmlformats.org/officeDocument/2006/relationships/hyperlink" Target="https://www.statisticshowto.com/probability-and-statistics/types-of-variable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DB215-35F5-47F5-BAD4-7BC94F67C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64920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7620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b="1" dirty="0">
                <a:latin typeface="Times New Roman" panose="02020603050405020304" pitchFamily="18" charset="0"/>
              </a:rPr>
              <a:t>University of Salahaddin-Erbil</a:t>
            </a:r>
            <a:r>
              <a:rPr lang="ar-IQ" sz="1800" b="1" dirty="0">
                <a:latin typeface="Times New Roman" panose="02020603050405020304" pitchFamily="18" charset="0"/>
              </a:rPr>
              <a:t/>
            </a:r>
            <a:br>
              <a:rPr lang="ar-IQ" sz="1800" b="1" dirty="0">
                <a:latin typeface="Times New Roman" panose="02020603050405020304" pitchFamily="18" charset="0"/>
              </a:rPr>
            </a:br>
            <a:r>
              <a:rPr lang="en-GB" sz="1800" b="1" dirty="0">
                <a:latin typeface="Times New Roman" panose="02020603050405020304" pitchFamily="18" charset="0"/>
              </a:rPr>
              <a:t>College of Education-Shaqlawa</a:t>
            </a:r>
            <a:r>
              <a:rPr lang="en-US" sz="1800" b="1" dirty="0">
                <a:latin typeface="Times New Roman" panose="02020603050405020304" pitchFamily="18" charset="0"/>
              </a:rPr>
              <a:t/>
            </a:r>
            <a:br>
              <a:rPr lang="en-US" sz="1800" b="1" dirty="0">
                <a:latin typeface="Times New Roman" panose="02020603050405020304" pitchFamily="18" charset="0"/>
              </a:rPr>
            </a:br>
            <a:r>
              <a:rPr lang="en-GB" sz="1800" b="1" dirty="0">
                <a:latin typeface="Times New Roman" panose="02020603050405020304" pitchFamily="18" charset="0"/>
              </a:rPr>
              <a:t>Department of Physical Education</a:t>
            </a:r>
            <a:r>
              <a:rPr lang="ar-IQ" sz="1800" b="1" dirty="0">
                <a:latin typeface="Times New Roman" panose="02020603050405020304" pitchFamily="18" charset="0"/>
              </a:rPr>
              <a:t/>
            </a:r>
            <a:br>
              <a:rPr lang="ar-IQ" sz="1800" b="1" dirty="0">
                <a:latin typeface="Times New Roman" panose="02020603050405020304" pitchFamily="18" charset="0"/>
              </a:rPr>
            </a:b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Third Stage</a:t>
            </a:r>
            <a:r>
              <a:rPr lang="en-US" sz="1800" b="1" dirty="0">
                <a:latin typeface="Times New Roman" panose="02020603050405020304" pitchFamily="18" charset="0"/>
              </a:rPr>
              <a:t/>
            </a:r>
            <a:br>
              <a:rPr lang="en-US" sz="1800" b="1" dirty="0">
                <a:latin typeface="Times New Roman" panose="02020603050405020304" pitchFamily="18" charset="0"/>
              </a:rPr>
            </a:br>
            <a:endParaRPr lang="ar-IQ" sz="1800" b="1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363B5-D185-41F9-B763-0DB792B00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99861"/>
            <a:ext cx="7886700" cy="4479235"/>
          </a:xfrm>
        </p:spPr>
        <p:txBody>
          <a:bodyPr>
            <a:normAutofit fontScale="77500" lnSpcReduction="20000"/>
          </a:bodyPr>
          <a:lstStyle/>
          <a:p>
            <a:pPr marL="0" indent="0" algn="ctr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400" b="1" dirty="0">
                <a:solidFill>
                  <a:srgbClr val="006FC0"/>
                </a:solidFill>
                <a:latin typeface="Times New Roman" panose="02020603050405020304" pitchFamily="18" charset="0"/>
              </a:rPr>
              <a:t> </a:t>
            </a:r>
            <a:r>
              <a:rPr lang="en-GB" sz="6900" b="1" dirty="0">
                <a:solidFill>
                  <a:srgbClr val="006FC0"/>
                </a:solidFill>
                <a:latin typeface="Times New Roman" panose="02020603050405020304" pitchFamily="18" charset="0"/>
              </a:rPr>
              <a:t>Principles of Statistics</a:t>
            </a:r>
          </a:p>
          <a:p>
            <a:pPr marL="0" indent="0" algn="ctr" rtl="0">
              <a:lnSpc>
                <a:spcPct val="120000"/>
              </a:lnSpc>
              <a:spcBef>
                <a:spcPts val="0"/>
              </a:spcBef>
              <a:buNone/>
            </a:pPr>
            <a:endParaRPr lang="en-US" sz="1800" b="1" dirty="0">
              <a:solidFill>
                <a:srgbClr val="006F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rtl="0">
              <a:lnSpc>
                <a:spcPct val="120000"/>
              </a:lnSpc>
              <a:spcBef>
                <a:spcPts val="0"/>
              </a:spcBef>
              <a:buNone/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rtl="0">
              <a:lnSpc>
                <a:spcPct val="120000"/>
              </a:lnSpc>
              <a:spcBef>
                <a:spcPts val="0"/>
              </a:spcBef>
              <a:buNone/>
            </a:pPr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rtl="0">
              <a:lnSpc>
                <a:spcPct val="120000"/>
              </a:lnSpc>
              <a:spcBef>
                <a:spcPts val="0"/>
              </a:spcBef>
              <a:buNone/>
            </a:pPr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rtl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762000" algn="l"/>
              </a:tabLst>
            </a:pPr>
            <a:r>
              <a:rPr lang="en-US" altLang="ar-IQ" sz="3200" b="1" dirty="0">
                <a:latin typeface="Times New Roman" panose="02020603050405020304" pitchFamily="18" charset="0"/>
              </a:rPr>
              <a:t>Presented by</a:t>
            </a:r>
          </a:p>
          <a:p>
            <a:pPr marL="0" indent="0" algn="ctr" rtl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762000" algn="l"/>
              </a:tabLst>
            </a:pPr>
            <a:r>
              <a:rPr lang="en-GB" sz="3200" b="1" dirty="0">
                <a:latin typeface="Times New Roman" panose="02020603050405020304" pitchFamily="18" charset="0"/>
              </a:rPr>
              <a:t>Lecturer’s Zanyar M. Mohammad</a:t>
            </a:r>
            <a:endParaRPr lang="en-US" sz="1800" b="1" dirty="0">
              <a:latin typeface="Times New Roman" panose="02020603050405020304" pitchFamily="18" charset="0"/>
            </a:endParaRPr>
          </a:p>
          <a:p>
            <a:pPr marL="0" indent="0" algn="ctr" rtl="0">
              <a:lnSpc>
                <a:spcPct val="115000"/>
              </a:lnSpc>
              <a:spcAft>
                <a:spcPts val="1000"/>
              </a:spcAft>
              <a:buNone/>
              <a:tabLst>
                <a:tab pos="762000" algn="l"/>
              </a:tabLst>
            </a:pPr>
            <a:endParaRPr lang="en-GB" sz="1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marL="0" indent="0" algn="ctr" rtl="0">
              <a:lnSpc>
                <a:spcPct val="115000"/>
              </a:lnSpc>
              <a:spcAft>
                <a:spcPts val="1000"/>
              </a:spcAft>
              <a:buNone/>
              <a:tabLst>
                <a:tab pos="762000" algn="l"/>
              </a:tabLst>
            </a:pPr>
            <a:endParaRPr lang="en-GB" sz="1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marL="0" indent="0" algn="ctr" rtl="0">
              <a:lnSpc>
                <a:spcPct val="115000"/>
              </a:lnSpc>
              <a:spcAft>
                <a:spcPts val="1000"/>
              </a:spcAft>
              <a:buNone/>
              <a:tabLst>
                <a:tab pos="762000" algn="l"/>
              </a:tabLst>
            </a:pPr>
            <a:r>
              <a:rPr lang="en-GB" sz="1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Academic Year: </a:t>
            </a:r>
            <a:r>
              <a:rPr lang="en-GB" sz="1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2022-202</a:t>
            </a:r>
            <a:r>
              <a:rPr lang="en-US" sz="1800" b="1" smtClean="0">
                <a:solidFill>
                  <a:srgbClr val="7030A0"/>
                </a:solidFill>
                <a:latin typeface="Times New Roman" panose="02020603050405020304" pitchFamily="18" charset="0"/>
              </a:rPr>
              <a:t>3</a:t>
            </a:r>
            <a:endParaRPr lang="en-US" sz="1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marL="0" indent="0" algn="ctr" rtl="0">
              <a:buNone/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rtl="0">
              <a:buNone/>
            </a:pPr>
            <a:endParaRPr lang="en-US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rtl="0">
              <a:buNone/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IQ" dirty="0"/>
          </a:p>
        </p:txBody>
      </p:sp>
      <p:pic>
        <p:nvPicPr>
          <p:cNvPr id="4" name="Picture 6" descr="8WaAg-30Dc_251182342">
            <a:extLst>
              <a:ext uri="{FF2B5EF4-FFF2-40B4-BE49-F238E27FC236}">
                <a16:creationId xmlns:a16="http://schemas.microsoft.com/office/drawing/2014/main" id="{B4848624-B62F-48EA-890F-36FB230BA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409" y="469232"/>
            <a:ext cx="15652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41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78BA9-6016-4E8A-A5AF-0A96BCF0E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 rtl="0"/>
            <a:r>
              <a:rPr lang="en-US" sz="9600" b="1" dirty="0"/>
              <a:t>Chapter </a:t>
            </a:r>
            <a:r>
              <a:rPr lang="en-US" sz="9600" b="1" dirty="0" smtClean="0"/>
              <a:t>Five</a:t>
            </a:r>
            <a:r>
              <a:rPr lang="en-US" sz="9600" dirty="0"/>
              <a:t/>
            </a:r>
            <a:br>
              <a:rPr lang="en-US" sz="9600" dirty="0"/>
            </a:br>
            <a:r>
              <a:rPr lang="en-US" sz="9600" dirty="0"/>
              <a:t/>
            </a:r>
            <a:br>
              <a:rPr lang="en-US" sz="9600" dirty="0"/>
            </a:br>
            <a:r>
              <a:rPr lang="en-US" sz="6000" dirty="0">
                <a:latin typeface="philosopher"/>
              </a:rPr>
              <a:t>Correlation &amp;</a:t>
            </a:r>
            <a:r>
              <a:rPr lang="en-US" altLang="ar-IQ" sz="6000" dirty="0">
                <a:latin typeface="philosopher"/>
              </a:rPr>
              <a:t> Regression</a:t>
            </a:r>
            <a:endParaRPr lang="ar-IQ" sz="6000" dirty="0">
              <a:latin typeface="philosopher"/>
            </a:endParaRPr>
          </a:p>
        </p:txBody>
      </p:sp>
    </p:spTree>
    <p:extLst>
      <p:ext uri="{BB962C8B-B14F-4D97-AF65-F5344CB8AC3E}">
        <p14:creationId xmlns:p14="http://schemas.microsoft.com/office/powerpoint/2010/main" val="277376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A8841-4CCF-4A29-B0D4-56D63BB26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0431"/>
            <a:ext cx="7886700" cy="1325563"/>
          </a:xfrm>
        </p:spPr>
        <p:txBody>
          <a:bodyPr/>
          <a:lstStyle/>
          <a:p>
            <a:r>
              <a:rPr lang="en-US" sz="4800" b="1" dirty="0">
                <a:solidFill>
                  <a:srgbClr val="FF0000"/>
                </a:solidFill>
                <a:effectLst/>
                <a:latin typeface="philosopher"/>
              </a:rPr>
              <a:t>Correlation Coefficient</a:t>
            </a:r>
            <a:endParaRPr lang="ar-IQ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A42FB-AEF8-4A32-AA92-7381DE6F0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926" y="1565564"/>
            <a:ext cx="8602162" cy="5078123"/>
          </a:xfrm>
        </p:spPr>
        <p:txBody>
          <a:bodyPr>
            <a:norm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b="1" i="0" dirty="0">
                <a:solidFill>
                  <a:srgbClr val="777777"/>
                </a:solidFill>
                <a:effectLst/>
                <a:latin typeface="pt sans" panose="020B0604020202020204" pitchFamily="34" charset="0"/>
              </a:rPr>
              <a:t>Correlation coefficients</a:t>
            </a:r>
            <a:r>
              <a:rPr lang="en-US" b="0" i="0" dirty="0">
                <a:solidFill>
                  <a:srgbClr val="777777"/>
                </a:solidFill>
                <a:effectLst/>
                <a:latin typeface="pt sans" panose="020B0604020202020204" pitchFamily="34" charset="0"/>
              </a:rPr>
              <a:t> are used to measure how strong a relationship is between two </a:t>
            </a:r>
            <a:r>
              <a:rPr lang="en-US" b="0" i="0" u="none" strike="noStrike" dirty="0">
                <a:solidFill>
                  <a:srgbClr val="05A9C5"/>
                </a:solidFill>
                <a:effectLst/>
                <a:latin typeface="pt sans" panose="020B0604020202020204" pitchFamily="34" charset="0"/>
                <a:hlinkClick r:id="rId2"/>
              </a:rPr>
              <a:t>variables</a:t>
            </a:r>
            <a:r>
              <a:rPr lang="en-US" b="0" i="0" dirty="0">
                <a:solidFill>
                  <a:srgbClr val="777777"/>
                </a:solidFill>
                <a:effectLst/>
                <a:latin typeface="pt sans" panose="020B0604020202020204" pitchFamily="34" charset="0"/>
              </a:rPr>
              <a:t>. There are several types of correlation coefficient, but the most popular is </a:t>
            </a:r>
            <a:r>
              <a:rPr lang="en-US" b="0" i="0" u="none" strike="noStrike" dirty="0">
                <a:solidFill>
                  <a:srgbClr val="05A9C5"/>
                </a:solidFill>
                <a:effectLst/>
                <a:latin typeface="pt sans" panose="020B0604020202020204" pitchFamily="34" charset="0"/>
                <a:hlinkClick r:id="rId3"/>
              </a:rPr>
              <a:t>Pearson’s</a:t>
            </a:r>
            <a:r>
              <a:rPr lang="en-US" b="0" i="0" dirty="0">
                <a:solidFill>
                  <a:srgbClr val="777777"/>
                </a:solidFill>
                <a:effectLst/>
                <a:latin typeface="pt sans" panose="020B0604020202020204" pitchFamily="34" charset="0"/>
              </a:rPr>
              <a:t>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b="0" i="0" dirty="0">
                <a:solidFill>
                  <a:srgbClr val="777777"/>
                </a:solidFill>
                <a:effectLst/>
                <a:latin typeface="pt sans" panose="020B0604020202020204" pitchFamily="34" charset="0"/>
              </a:rPr>
              <a:t> 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4428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583AF-FABB-4335-B4B3-076D461CE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FF0000"/>
                </a:solidFill>
                <a:effectLst/>
                <a:latin typeface="inherit"/>
              </a:rPr>
              <a:t>Correlation Coefficient Formula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6113D-B469-4B76-9BD3-7C678EBEF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389" y="1690689"/>
            <a:ext cx="8425699" cy="4441824"/>
          </a:xfrm>
        </p:spPr>
        <p:txBody>
          <a:bodyPr>
            <a:normAutofit fontScale="92500"/>
          </a:bodyPr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b="0" i="0" dirty="0">
                <a:solidFill>
                  <a:srgbClr val="777777"/>
                </a:solidFill>
                <a:effectLst/>
                <a:latin typeface="pt sans" panose="020B0503020203020204" pitchFamily="34" charset="0"/>
              </a:rPr>
              <a:t>    Correlation coefficient formulas are used to find how strong a relationship is between data</a:t>
            </a:r>
            <a:r>
              <a:rPr lang="en-US" b="0" i="0" dirty="0" smtClean="0">
                <a:solidFill>
                  <a:srgbClr val="777777"/>
                </a:solidFill>
                <a:effectLst/>
                <a:latin typeface="pt sans" panose="020B0503020203020204" pitchFamily="34" charset="0"/>
              </a:rPr>
              <a:t>.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b="0" i="0" dirty="0" smtClean="0">
                <a:solidFill>
                  <a:srgbClr val="777777"/>
                </a:solidFill>
                <a:effectLst/>
                <a:latin typeface="pt sans" panose="020B0503020203020204" pitchFamily="34" charset="0"/>
              </a:rPr>
              <a:t> </a:t>
            </a:r>
            <a:r>
              <a:rPr lang="en-US" b="0" i="0" dirty="0">
                <a:solidFill>
                  <a:srgbClr val="777777"/>
                </a:solidFill>
                <a:effectLst/>
                <a:latin typeface="pt sans" panose="020B0503020203020204" pitchFamily="34" charset="0"/>
              </a:rPr>
              <a:t>The formulas return a value between </a:t>
            </a:r>
            <a:r>
              <a:rPr lang="en-US" b="0" i="0" dirty="0">
                <a:solidFill>
                  <a:srgbClr val="FF0000"/>
                </a:solidFill>
                <a:effectLst/>
                <a:latin typeface="pt sans" panose="020B0503020203020204" pitchFamily="34" charset="0"/>
              </a:rPr>
              <a:t>-1 and +1</a:t>
            </a:r>
            <a:r>
              <a:rPr lang="en-US" b="0" i="0" dirty="0">
                <a:solidFill>
                  <a:srgbClr val="777777"/>
                </a:solidFill>
                <a:effectLst/>
                <a:latin typeface="pt sans" panose="020B0503020203020204" pitchFamily="34" charset="0"/>
              </a:rPr>
              <a:t>, where:</a:t>
            </a:r>
          </a:p>
          <a:p>
            <a:pPr algn="l" rtl="0" fontAlgn="base">
              <a:lnSpc>
                <a:spcPct val="150000"/>
              </a:lnSpc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b="1" i="0" dirty="0">
                <a:solidFill>
                  <a:srgbClr val="FF0000"/>
                </a:solidFill>
                <a:effectLst/>
                <a:latin typeface="inherit"/>
              </a:rPr>
              <a:t> +1 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indicates a strong positive relationship.</a:t>
            </a:r>
          </a:p>
          <a:p>
            <a:pPr algn="l" rtl="0" fontAlgn="base">
              <a:lnSpc>
                <a:spcPct val="150000"/>
              </a:lnSpc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b="0" i="0" dirty="0">
                <a:solidFill>
                  <a:srgbClr val="FF0000"/>
                </a:solidFill>
                <a:effectLst/>
                <a:latin typeface="inherit"/>
              </a:rPr>
              <a:t> </a:t>
            </a:r>
            <a:r>
              <a:rPr lang="en-US" b="1" i="0" dirty="0">
                <a:solidFill>
                  <a:srgbClr val="FF0000"/>
                </a:solidFill>
                <a:effectLst/>
                <a:latin typeface="inherit"/>
              </a:rPr>
              <a:t>-1</a:t>
            </a:r>
            <a:r>
              <a:rPr lang="en-US" b="0" i="0" dirty="0">
                <a:solidFill>
                  <a:srgbClr val="FF0000"/>
                </a:solidFill>
                <a:effectLst/>
                <a:latin typeface="inherit"/>
              </a:rPr>
              <a:t> 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indicates a strong negative relationship.</a:t>
            </a:r>
          </a:p>
          <a:p>
            <a:pPr algn="l" rtl="0" fontAlgn="base">
              <a:lnSpc>
                <a:spcPct val="150000"/>
              </a:lnSpc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 A result of </a:t>
            </a:r>
            <a:r>
              <a:rPr lang="en-US" b="1" i="0" dirty="0">
                <a:solidFill>
                  <a:srgbClr val="FF0000"/>
                </a:solidFill>
                <a:effectLst/>
                <a:latin typeface="inherit"/>
              </a:rPr>
              <a:t>zero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 indicates no relationship at all.</a:t>
            </a: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8131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1A05B01-A94F-4B1F-A8D3-108575FE99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586" t="27330" r="43115" b="38847"/>
          <a:stretch/>
        </p:blipFill>
        <p:spPr>
          <a:xfrm>
            <a:off x="161594" y="1004340"/>
            <a:ext cx="8799686" cy="521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70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BFD52-8E76-4C47-BC5B-181153C31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114" y="365126"/>
            <a:ext cx="8326438" cy="1325563"/>
          </a:xfrm>
        </p:spPr>
        <p:txBody>
          <a:bodyPr/>
          <a:lstStyle/>
          <a:p>
            <a:r>
              <a:rPr lang="en-US" b="1" i="0" dirty="0">
                <a:solidFill>
                  <a:srgbClr val="7030A0"/>
                </a:solidFill>
                <a:effectLst/>
                <a:latin typeface="pt sans" panose="020B0503020203020204" pitchFamily="34" charset="0"/>
              </a:rPr>
              <a:t>Pearson’s correlation coefficient</a:t>
            </a:r>
            <a:endParaRPr lang="ar-IQ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07780-FDCF-468E-B7DD-D7882AB12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548" y="2182603"/>
            <a:ext cx="8265540" cy="4114800"/>
          </a:xfrm>
        </p:spPr>
        <p:txBody>
          <a:bodyPr/>
          <a:lstStyle/>
          <a:p>
            <a:pPr marL="0" indent="0" algn="just" rtl="0">
              <a:buNone/>
            </a:pPr>
            <a:r>
              <a:rPr lang="en-US" b="0" i="0" dirty="0">
                <a:solidFill>
                  <a:srgbClr val="777777"/>
                </a:solidFill>
                <a:effectLst/>
                <a:latin typeface="pt sans" panose="020B0503020203020204" pitchFamily="34" charset="0"/>
              </a:rPr>
              <a:t>    One of the most commonly used formulas is Pearson’s correlation coefficient formula. If you’re taking a basic stats class, this is the one you’ll probably use:</a:t>
            </a:r>
          </a:p>
          <a:p>
            <a:pPr marL="0" indent="0" algn="just" rtl="0">
              <a:buNone/>
            </a:pPr>
            <a:endParaRPr lang="ar-IQ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C506F9-C890-4626-B7B5-B4E23CB191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34" t="64069" r="57377" b="22810"/>
          <a:stretch/>
        </p:blipFill>
        <p:spPr>
          <a:xfrm>
            <a:off x="1182688" y="4437085"/>
            <a:ext cx="6455080" cy="198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7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62" name="Rectangle 2">
            <a:extLst>
              <a:ext uri="{FF2B5EF4-FFF2-40B4-BE49-F238E27FC236}">
                <a16:creationId xmlns:a16="http://schemas.microsoft.com/office/drawing/2014/main" id="{1CE22706-8746-4F6E-8B55-5370E1874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87702"/>
            <a:ext cx="7886700" cy="1325563"/>
          </a:xfrm>
        </p:spPr>
        <p:txBody>
          <a:bodyPr/>
          <a:lstStyle/>
          <a:p>
            <a:r>
              <a:rPr lang="en-US" altLang="ar-IQ" b="1" dirty="0">
                <a:solidFill>
                  <a:srgbClr val="FF0000"/>
                </a:solidFill>
              </a:rPr>
              <a:t>Correlation</a:t>
            </a:r>
          </a:p>
        </p:txBody>
      </p:sp>
      <p:sp>
        <p:nvSpPr>
          <p:cNvPr id="962563" name="Rectangle 3">
            <a:extLst>
              <a:ext uri="{FF2B5EF4-FFF2-40B4-BE49-F238E27FC236}">
                <a16:creationId xmlns:a16="http://schemas.microsoft.com/office/drawing/2014/main" id="{62CF894F-853E-4A5C-B907-B41405279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9256" y="1427225"/>
            <a:ext cx="8458141" cy="4691640"/>
          </a:xfrm>
        </p:spPr>
        <p:txBody>
          <a:bodyPr>
            <a:normAutofit lnSpcReduction="10000"/>
          </a:bodyPr>
          <a:lstStyle/>
          <a:p>
            <a:pPr marL="0" indent="0" algn="l" rtl="0">
              <a:lnSpc>
                <a:spcPct val="90000"/>
              </a:lnSpc>
              <a:buNone/>
            </a:pPr>
            <a:r>
              <a:rPr lang="en-US" altLang="ar-IQ" sz="3200" b="1" dirty="0"/>
              <a:t>Measures the relative strength of the linear relationship between two variables</a:t>
            </a:r>
            <a:endParaRPr lang="en-US" altLang="ar-IQ" b="1" dirty="0"/>
          </a:p>
          <a:p>
            <a:pPr algn="l" rtl="0">
              <a:lnSpc>
                <a:spcPct val="120000"/>
              </a:lnSpc>
            </a:pPr>
            <a:r>
              <a:rPr lang="en-US" altLang="ar-IQ" dirty="0"/>
              <a:t>Ranges between –1 and 1</a:t>
            </a:r>
          </a:p>
          <a:p>
            <a:pPr algn="l" rtl="0">
              <a:lnSpc>
                <a:spcPct val="120000"/>
              </a:lnSpc>
            </a:pPr>
            <a:r>
              <a:rPr lang="en-US" altLang="ar-IQ" dirty="0"/>
              <a:t>The closer to –1, the stronger the negative linear relationship</a:t>
            </a:r>
          </a:p>
          <a:p>
            <a:pPr algn="l" rtl="0">
              <a:lnSpc>
                <a:spcPct val="120000"/>
              </a:lnSpc>
            </a:pPr>
            <a:r>
              <a:rPr lang="en-US" altLang="ar-IQ" dirty="0"/>
              <a:t>The closer to 1, the stronger the positive linear relationship</a:t>
            </a:r>
          </a:p>
          <a:p>
            <a:pPr algn="l" rtl="0">
              <a:lnSpc>
                <a:spcPct val="120000"/>
              </a:lnSpc>
            </a:pPr>
            <a:r>
              <a:rPr lang="en-US" altLang="ar-IQ" dirty="0"/>
              <a:t>The closer to 0, the weaker any positive linear relationship</a:t>
            </a:r>
          </a:p>
        </p:txBody>
      </p:sp>
    </p:spTree>
    <p:extLst>
      <p:ext uri="{BB962C8B-B14F-4D97-AF65-F5344CB8AC3E}">
        <p14:creationId xmlns:p14="http://schemas.microsoft.com/office/powerpoint/2010/main" val="413534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Line 2">
            <a:extLst>
              <a:ext uri="{FF2B5EF4-FFF2-40B4-BE49-F238E27FC236}">
                <a16:creationId xmlns:a16="http://schemas.microsoft.com/office/drawing/2014/main" id="{2DD47134-F15C-469E-AA49-EE86E98B5C5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5908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07" name="Line 3">
            <a:extLst>
              <a:ext uri="{FF2B5EF4-FFF2-40B4-BE49-F238E27FC236}">
                <a16:creationId xmlns:a16="http://schemas.microsoft.com/office/drawing/2014/main" id="{B1F4C792-3709-427C-B2F2-E21CBFAB0A8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4450" y="51816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08" name="Rectangle 4">
            <a:extLst>
              <a:ext uri="{FF2B5EF4-FFF2-40B4-BE49-F238E27FC236}">
                <a16:creationId xmlns:a16="http://schemas.microsoft.com/office/drawing/2014/main" id="{18B4C45A-B970-4139-9345-CDDCE7A299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02638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altLang="ar-IQ"/>
              <a:t>Scatter Plots of Data with Various Correlation Coefficients</a:t>
            </a:r>
          </a:p>
        </p:txBody>
      </p:sp>
      <p:sp>
        <p:nvSpPr>
          <p:cNvPr id="968709" name="Line 5">
            <a:extLst>
              <a:ext uri="{FF2B5EF4-FFF2-40B4-BE49-F238E27FC236}">
                <a16:creationId xmlns:a16="http://schemas.microsoft.com/office/drawing/2014/main" id="{782B557E-35A0-446C-ADB2-6A647E5DFD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338" y="1985963"/>
            <a:ext cx="0" cy="151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10" name="Line 6">
            <a:extLst>
              <a:ext uri="{FF2B5EF4-FFF2-40B4-BE49-F238E27FC236}">
                <a16:creationId xmlns:a16="http://schemas.microsoft.com/office/drawing/2014/main" id="{D7904C44-2D32-49BF-834A-D8748D205F5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4338" y="2133600"/>
            <a:ext cx="2574925" cy="873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11" name="Oval 7">
            <a:extLst>
              <a:ext uri="{FF2B5EF4-FFF2-40B4-BE49-F238E27FC236}">
                <a16:creationId xmlns:a16="http://schemas.microsoft.com/office/drawing/2014/main" id="{8595758D-23CE-44A5-B9E6-2D1D68B0B891}"/>
              </a:ext>
            </a:extLst>
          </p:cNvPr>
          <p:cNvSpPr>
            <a:spLocks noChangeArrowheads="1"/>
          </p:cNvSpPr>
          <p:nvPr/>
        </p:nvSpPr>
        <p:spPr bwMode="auto">
          <a:xfrm rot="7282380" flipH="1">
            <a:off x="2532063" y="2819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12" name="Oval 8">
            <a:extLst>
              <a:ext uri="{FF2B5EF4-FFF2-40B4-BE49-F238E27FC236}">
                <a16:creationId xmlns:a16="http://schemas.microsoft.com/office/drawing/2014/main" id="{5AEE5E0E-019C-4A54-BE15-F55E34C8D10D}"/>
              </a:ext>
            </a:extLst>
          </p:cNvPr>
          <p:cNvSpPr>
            <a:spLocks noChangeArrowheads="1"/>
          </p:cNvSpPr>
          <p:nvPr/>
        </p:nvSpPr>
        <p:spPr bwMode="auto">
          <a:xfrm rot="7282380" flipH="1">
            <a:off x="1770063" y="2514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13" name="Oval 9">
            <a:extLst>
              <a:ext uri="{FF2B5EF4-FFF2-40B4-BE49-F238E27FC236}">
                <a16:creationId xmlns:a16="http://schemas.microsoft.com/office/drawing/2014/main" id="{3B06E4A3-D1B8-4A19-9E2C-6D278BB3E007}"/>
              </a:ext>
            </a:extLst>
          </p:cNvPr>
          <p:cNvSpPr>
            <a:spLocks noChangeArrowheads="1"/>
          </p:cNvSpPr>
          <p:nvPr/>
        </p:nvSpPr>
        <p:spPr bwMode="auto">
          <a:xfrm rot="7282380" flipH="1">
            <a:off x="1465263" y="2438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14" name="Oval 10">
            <a:extLst>
              <a:ext uri="{FF2B5EF4-FFF2-40B4-BE49-F238E27FC236}">
                <a16:creationId xmlns:a16="http://schemas.microsoft.com/office/drawing/2014/main" id="{F04DB53F-DCD1-4311-8896-D0AD0F66C888}"/>
              </a:ext>
            </a:extLst>
          </p:cNvPr>
          <p:cNvSpPr>
            <a:spLocks noChangeArrowheads="1"/>
          </p:cNvSpPr>
          <p:nvPr/>
        </p:nvSpPr>
        <p:spPr bwMode="auto">
          <a:xfrm rot="7282380" flipH="1">
            <a:off x="474663" y="2057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15" name="Oval 11">
            <a:extLst>
              <a:ext uri="{FF2B5EF4-FFF2-40B4-BE49-F238E27FC236}">
                <a16:creationId xmlns:a16="http://schemas.microsoft.com/office/drawing/2014/main" id="{3EAB40F5-5B62-4715-AC78-E5374F80C444}"/>
              </a:ext>
            </a:extLst>
          </p:cNvPr>
          <p:cNvSpPr>
            <a:spLocks noChangeArrowheads="1"/>
          </p:cNvSpPr>
          <p:nvPr/>
        </p:nvSpPr>
        <p:spPr bwMode="auto">
          <a:xfrm rot="7282380" flipH="1">
            <a:off x="855663" y="2209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16" name="Oval 12">
            <a:extLst>
              <a:ext uri="{FF2B5EF4-FFF2-40B4-BE49-F238E27FC236}">
                <a16:creationId xmlns:a16="http://schemas.microsoft.com/office/drawing/2014/main" id="{046696A5-7A34-4548-9508-0CFDE4CD6AA3}"/>
              </a:ext>
            </a:extLst>
          </p:cNvPr>
          <p:cNvSpPr>
            <a:spLocks noChangeArrowheads="1"/>
          </p:cNvSpPr>
          <p:nvPr/>
        </p:nvSpPr>
        <p:spPr bwMode="auto">
          <a:xfrm rot="7282380" flipH="1">
            <a:off x="1160463" y="2286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ar-IQ" altLang="ar-IQ" sz="2400" b="0" baseline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68717" name="Text Box 13">
            <a:extLst>
              <a:ext uri="{FF2B5EF4-FFF2-40B4-BE49-F238E27FC236}">
                <a16:creationId xmlns:a16="http://schemas.microsoft.com/office/drawing/2014/main" id="{5E050CFE-90EA-445E-A72F-BDC386AAE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63" y="16002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IQ" sz="2400" baseline="0">
                <a:solidFill>
                  <a:schemeClr val="tx2"/>
                </a:solidFill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968718" name="Line 14">
            <a:extLst>
              <a:ext uri="{FF2B5EF4-FFF2-40B4-BE49-F238E27FC236}">
                <a16:creationId xmlns:a16="http://schemas.microsoft.com/office/drawing/2014/main" id="{7CE2F3A8-8931-4B75-A8D2-5BCD78A43D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463" y="35052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19" name="Oval 15">
            <a:extLst>
              <a:ext uri="{FF2B5EF4-FFF2-40B4-BE49-F238E27FC236}">
                <a16:creationId xmlns:a16="http://schemas.microsoft.com/office/drawing/2014/main" id="{BF78EAB0-EED4-4C78-977D-2B09644B6B4F}"/>
              </a:ext>
            </a:extLst>
          </p:cNvPr>
          <p:cNvSpPr>
            <a:spLocks noChangeArrowheads="1"/>
          </p:cNvSpPr>
          <p:nvPr/>
        </p:nvSpPr>
        <p:spPr bwMode="auto">
          <a:xfrm rot="7282380" flipH="1">
            <a:off x="2151063" y="2667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20" name="Text Box 16">
            <a:extLst>
              <a:ext uri="{FF2B5EF4-FFF2-40B4-BE49-F238E27FC236}">
                <a16:creationId xmlns:a16="http://schemas.microsoft.com/office/drawing/2014/main" id="{24B48AF7-D9AF-4CC8-8DC3-DA7E0E3D7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0650" y="3276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IQ" sz="2400" baseline="0">
                <a:solidFill>
                  <a:schemeClr val="tx2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968721" name="Line 17">
            <a:extLst>
              <a:ext uri="{FF2B5EF4-FFF2-40B4-BE49-F238E27FC236}">
                <a16:creationId xmlns:a16="http://schemas.microsoft.com/office/drawing/2014/main" id="{F14A487B-9A55-49FC-9A04-FBDD2AC74B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68675" y="1985963"/>
            <a:ext cx="0" cy="151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22" name="Line 18">
            <a:extLst>
              <a:ext uri="{FF2B5EF4-FFF2-40B4-BE49-F238E27FC236}">
                <a16:creationId xmlns:a16="http://schemas.microsoft.com/office/drawing/2014/main" id="{CC70A1D4-0C94-4504-BC1E-07F11618BE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68675" y="2133600"/>
            <a:ext cx="2574925" cy="873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23" name="Oval 19">
            <a:extLst>
              <a:ext uri="{FF2B5EF4-FFF2-40B4-BE49-F238E27FC236}">
                <a16:creationId xmlns:a16="http://schemas.microsoft.com/office/drawing/2014/main" id="{F1D78268-52C9-4FE5-A3F9-1E834ED7D1FB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5486400" y="3124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24" name="Oval 20">
            <a:extLst>
              <a:ext uri="{FF2B5EF4-FFF2-40B4-BE49-F238E27FC236}">
                <a16:creationId xmlns:a16="http://schemas.microsoft.com/office/drawing/2014/main" id="{86AC823B-A63C-498B-ACB9-3B792E5D4DEB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5410200" y="2743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25" name="Oval 21">
            <a:extLst>
              <a:ext uri="{FF2B5EF4-FFF2-40B4-BE49-F238E27FC236}">
                <a16:creationId xmlns:a16="http://schemas.microsoft.com/office/drawing/2014/main" id="{5958DE00-D0EF-4A3F-98DB-3498C41FBA1A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3581400" y="1752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26" name="Oval 22">
            <a:extLst>
              <a:ext uri="{FF2B5EF4-FFF2-40B4-BE49-F238E27FC236}">
                <a16:creationId xmlns:a16="http://schemas.microsoft.com/office/drawing/2014/main" id="{255CBCA0-FF9F-48EB-ACEE-D00BFAB56818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3733800" y="2133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27" name="Oval 23">
            <a:extLst>
              <a:ext uri="{FF2B5EF4-FFF2-40B4-BE49-F238E27FC236}">
                <a16:creationId xmlns:a16="http://schemas.microsoft.com/office/drawing/2014/main" id="{10B37107-616D-4AD2-B7C7-E5161CA7D40D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5105400" y="2971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28" name="Oval 24">
            <a:extLst>
              <a:ext uri="{FF2B5EF4-FFF2-40B4-BE49-F238E27FC236}">
                <a16:creationId xmlns:a16="http://schemas.microsoft.com/office/drawing/2014/main" id="{0BF8B55C-6E88-4B4A-B2B5-22CA95BFB12B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3429000" y="2438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29" name="Oval 25">
            <a:extLst>
              <a:ext uri="{FF2B5EF4-FFF2-40B4-BE49-F238E27FC236}">
                <a16:creationId xmlns:a16="http://schemas.microsoft.com/office/drawing/2014/main" id="{DF050DBE-66B9-4147-A463-2D207F706C1F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4724400" y="2743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30" name="Oval 26">
            <a:extLst>
              <a:ext uri="{FF2B5EF4-FFF2-40B4-BE49-F238E27FC236}">
                <a16:creationId xmlns:a16="http://schemas.microsoft.com/office/drawing/2014/main" id="{AB8DDA82-2972-45D5-AF5E-C58B6F95EB18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4191000" y="2133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31" name="Oval 27">
            <a:extLst>
              <a:ext uri="{FF2B5EF4-FFF2-40B4-BE49-F238E27FC236}">
                <a16:creationId xmlns:a16="http://schemas.microsoft.com/office/drawing/2014/main" id="{CA132681-D02B-4DA3-9570-036C6D3E0C2B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4419600" y="1981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32" name="Oval 28">
            <a:extLst>
              <a:ext uri="{FF2B5EF4-FFF2-40B4-BE49-F238E27FC236}">
                <a16:creationId xmlns:a16="http://schemas.microsoft.com/office/drawing/2014/main" id="{08AA7EB8-70E0-43C1-B56E-9A0A6B0A6A65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5257800" y="2514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33" name="Oval 29">
            <a:extLst>
              <a:ext uri="{FF2B5EF4-FFF2-40B4-BE49-F238E27FC236}">
                <a16:creationId xmlns:a16="http://schemas.microsoft.com/office/drawing/2014/main" id="{46D70D86-FF38-43A1-A0BB-222348FD97E4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3810000" y="2438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34" name="Oval 30">
            <a:extLst>
              <a:ext uri="{FF2B5EF4-FFF2-40B4-BE49-F238E27FC236}">
                <a16:creationId xmlns:a16="http://schemas.microsoft.com/office/drawing/2014/main" id="{5F5A44A7-C167-4FD2-BC4A-237FDF0AF5B4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5029200" y="2286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ar-IQ" altLang="ar-IQ" sz="2400" b="0" baseline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68735" name="Oval 31">
            <a:extLst>
              <a:ext uri="{FF2B5EF4-FFF2-40B4-BE49-F238E27FC236}">
                <a16:creationId xmlns:a16="http://schemas.microsoft.com/office/drawing/2014/main" id="{64C114DE-202F-49B9-8903-0E7A6D5CAA30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4114800" y="2438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36" name="Oval 32">
            <a:extLst>
              <a:ext uri="{FF2B5EF4-FFF2-40B4-BE49-F238E27FC236}">
                <a16:creationId xmlns:a16="http://schemas.microsoft.com/office/drawing/2014/main" id="{E76145C8-5217-4DFA-BFAE-907EC08EC020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4495800" y="2514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37" name="Oval 33">
            <a:extLst>
              <a:ext uri="{FF2B5EF4-FFF2-40B4-BE49-F238E27FC236}">
                <a16:creationId xmlns:a16="http://schemas.microsoft.com/office/drawing/2014/main" id="{C361E8A4-FB78-438A-A5DA-D4EA0CB22B66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4267200" y="2743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38" name="Text Box 34">
            <a:extLst>
              <a:ext uri="{FF2B5EF4-FFF2-40B4-BE49-F238E27FC236}">
                <a16:creationId xmlns:a16="http://schemas.microsoft.com/office/drawing/2014/main" id="{27D64C29-DFC0-40F5-977D-561CD8886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524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IQ" sz="2400" baseline="0">
                <a:solidFill>
                  <a:schemeClr val="tx2"/>
                </a:solidFill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968739" name="Line 35">
            <a:extLst>
              <a:ext uri="{FF2B5EF4-FFF2-40B4-BE49-F238E27FC236}">
                <a16:creationId xmlns:a16="http://schemas.microsoft.com/office/drawing/2014/main" id="{71475941-529C-4C9F-9BF1-FEB5735A3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5052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40" name="Text Box 36">
            <a:extLst>
              <a:ext uri="{FF2B5EF4-FFF2-40B4-BE49-F238E27FC236}">
                <a16:creationId xmlns:a16="http://schemas.microsoft.com/office/drawing/2014/main" id="{8A26B900-98EF-45CF-9CF3-0ABD232FA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4988" y="3276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IQ" sz="2400" baseline="0">
                <a:solidFill>
                  <a:schemeClr val="tx2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968741" name="Line 37">
            <a:extLst>
              <a:ext uri="{FF2B5EF4-FFF2-40B4-BE49-F238E27FC236}">
                <a16:creationId xmlns:a16="http://schemas.microsoft.com/office/drawing/2014/main" id="{497B4B3F-CFDA-4C22-9185-E23708C28AE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64288" y="1985963"/>
            <a:ext cx="0" cy="151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42" name="Oval 38">
            <a:extLst>
              <a:ext uri="{FF2B5EF4-FFF2-40B4-BE49-F238E27FC236}">
                <a16:creationId xmlns:a16="http://schemas.microsoft.com/office/drawing/2014/main" id="{13E90C87-3DC3-49C0-A973-253727BAB443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6653213" y="2819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43" name="Oval 39">
            <a:extLst>
              <a:ext uri="{FF2B5EF4-FFF2-40B4-BE49-F238E27FC236}">
                <a16:creationId xmlns:a16="http://schemas.microsoft.com/office/drawing/2014/main" id="{AAE2912D-CC7F-43F3-8481-B527A746512C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8482013" y="2133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44" name="Oval 40">
            <a:extLst>
              <a:ext uri="{FF2B5EF4-FFF2-40B4-BE49-F238E27FC236}">
                <a16:creationId xmlns:a16="http://schemas.microsoft.com/office/drawing/2014/main" id="{D13CC897-D7AC-4427-9576-472CF740D12E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8634413" y="2438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45" name="Oval 41">
            <a:extLst>
              <a:ext uri="{FF2B5EF4-FFF2-40B4-BE49-F238E27FC236}">
                <a16:creationId xmlns:a16="http://schemas.microsoft.com/office/drawing/2014/main" id="{18F19769-8B37-47B1-9777-C64B1F9A0891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7720013" y="2743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46" name="Oval 42">
            <a:extLst>
              <a:ext uri="{FF2B5EF4-FFF2-40B4-BE49-F238E27FC236}">
                <a16:creationId xmlns:a16="http://schemas.microsoft.com/office/drawing/2014/main" id="{D3556A6D-CC9E-454D-96CD-250E24193318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7796213" y="2133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47" name="Oval 43">
            <a:extLst>
              <a:ext uri="{FF2B5EF4-FFF2-40B4-BE49-F238E27FC236}">
                <a16:creationId xmlns:a16="http://schemas.microsoft.com/office/drawing/2014/main" id="{C15A8791-3A51-47CD-8889-AB5643954C64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7315200" y="2057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48" name="Oval 44">
            <a:extLst>
              <a:ext uri="{FF2B5EF4-FFF2-40B4-BE49-F238E27FC236}">
                <a16:creationId xmlns:a16="http://schemas.microsoft.com/office/drawing/2014/main" id="{30C25694-827F-4CC5-B666-691816ACD14F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6500813" y="2209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49" name="Oval 45">
            <a:extLst>
              <a:ext uri="{FF2B5EF4-FFF2-40B4-BE49-F238E27FC236}">
                <a16:creationId xmlns:a16="http://schemas.microsoft.com/office/drawing/2014/main" id="{4942C0EA-9756-434F-B38A-2B798F19BE83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6805613" y="2362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50" name="Oval 46">
            <a:extLst>
              <a:ext uri="{FF2B5EF4-FFF2-40B4-BE49-F238E27FC236}">
                <a16:creationId xmlns:a16="http://schemas.microsoft.com/office/drawing/2014/main" id="{A8360423-0D45-4E2C-81CA-BA3A69672DA0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7110413" y="2549525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ar-IQ" altLang="ar-IQ" sz="2400" b="0" baseline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68751" name="Oval 47">
            <a:extLst>
              <a:ext uri="{FF2B5EF4-FFF2-40B4-BE49-F238E27FC236}">
                <a16:creationId xmlns:a16="http://schemas.microsoft.com/office/drawing/2014/main" id="{DE2E7773-88C6-4B0E-998B-2D18C1C43BD5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7491413" y="2514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52" name="Oval 48">
            <a:extLst>
              <a:ext uri="{FF2B5EF4-FFF2-40B4-BE49-F238E27FC236}">
                <a16:creationId xmlns:a16="http://schemas.microsoft.com/office/drawing/2014/main" id="{6D5CB150-E666-40AC-AEF9-7FC1E0423470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7262813" y="2819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53" name="Text Box 49">
            <a:extLst>
              <a:ext uri="{FF2B5EF4-FFF2-40B4-BE49-F238E27FC236}">
                <a16:creationId xmlns:a16="http://schemas.microsoft.com/office/drawing/2014/main" id="{CAD8F861-D450-444C-AB02-3D0EBE3A7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9813" y="15240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IQ" sz="2400" baseline="0">
                <a:solidFill>
                  <a:schemeClr val="tx2"/>
                </a:solidFill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968754" name="Line 50">
            <a:extLst>
              <a:ext uri="{FF2B5EF4-FFF2-40B4-BE49-F238E27FC236}">
                <a16:creationId xmlns:a16="http://schemas.microsoft.com/office/drawing/2014/main" id="{3A591E0B-A563-4762-B78C-18D5BADB41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8413" y="35052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55" name="Oval 51">
            <a:extLst>
              <a:ext uri="{FF2B5EF4-FFF2-40B4-BE49-F238E27FC236}">
                <a16:creationId xmlns:a16="http://schemas.microsoft.com/office/drawing/2014/main" id="{8A5F3045-4B46-4958-89D7-49D5BFFE5006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8229600" y="2667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56" name="Text Box 52">
            <a:extLst>
              <a:ext uri="{FF2B5EF4-FFF2-40B4-BE49-F238E27FC236}">
                <a16:creationId xmlns:a16="http://schemas.microsoft.com/office/drawing/2014/main" id="{09E76467-EFBE-4B12-B171-892549E19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3276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IQ" sz="2400" baseline="0">
                <a:solidFill>
                  <a:schemeClr val="tx2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968757" name="Line 53">
            <a:extLst>
              <a:ext uri="{FF2B5EF4-FFF2-40B4-BE49-F238E27FC236}">
                <a16:creationId xmlns:a16="http://schemas.microsoft.com/office/drawing/2014/main" id="{15E00347-A376-459F-925B-FC5CB3AB16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2338" y="4576763"/>
            <a:ext cx="0" cy="151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58" name="Line 54">
            <a:extLst>
              <a:ext uri="{FF2B5EF4-FFF2-40B4-BE49-F238E27FC236}">
                <a16:creationId xmlns:a16="http://schemas.microsoft.com/office/drawing/2014/main" id="{BC7DD445-8FE2-40E2-845E-D85B3F9ECD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2338" y="4724400"/>
            <a:ext cx="2574925" cy="873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59" name="Oval 55">
            <a:extLst>
              <a:ext uri="{FF2B5EF4-FFF2-40B4-BE49-F238E27FC236}">
                <a16:creationId xmlns:a16="http://schemas.microsoft.com/office/drawing/2014/main" id="{3DFA43A8-0A5C-43A4-9ACF-92325EC7EBFD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3522663" y="5715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60" name="Oval 56">
            <a:extLst>
              <a:ext uri="{FF2B5EF4-FFF2-40B4-BE49-F238E27FC236}">
                <a16:creationId xmlns:a16="http://schemas.microsoft.com/office/drawing/2014/main" id="{DFEE485C-393A-4F99-8953-92A2FD0583DC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3751263" y="5410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61" name="Oval 57">
            <a:extLst>
              <a:ext uri="{FF2B5EF4-FFF2-40B4-BE49-F238E27FC236}">
                <a16:creationId xmlns:a16="http://schemas.microsoft.com/office/drawing/2014/main" id="{B28C54D8-58BF-4623-8DF1-82620D44C0E9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5410200" y="4114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62" name="Oval 58">
            <a:extLst>
              <a:ext uri="{FF2B5EF4-FFF2-40B4-BE49-F238E27FC236}">
                <a16:creationId xmlns:a16="http://schemas.microsoft.com/office/drawing/2014/main" id="{40AFC6CD-DDDA-4FE9-A660-1FB734062100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5580063" y="4724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63" name="Oval 59">
            <a:extLst>
              <a:ext uri="{FF2B5EF4-FFF2-40B4-BE49-F238E27FC236}">
                <a16:creationId xmlns:a16="http://schemas.microsoft.com/office/drawing/2014/main" id="{76CE4AA4-2CF9-4D14-9734-15E0C9834D90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4038600" y="5715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64" name="Oval 60">
            <a:extLst>
              <a:ext uri="{FF2B5EF4-FFF2-40B4-BE49-F238E27FC236}">
                <a16:creationId xmlns:a16="http://schemas.microsoft.com/office/drawing/2014/main" id="{A1AFEC16-21BA-4D5D-AD36-DE30DBE875EC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5791200" y="5181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65" name="Oval 61">
            <a:extLst>
              <a:ext uri="{FF2B5EF4-FFF2-40B4-BE49-F238E27FC236}">
                <a16:creationId xmlns:a16="http://schemas.microsoft.com/office/drawing/2014/main" id="{A9930CCE-B92E-492A-96F4-61A719D27A0E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4953000" y="5562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66" name="Oval 62">
            <a:extLst>
              <a:ext uri="{FF2B5EF4-FFF2-40B4-BE49-F238E27FC236}">
                <a16:creationId xmlns:a16="http://schemas.microsoft.com/office/drawing/2014/main" id="{A1694158-AB60-4E1B-BC91-F4EFB98A1682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5029200" y="4419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67" name="Oval 63">
            <a:extLst>
              <a:ext uri="{FF2B5EF4-FFF2-40B4-BE49-F238E27FC236}">
                <a16:creationId xmlns:a16="http://schemas.microsoft.com/office/drawing/2014/main" id="{C983B27E-549F-4A6E-B87F-E1C8F6AB02ED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4419600" y="4419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68" name="Oval 64">
            <a:extLst>
              <a:ext uri="{FF2B5EF4-FFF2-40B4-BE49-F238E27FC236}">
                <a16:creationId xmlns:a16="http://schemas.microsoft.com/office/drawing/2014/main" id="{7F7325EE-59C5-4350-AFCC-730E2C164233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3581400" y="5029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69" name="Oval 65">
            <a:extLst>
              <a:ext uri="{FF2B5EF4-FFF2-40B4-BE49-F238E27FC236}">
                <a16:creationId xmlns:a16="http://schemas.microsoft.com/office/drawing/2014/main" id="{EFB57000-E06E-4CA7-AD1C-3D4CA021CFFE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3810000" y="4572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70" name="Oval 66">
            <a:extLst>
              <a:ext uri="{FF2B5EF4-FFF2-40B4-BE49-F238E27FC236}">
                <a16:creationId xmlns:a16="http://schemas.microsoft.com/office/drawing/2014/main" id="{CD589435-3FCF-497C-9A15-3340A3C059F8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4191000" y="4953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ar-IQ" altLang="ar-IQ" sz="2400" b="0" baseline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68771" name="Oval 67">
            <a:extLst>
              <a:ext uri="{FF2B5EF4-FFF2-40B4-BE49-F238E27FC236}">
                <a16:creationId xmlns:a16="http://schemas.microsoft.com/office/drawing/2014/main" id="{FD50AB84-2A26-4076-A79C-A196E81168B0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5334000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72" name="Oval 68">
            <a:extLst>
              <a:ext uri="{FF2B5EF4-FFF2-40B4-BE49-F238E27FC236}">
                <a16:creationId xmlns:a16="http://schemas.microsoft.com/office/drawing/2014/main" id="{F0751BE6-E761-4A8F-9A98-357FAD351639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4589463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73" name="Oval 69">
            <a:extLst>
              <a:ext uri="{FF2B5EF4-FFF2-40B4-BE49-F238E27FC236}">
                <a16:creationId xmlns:a16="http://schemas.microsoft.com/office/drawing/2014/main" id="{CA118A06-511A-42E5-8ACF-A692D96FC55B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4572000" y="5791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74" name="Text Box 70">
            <a:extLst>
              <a:ext uri="{FF2B5EF4-FFF2-40B4-BE49-F238E27FC236}">
                <a16:creationId xmlns:a16="http://schemas.microsoft.com/office/drawing/2014/main" id="{79AD6FDF-B276-4DF7-AA14-E0F492B2A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4050" y="43434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IQ" sz="2400" baseline="0">
                <a:solidFill>
                  <a:schemeClr val="tx2"/>
                </a:solidFill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968775" name="Line 71">
            <a:extLst>
              <a:ext uri="{FF2B5EF4-FFF2-40B4-BE49-F238E27FC236}">
                <a16:creationId xmlns:a16="http://schemas.microsoft.com/office/drawing/2014/main" id="{0A369DED-4D33-4014-959D-E630701BE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6463" y="60960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76" name="Oval 72">
            <a:extLst>
              <a:ext uri="{FF2B5EF4-FFF2-40B4-BE49-F238E27FC236}">
                <a16:creationId xmlns:a16="http://schemas.microsoft.com/office/drawing/2014/main" id="{2A9B6F68-041E-465A-97CE-3B057F4B02C5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5334000" y="5486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77" name="Text Box 73">
            <a:extLst>
              <a:ext uri="{FF2B5EF4-FFF2-40B4-BE49-F238E27FC236}">
                <a16:creationId xmlns:a16="http://schemas.microsoft.com/office/drawing/2014/main" id="{DC04B47A-ED8B-4223-876A-5962B7AA9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8650" y="58674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IQ" sz="2400" baseline="0">
                <a:solidFill>
                  <a:schemeClr val="tx2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968778" name="Line 74">
            <a:extLst>
              <a:ext uri="{FF2B5EF4-FFF2-40B4-BE49-F238E27FC236}">
                <a16:creationId xmlns:a16="http://schemas.microsoft.com/office/drawing/2014/main" id="{C7A76DC5-A365-42D5-8AA6-2BEE711F85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875" y="4576763"/>
            <a:ext cx="0" cy="151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79" name="Line 75">
            <a:extLst>
              <a:ext uri="{FF2B5EF4-FFF2-40B4-BE49-F238E27FC236}">
                <a16:creationId xmlns:a16="http://schemas.microsoft.com/office/drawing/2014/main" id="{7E33CF26-4CA9-43F2-A263-771B1ED6CC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875" y="4724400"/>
            <a:ext cx="2574925" cy="873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80" name="Oval 76">
            <a:extLst>
              <a:ext uri="{FF2B5EF4-FFF2-40B4-BE49-F238E27FC236}">
                <a16:creationId xmlns:a16="http://schemas.microsoft.com/office/drawing/2014/main" id="{A3798F9D-BC19-46DF-B13C-4F0B77C273AB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457200" y="5410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81" name="Oval 77">
            <a:extLst>
              <a:ext uri="{FF2B5EF4-FFF2-40B4-BE49-F238E27FC236}">
                <a16:creationId xmlns:a16="http://schemas.microsoft.com/office/drawing/2014/main" id="{3D60C6F0-510D-4C12-8882-3176A0B7E8DE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762000" y="5334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82" name="Oval 78">
            <a:extLst>
              <a:ext uri="{FF2B5EF4-FFF2-40B4-BE49-F238E27FC236}">
                <a16:creationId xmlns:a16="http://schemas.microsoft.com/office/drawing/2014/main" id="{0048863C-A3D7-4CC3-AF77-1BCD20A6A5DF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2819400" y="46482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83" name="Oval 79">
            <a:extLst>
              <a:ext uri="{FF2B5EF4-FFF2-40B4-BE49-F238E27FC236}">
                <a16:creationId xmlns:a16="http://schemas.microsoft.com/office/drawing/2014/main" id="{CB8B652A-8AC2-4BB0-8D0D-320AB8516C63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2438400" y="4724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84" name="Oval 80">
            <a:extLst>
              <a:ext uri="{FF2B5EF4-FFF2-40B4-BE49-F238E27FC236}">
                <a16:creationId xmlns:a16="http://schemas.microsoft.com/office/drawing/2014/main" id="{7EF2A4F7-2898-44EE-957C-069826FEC615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1066800" y="51816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ar-IQ" altLang="ar-IQ" sz="2400" b="0" baseline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68785" name="Oval 81">
            <a:extLst>
              <a:ext uri="{FF2B5EF4-FFF2-40B4-BE49-F238E27FC236}">
                <a16:creationId xmlns:a16="http://schemas.microsoft.com/office/drawing/2014/main" id="{910DE910-46EA-40C4-9190-BA732490FB81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1752600" y="49530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86" name="Oval 82">
            <a:extLst>
              <a:ext uri="{FF2B5EF4-FFF2-40B4-BE49-F238E27FC236}">
                <a16:creationId xmlns:a16="http://schemas.microsoft.com/office/drawing/2014/main" id="{04F6DC07-052D-4888-938E-9B4F054AB03E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1447800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87" name="Text Box 83">
            <a:extLst>
              <a:ext uri="{FF2B5EF4-FFF2-40B4-BE49-F238E27FC236}">
                <a16:creationId xmlns:a16="http://schemas.microsoft.com/office/drawing/2014/main" id="{4182CBCF-C44C-46FC-AF9A-CDEF15B5B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" y="43434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IQ" sz="2400" baseline="0">
                <a:solidFill>
                  <a:schemeClr val="tx2"/>
                </a:solidFill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968788" name="Line 84">
            <a:extLst>
              <a:ext uri="{FF2B5EF4-FFF2-40B4-BE49-F238E27FC236}">
                <a16:creationId xmlns:a16="http://schemas.microsoft.com/office/drawing/2014/main" id="{8CE1F599-F602-40E7-BE00-C74DC9F409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60960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89" name="Oval 85">
            <a:extLst>
              <a:ext uri="{FF2B5EF4-FFF2-40B4-BE49-F238E27FC236}">
                <a16:creationId xmlns:a16="http://schemas.microsoft.com/office/drawing/2014/main" id="{CD398985-9F97-4208-B599-9D95252A0DD9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2133600" y="4876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90" name="Text Box 86">
            <a:extLst>
              <a:ext uri="{FF2B5EF4-FFF2-40B4-BE49-F238E27FC236}">
                <a16:creationId xmlns:a16="http://schemas.microsoft.com/office/drawing/2014/main" id="{5401A676-D1ED-4D98-8EEF-1EA8BA30E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3188" y="58674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IQ" sz="2400" baseline="0">
                <a:solidFill>
                  <a:schemeClr val="tx2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968791" name="Text Box 87">
            <a:extLst>
              <a:ext uri="{FF2B5EF4-FFF2-40B4-BE49-F238E27FC236}">
                <a16:creationId xmlns:a16="http://schemas.microsoft.com/office/drawing/2014/main" id="{AE582694-CC0B-4E80-B258-21CCADB1C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8388" y="3581400"/>
            <a:ext cx="915987" cy="4699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IQ" sz="2400" b="0" baseline="0">
                <a:solidFill>
                  <a:schemeClr val="tx2"/>
                </a:solidFill>
                <a:latin typeface="Arial" panose="020B0604020202020204" pitchFamily="34" charset="0"/>
              </a:rPr>
              <a:t>r = -1</a:t>
            </a:r>
          </a:p>
        </p:txBody>
      </p:sp>
      <p:sp>
        <p:nvSpPr>
          <p:cNvPr id="968792" name="Text Box 88">
            <a:extLst>
              <a:ext uri="{FF2B5EF4-FFF2-40B4-BE49-F238E27FC236}">
                <a16:creationId xmlns:a16="http://schemas.microsoft.com/office/drawing/2014/main" id="{53910C18-9FB8-4131-9EB0-6061E0B33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9075" y="3590925"/>
            <a:ext cx="1000125" cy="4699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IQ" sz="2400" b="0" baseline="0">
                <a:solidFill>
                  <a:schemeClr val="tx2"/>
                </a:solidFill>
                <a:latin typeface="Arial" panose="020B0604020202020204" pitchFamily="34" charset="0"/>
              </a:rPr>
              <a:t>r = -.6</a:t>
            </a:r>
          </a:p>
        </p:txBody>
      </p:sp>
      <p:sp>
        <p:nvSpPr>
          <p:cNvPr id="968793" name="Text Box 89">
            <a:extLst>
              <a:ext uri="{FF2B5EF4-FFF2-40B4-BE49-F238E27FC236}">
                <a16:creationId xmlns:a16="http://schemas.microsoft.com/office/drawing/2014/main" id="{3ACA732F-1E69-4061-9640-EE7873D6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3275" y="3590925"/>
            <a:ext cx="814388" cy="4699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IQ" sz="2400" b="0" baseline="0">
                <a:solidFill>
                  <a:schemeClr val="tx2"/>
                </a:solidFill>
                <a:latin typeface="Arial" panose="020B0604020202020204" pitchFamily="34" charset="0"/>
              </a:rPr>
              <a:t>r = 0</a:t>
            </a:r>
          </a:p>
        </p:txBody>
      </p:sp>
      <p:sp>
        <p:nvSpPr>
          <p:cNvPr id="968794" name="Text Box 90">
            <a:extLst>
              <a:ext uri="{FF2B5EF4-FFF2-40B4-BE49-F238E27FC236}">
                <a16:creationId xmlns:a16="http://schemas.microsoft.com/office/drawing/2014/main" id="{45D42495-0C88-4100-B26B-99CE7BD7B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2738" y="6161088"/>
            <a:ext cx="1076325" cy="4699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IQ" sz="2400" b="0" baseline="0">
                <a:solidFill>
                  <a:schemeClr val="tx2"/>
                </a:solidFill>
                <a:latin typeface="Arial" panose="020B0604020202020204" pitchFamily="34" charset="0"/>
              </a:rPr>
              <a:t>r = +.3</a:t>
            </a:r>
          </a:p>
        </p:txBody>
      </p:sp>
      <p:sp>
        <p:nvSpPr>
          <p:cNvPr id="968795" name="Text Box 91">
            <a:extLst>
              <a:ext uri="{FF2B5EF4-FFF2-40B4-BE49-F238E27FC236}">
                <a16:creationId xmlns:a16="http://schemas.microsoft.com/office/drawing/2014/main" id="{F3049B95-3909-47DF-8EF1-E68220B73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6146800"/>
            <a:ext cx="992188" cy="4699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IQ" sz="2400" b="0" baseline="0">
                <a:solidFill>
                  <a:schemeClr val="tx2"/>
                </a:solidFill>
                <a:latin typeface="Arial" panose="020B0604020202020204" pitchFamily="34" charset="0"/>
              </a:rPr>
              <a:t>r = +1</a:t>
            </a:r>
          </a:p>
        </p:txBody>
      </p:sp>
      <p:sp>
        <p:nvSpPr>
          <p:cNvPr id="968796" name="Line 92">
            <a:extLst>
              <a:ext uri="{FF2B5EF4-FFF2-40B4-BE49-F238E27FC236}">
                <a16:creationId xmlns:a16="http://schemas.microsoft.com/office/drawing/2014/main" id="{286F6893-4EFC-4A70-8617-613DAB186A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7938" y="4576763"/>
            <a:ext cx="0" cy="1519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97" name="Oval 93">
            <a:extLst>
              <a:ext uri="{FF2B5EF4-FFF2-40B4-BE49-F238E27FC236}">
                <a16:creationId xmlns:a16="http://schemas.microsoft.com/office/drawing/2014/main" id="{757FEA56-2B14-44C8-B1C3-7AB97B4C042A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8534400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98" name="Oval 94">
            <a:extLst>
              <a:ext uri="{FF2B5EF4-FFF2-40B4-BE49-F238E27FC236}">
                <a16:creationId xmlns:a16="http://schemas.microsoft.com/office/drawing/2014/main" id="{0A214AE6-1373-47D4-8E13-6BC5CBB574B5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8001000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799" name="Oval 95">
            <a:extLst>
              <a:ext uri="{FF2B5EF4-FFF2-40B4-BE49-F238E27FC236}">
                <a16:creationId xmlns:a16="http://schemas.microsoft.com/office/drawing/2014/main" id="{21512B15-1AF4-4E69-B1C5-F2AE379AD19C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6553200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800" name="Oval 96">
            <a:extLst>
              <a:ext uri="{FF2B5EF4-FFF2-40B4-BE49-F238E27FC236}">
                <a16:creationId xmlns:a16="http://schemas.microsoft.com/office/drawing/2014/main" id="{2B5D2350-6A18-42D9-848A-6877A8F69C9B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6858000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801" name="Oval 97">
            <a:extLst>
              <a:ext uri="{FF2B5EF4-FFF2-40B4-BE49-F238E27FC236}">
                <a16:creationId xmlns:a16="http://schemas.microsoft.com/office/drawing/2014/main" id="{C41C3901-0D17-47D0-9572-24D276FD5DCD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7162800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ar-IQ" altLang="ar-IQ" sz="2400" b="0" baseline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68802" name="Oval 98">
            <a:extLst>
              <a:ext uri="{FF2B5EF4-FFF2-40B4-BE49-F238E27FC236}">
                <a16:creationId xmlns:a16="http://schemas.microsoft.com/office/drawing/2014/main" id="{B15AA50E-3DC5-4D28-91FF-36F5D876B723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7485063" y="5105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803" name="Text Box 99">
            <a:extLst>
              <a:ext uri="{FF2B5EF4-FFF2-40B4-BE49-F238E27FC236}">
                <a16:creationId xmlns:a16="http://schemas.microsoft.com/office/drawing/2014/main" id="{56E1CC9E-305D-46CB-B990-41A673816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3463" y="41148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IQ" sz="2400" baseline="0">
                <a:solidFill>
                  <a:schemeClr val="tx2"/>
                </a:solidFill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968804" name="Line 100">
            <a:extLst>
              <a:ext uri="{FF2B5EF4-FFF2-40B4-BE49-F238E27FC236}">
                <a16:creationId xmlns:a16="http://schemas.microsoft.com/office/drawing/2014/main" id="{FAF5136D-FE29-4C8A-978C-B6E5B898CD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2063" y="6096000"/>
            <a:ext cx="228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805" name="Text Box 101">
            <a:extLst>
              <a:ext uri="{FF2B5EF4-FFF2-40B4-BE49-F238E27FC236}">
                <a16:creationId xmlns:a16="http://schemas.microsoft.com/office/drawing/2014/main" id="{906B3F0F-1937-46FC-9184-BD46714F2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0" y="58674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IQ" sz="2400" baseline="0">
                <a:solidFill>
                  <a:schemeClr val="tx2"/>
                </a:solidFill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968806" name="Text Box 102">
            <a:extLst>
              <a:ext uri="{FF2B5EF4-FFF2-40B4-BE49-F238E27FC236}">
                <a16:creationId xmlns:a16="http://schemas.microsoft.com/office/drawing/2014/main" id="{2F918BEE-36E0-46E3-9C8D-EDC3BCBE9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6159500"/>
            <a:ext cx="814388" cy="46990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ar-IQ" sz="2400" b="0" baseline="0">
                <a:solidFill>
                  <a:schemeClr val="tx2"/>
                </a:solidFill>
                <a:latin typeface="Arial" panose="020B0604020202020204" pitchFamily="34" charset="0"/>
              </a:rPr>
              <a:t>r = 0</a:t>
            </a:r>
          </a:p>
        </p:txBody>
      </p:sp>
      <p:sp>
        <p:nvSpPr>
          <p:cNvPr id="968807" name="Oval 103">
            <a:extLst>
              <a:ext uri="{FF2B5EF4-FFF2-40B4-BE49-F238E27FC236}">
                <a16:creationId xmlns:a16="http://schemas.microsoft.com/office/drawing/2014/main" id="{7A8CEC5B-FD91-4D9E-B9F5-D907B0AE55CF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4953000" y="4876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808" name="Oval 104">
            <a:extLst>
              <a:ext uri="{FF2B5EF4-FFF2-40B4-BE49-F238E27FC236}">
                <a16:creationId xmlns:a16="http://schemas.microsoft.com/office/drawing/2014/main" id="{6106D265-C9E9-4D45-AFB8-409CB79B917E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4343400" y="54864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968809" name="Oval 105">
            <a:extLst>
              <a:ext uri="{FF2B5EF4-FFF2-40B4-BE49-F238E27FC236}">
                <a16:creationId xmlns:a16="http://schemas.microsoft.com/office/drawing/2014/main" id="{9B5133AB-9B56-46F8-97AF-67424A364C95}"/>
              </a:ext>
            </a:extLst>
          </p:cNvPr>
          <p:cNvSpPr>
            <a:spLocks noChangeArrowheads="1"/>
          </p:cNvSpPr>
          <p:nvPr/>
        </p:nvSpPr>
        <p:spPr bwMode="auto">
          <a:xfrm rot="-7282380">
            <a:off x="4724400" y="4495800"/>
            <a:ext cx="228600" cy="2286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908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4">
            <a:extLst>
              <a:ext uri="{FF2B5EF4-FFF2-40B4-BE49-F238E27FC236}">
                <a16:creationId xmlns:a16="http://schemas.microsoft.com/office/drawing/2014/main" id="{6F86F6E6-A5A7-41FC-80B2-6A14C7A942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21" t="39780" r="39731" b="26449"/>
          <a:stretch/>
        </p:blipFill>
        <p:spPr bwMode="auto">
          <a:xfrm>
            <a:off x="77657" y="1024384"/>
            <a:ext cx="8916650" cy="3516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2FAABEEC-ADD1-48F2-B47C-64E594D726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21" t="13022" r="65144" b="65369"/>
          <a:stretch/>
        </p:blipFill>
        <p:spPr bwMode="auto">
          <a:xfrm>
            <a:off x="5897377" y="3544639"/>
            <a:ext cx="3231627" cy="2163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AF44290A-AACF-43FA-8DD9-33408F0C03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21" t="13022" r="65144" b="70318"/>
          <a:stretch/>
        </p:blipFill>
        <p:spPr bwMode="auto">
          <a:xfrm>
            <a:off x="2670748" y="489686"/>
            <a:ext cx="4699703" cy="193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F4B5434B-EDD9-4871-8083-EA0F9798C4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21" t="65296" r="39731" b="26891"/>
          <a:stretch/>
        </p:blipFill>
        <p:spPr bwMode="auto">
          <a:xfrm>
            <a:off x="14996" y="5565821"/>
            <a:ext cx="8916650" cy="963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40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2076</TotalTime>
  <Words>186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inherit</vt:lpstr>
      <vt:lpstr>philosopher</vt:lpstr>
      <vt:lpstr>pt sans</vt:lpstr>
      <vt:lpstr>Times New Roman</vt:lpstr>
      <vt:lpstr>Wingdings</vt:lpstr>
      <vt:lpstr>Office Theme</vt:lpstr>
      <vt:lpstr> University of Salahaddin-Erbil College of Education-Shaqlawa Department of Physical Education Third Stage </vt:lpstr>
      <vt:lpstr>Chapter Five  Correlation &amp; Regression</vt:lpstr>
      <vt:lpstr>Correlation Coefficient</vt:lpstr>
      <vt:lpstr>Correlation Coefficient Formula</vt:lpstr>
      <vt:lpstr>PowerPoint Presentation</vt:lpstr>
      <vt:lpstr>Pearson’s correlation coefficient</vt:lpstr>
      <vt:lpstr>Correlation</vt:lpstr>
      <vt:lpstr>Scatter Plots of Data with Various Correlation Coefficients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Zanyar Mutalib</dc:creator>
  <cp:lastModifiedBy>Zanyar</cp:lastModifiedBy>
  <cp:revision>257</cp:revision>
  <cp:lastPrinted>2021-09-19T18:26:09Z</cp:lastPrinted>
  <dcterms:created xsi:type="dcterms:W3CDTF">2021-07-15T12:15:07Z</dcterms:created>
  <dcterms:modified xsi:type="dcterms:W3CDTF">2022-11-04T10:44:57Z</dcterms:modified>
</cp:coreProperties>
</file>