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564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‹#›</a:t>
            </a:fld>
            <a:endParaRPr lang="ar-IQ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29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142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‹#›</a:t>
            </a:fld>
            <a:endParaRPr lang="ar-IQ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90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41382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‹#›</a:t>
            </a:fld>
            <a:endParaRPr lang="ar-IQ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722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97766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70650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07535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1197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92843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‹#›</a:t>
            </a:fld>
            <a:endParaRPr lang="ar-IQ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3118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D8BD707-D9CF-40AE-B4C6-C98DA3205C09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ar-IQ" smtClean="0"/>
              <a:t>‹#›</a:t>
            </a:fld>
            <a:endParaRPr lang="ar-IQ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567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14400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1600200" y="0"/>
                </a:moveTo>
                <a:lnTo>
                  <a:pt x="0" y="0"/>
                </a:lnTo>
                <a:lnTo>
                  <a:pt x="0" y="6858000"/>
                </a:lnTo>
                <a:lnTo>
                  <a:pt x="1600200" y="6858000"/>
                </a:lnTo>
                <a:lnTo>
                  <a:pt x="16002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457200" y="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4572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36547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1600200" y="0"/>
                </a:moveTo>
                <a:lnTo>
                  <a:pt x="0" y="0"/>
                </a:lnTo>
                <a:lnTo>
                  <a:pt x="0" y="6858000"/>
                </a:lnTo>
                <a:lnTo>
                  <a:pt x="1600200" y="6858000"/>
                </a:lnTo>
                <a:lnTo>
                  <a:pt x="16002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2148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457200" y="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4572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629400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1600200" y="0"/>
                </a:moveTo>
                <a:lnTo>
                  <a:pt x="0" y="0"/>
                </a:lnTo>
                <a:lnTo>
                  <a:pt x="0" y="6858000"/>
                </a:lnTo>
                <a:lnTo>
                  <a:pt x="1600200" y="6858000"/>
                </a:lnTo>
                <a:lnTo>
                  <a:pt x="16002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153400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762000" y="0"/>
                </a:lnTo>
                <a:lnTo>
                  <a:pt x="533400" y="0"/>
                </a:lnTo>
                <a:lnTo>
                  <a:pt x="0" y="0"/>
                </a:lnTo>
                <a:lnTo>
                  <a:pt x="0" y="6858000"/>
                </a:lnTo>
                <a:lnTo>
                  <a:pt x="533400" y="6858000"/>
                </a:lnTo>
                <a:lnTo>
                  <a:pt x="7620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10000" y="0"/>
            <a:ext cx="2819400" cy="6858000"/>
          </a:xfrm>
          <a:custGeom>
            <a:avLst/>
            <a:gdLst/>
            <a:ahLst/>
            <a:cxnLst/>
            <a:rect l="l" t="t" r="r" b="b"/>
            <a:pathLst>
              <a:path w="2819400" h="6858000">
                <a:moveTo>
                  <a:pt x="2819400" y="0"/>
                </a:moveTo>
                <a:lnTo>
                  <a:pt x="0" y="0"/>
                </a:lnTo>
                <a:lnTo>
                  <a:pt x="0" y="6858000"/>
                </a:lnTo>
                <a:lnTo>
                  <a:pt x="2819400" y="6858000"/>
                </a:lnTo>
                <a:lnTo>
                  <a:pt x="28194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95600" y="0"/>
            <a:ext cx="990600" cy="6858000"/>
          </a:xfrm>
          <a:custGeom>
            <a:avLst/>
            <a:gdLst/>
            <a:ahLst/>
            <a:cxnLst/>
            <a:rect l="l" t="t" r="r" b="b"/>
            <a:pathLst>
              <a:path w="990600" h="6858000">
                <a:moveTo>
                  <a:pt x="990600" y="0"/>
                </a:moveTo>
                <a:lnTo>
                  <a:pt x="457200" y="0"/>
                </a:lnTo>
                <a:lnTo>
                  <a:pt x="228600" y="0"/>
                </a:ln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457200" y="6858000"/>
                </a:lnTo>
                <a:lnTo>
                  <a:pt x="990600" y="6858000"/>
                </a:lnTo>
                <a:lnTo>
                  <a:pt x="9906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-88900" y="152402"/>
            <a:ext cx="9156700" cy="6864347"/>
            <a:chOff x="-6350" y="0"/>
            <a:chExt cx="9156700" cy="6864347"/>
          </a:xfrm>
        </p:grpSpPr>
        <p:sp>
          <p:nvSpPr>
            <p:cNvPr id="12" name="object 12"/>
            <p:cNvSpPr/>
            <p:nvPr/>
          </p:nvSpPr>
          <p:spPr>
            <a:xfrm>
              <a:off x="-6350" y="209930"/>
              <a:ext cx="9156700" cy="665441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61332" y="0"/>
              <a:ext cx="3679190" cy="6250305"/>
            </a:xfrm>
            <a:custGeom>
              <a:avLst/>
              <a:gdLst/>
              <a:ahLst/>
              <a:cxnLst/>
              <a:rect l="l" t="t" r="r" b="b"/>
              <a:pathLst>
                <a:path w="3679190" h="6250305">
                  <a:moveTo>
                    <a:pt x="0" y="6249924"/>
                  </a:moveTo>
                  <a:lnTo>
                    <a:pt x="3678936" y="6249924"/>
                  </a:lnTo>
                  <a:lnTo>
                    <a:pt x="3678936" y="0"/>
                  </a:lnTo>
                  <a:lnTo>
                    <a:pt x="0" y="0"/>
                  </a:lnTo>
                  <a:lnTo>
                    <a:pt x="0" y="6249924"/>
                  </a:lnTo>
                  <a:close/>
                </a:path>
              </a:pathLst>
            </a:custGeom>
            <a:solidFill>
              <a:srgbClr val="F5F5F5"/>
            </a:solidFill>
          </p:spPr>
          <p:txBody>
            <a:bodyPr wrap="square" lIns="0" tIns="0" rIns="0" bIns="0" rtlCol="0"/>
            <a:lstStyle/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r>
                <a:rPr lang="en-US" dirty="0"/>
                <a:t>  </a:t>
              </a:r>
            </a:p>
            <a:p>
              <a:endParaRPr lang="en-US" dirty="0"/>
            </a:p>
            <a:p>
              <a:r>
                <a:rPr lang="en-US" sz="2800" b="1" dirty="0"/>
                <a:t>  Zanyar M. </a:t>
              </a:r>
              <a:r>
                <a:rPr lang="en-US" sz="2800" b="1" dirty="0" smtClean="0"/>
                <a:t>Mohammad</a:t>
              </a:r>
              <a:endParaRPr lang="ar-IQ" sz="2800" b="1" dirty="0" smtClean="0"/>
            </a:p>
            <a:p>
              <a:endParaRPr lang="ar-IQ" sz="2800" b="1" dirty="0" smtClean="0"/>
            </a:p>
            <a:p>
              <a:pPr algn="ctr"/>
              <a:r>
                <a:rPr lang="en-US" sz="2400" b="1" dirty="0" smtClean="0"/>
                <a:t>2022-2023</a:t>
              </a:r>
              <a:endParaRPr sz="2800" b="1"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4561332" y="0"/>
              <a:ext cx="3679190" cy="6250305"/>
            </a:xfrm>
            <a:custGeom>
              <a:avLst/>
              <a:gdLst/>
              <a:ahLst/>
              <a:cxnLst/>
              <a:rect l="l" t="t" r="r" b="b"/>
              <a:pathLst>
                <a:path w="3679190" h="6250305">
                  <a:moveTo>
                    <a:pt x="0" y="6249924"/>
                  </a:moveTo>
                  <a:lnTo>
                    <a:pt x="3678936" y="6249924"/>
                  </a:lnTo>
                  <a:lnTo>
                    <a:pt x="3678936" y="0"/>
                  </a:lnTo>
                </a:path>
                <a:path w="3679190" h="6250305">
                  <a:moveTo>
                    <a:pt x="0" y="0"/>
                  </a:moveTo>
                  <a:lnTo>
                    <a:pt x="0" y="6249924"/>
                  </a:lnTo>
                </a:path>
              </a:pathLst>
            </a:custGeom>
            <a:ln w="15240">
              <a:solidFill>
                <a:srgbClr val="74A40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649723" y="0"/>
              <a:ext cx="3505200" cy="2291080"/>
            </a:xfrm>
            <a:custGeom>
              <a:avLst/>
              <a:gdLst/>
              <a:ahLst/>
              <a:cxnLst/>
              <a:rect l="l" t="t" r="r" b="b"/>
              <a:pathLst>
                <a:path w="3505200" h="2291080">
                  <a:moveTo>
                    <a:pt x="0" y="2290572"/>
                  </a:moveTo>
                  <a:lnTo>
                    <a:pt x="3505200" y="2290572"/>
                  </a:lnTo>
                  <a:lnTo>
                    <a:pt x="3505200" y="0"/>
                  </a:lnTo>
                  <a:lnTo>
                    <a:pt x="0" y="0"/>
                  </a:lnTo>
                  <a:lnTo>
                    <a:pt x="0" y="2290572"/>
                  </a:lnTo>
                  <a:close/>
                </a:path>
              </a:pathLst>
            </a:custGeom>
            <a:solidFill>
              <a:srgbClr val="7068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651247" y="6088379"/>
              <a:ext cx="3505200" cy="82550"/>
            </a:xfrm>
            <a:custGeom>
              <a:avLst/>
              <a:gdLst/>
              <a:ahLst/>
              <a:cxnLst/>
              <a:rect l="l" t="t" r="r" b="b"/>
              <a:pathLst>
                <a:path w="3505200" h="82550">
                  <a:moveTo>
                    <a:pt x="3505200" y="0"/>
                  </a:moveTo>
                  <a:lnTo>
                    <a:pt x="0" y="0"/>
                  </a:lnTo>
                  <a:lnTo>
                    <a:pt x="0" y="82296"/>
                  </a:lnTo>
                  <a:lnTo>
                    <a:pt x="3505200" y="82296"/>
                  </a:lnTo>
                  <a:lnTo>
                    <a:pt x="3505200" y="0"/>
                  </a:lnTo>
                  <a:close/>
                </a:path>
              </a:pathLst>
            </a:custGeom>
            <a:solidFill>
              <a:srgbClr val="93C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97408" y="2188718"/>
              <a:ext cx="6425184" cy="186385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605790" y="2459424"/>
            <a:ext cx="6169660" cy="15029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spcBef>
                <a:spcPts val="100"/>
              </a:spcBef>
            </a:pPr>
            <a:r>
              <a:rPr lang="en-US" sz="4800" b="1" spc="50" dirty="0">
                <a:latin typeface="Times New Roman"/>
                <a:cs typeface="Times New Roman"/>
              </a:rPr>
              <a:t>Chapter Two</a:t>
            </a:r>
          </a:p>
          <a:p>
            <a:pPr marL="12700" marR="5080" algn="ctr">
              <a:spcBef>
                <a:spcPts val="100"/>
              </a:spcBef>
            </a:pPr>
            <a:r>
              <a:rPr lang="en-US" sz="4800" b="1" spc="50" dirty="0">
                <a:latin typeface="Times New Roman"/>
                <a:cs typeface="Times New Roman"/>
              </a:rPr>
              <a:t>Windows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411643"/>
            <a:ext cx="1981200" cy="566181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3600" b="1" dirty="0">
                <a:solidFill>
                  <a:srgbClr val="FF0000"/>
                </a:solidFill>
                <a:ea typeface="+mn-ea"/>
              </a:rPr>
              <a:t>Index</a:t>
            </a:r>
            <a:endParaRPr sz="3200" b="1" dirty="0">
              <a:solidFill>
                <a:srgbClr val="FF0000"/>
              </a:solidFill>
              <a:ea typeface="+mn-e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5800" y="990602"/>
            <a:ext cx="4191000" cy="469487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285115" indent="-273050">
              <a:spcBef>
                <a:spcPts val="530"/>
              </a:spcBef>
              <a:buClr>
                <a:srgbClr val="93C500"/>
              </a:buClr>
              <a:buSzPct val="75000"/>
              <a:buFont typeface="Symbol"/>
              <a:buChar char=""/>
              <a:tabLst>
                <a:tab pos="285115" algn="l"/>
                <a:tab pos="285750" algn="l"/>
              </a:tabLst>
            </a:pPr>
            <a:r>
              <a:rPr sz="2200" b="1" spc="100" dirty="0">
                <a:solidFill>
                  <a:srgbClr val="3D3C2C"/>
                </a:solidFill>
                <a:latin typeface="Times New Roman"/>
                <a:cs typeface="Times New Roman"/>
              </a:rPr>
              <a:t>Introduction</a:t>
            </a:r>
            <a:endParaRPr sz="2200" dirty="0">
              <a:latin typeface="Times New Roman"/>
              <a:cs typeface="Times New Roman"/>
            </a:endParaRPr>
          </a:p>
          <a:p>
            <a:pPr marL="285115" indent="-273050">
              <a:spcBef>
                <a:spcPts val="430"/>
              </a:spcBef>
              <a:buClr>
                <a:srgbClr val="93C500"/>
              </a:buClr>
              <a:buSzPct val="75000"/>
              <a:buFont typeface="Symbol"/>
              <a:buChar char=""/>
              <a:tabLst>
                <a:tab pos="285115" algn="l"/>
                <a:tab pos="285750" algn="l"/>
              </a:tabLst>
            </a:pPr>
            <a:r>
              <a:rPr sz="2200" b="1" spc="80" dirty="0">
                <a:solidFill>
                  <a:srgbClr val="3D3C2C"/>
                </a:solidFill>
                <a:latin typeface="Times New Roman"/>
                <a:cs typeface="Times New Roman"/>
              </a:rPr>
              <a:t>History </a:t>
            </a:r>
            <a:r>
              <a:rPr sz="2200" b="1" spc="60" dirty="0">
                <a:solidFill>
                  <a:srgbClr val="3D3C2C"/>
                </a:solidFill>
                <a:latin typeface="Times New Roman"/>
                <a:cs typeface="Times New Roman"/>
              </a:rPr>
              <a:t>Of</a:t>
            </a:r>
            <a:r>
              <a:rPr sz="2200" b="1" spc="-160" dirty="0">
                <a:solidFill>
                  <a:srgbClr val="3D3C2C"/>
                </a:solidFill>
                <a:latin typeface="Times New Roman"/>
                <a:cs typeface="Times New Roman"/>
              </a:rPr>
              <a:t> </a:t>
            </a:r>
            <a:r>
              <a:rPr sz="2200" b="1" spc="90" dirty="0">
                <a:solidFill>
                  <a:srgbClr val="3D3C2C"/>
                </a:solidFill>
                <a:latin typeface="Times New Roman"/>
                <a:cs typeface="Times New Roman"/>
              </a:rPr>
              <a:t>Windows</a:t>
            </a:r>
            <a:endParaRPr sz="2200" dirty="0">
              <a:latin typeface="Times New Roman"/>
              <a:cs typeface="Times New Roman"/>
            </a:endParaRPr>
          </a:p>
          <a:p>
            <a:pPr marL="285115" indent="-273050">
              <a:spcBef>
                <a:spcPts val="434"/>
              </a:spcBef>
              <a:buClr>
                <a:srgbClr val="93C500"/>
              </a:buClr>
              <a:buSzPct val="75000"/>
              <a:buFont typeface="Symbol"/>
              <a:buChar char=""/>
              <a:tabLst>
                <a:tab pos="285115" algn="l"/>
                <a:tab pos="285750" algn="l"/>
              </a:tabLst>
            </a:pPr>
            <a:r>
              <a:rPr sz="2200" b="1" spc="90" dirty="0">
                <a:solidFill>
                  <a:srgbClr val="3D3C2C"/>
                </a:solidFill>
                <a:latin typeface="Times New Roman"/>
                <a:cs typeface="Times New Roman"/>
              </a:rPr>
              <a:t>Windows</a:t>
            </a:r>
            <a:r>
              <a:rPr sz="2200" b="1" spc="-70" dirty="0">
                <a:solidFill>
                  <a:srgbClr val="3D3C2C"/>
                </a:solidFill>
                <a:latin typeface="Times New Roman"/>
                <a:cs typeface="Times New Roman"/>
              </a:rPr>
              <a:t> </a:t>
            </a:r>
            <a:r>
              <a:rPr sz="2200" b="1" spc="40" dirty="0">
                <a:solidFill>
                  <a:srgbClr val="3D3C2C"/>
                </a:solidFill>
                <a:latin typeface="Times New Roman"/>
                <a:cs typeface="Times New Roman"/>
              </a:rPr>
              <a:t>Server</a:t>
            </a:r>
            <a:endParaRPr sz="2200" dirty="0">
              <a:latin typeface="Times New Roman"/>
              <a:cs typeface="Times New Roman"/>
            </a:endParaRPr>
          </a:p>
          <a:p>
            <a:pPr marL="285115" indent="-273050">
              <a:spcBef>
                <a:spcPts val="430"/>
              </a:spcBef>
              <a:buClr>
                <a:srgbClr val="93C500"/>
              </a:buClr>
              <a:buSzPct val="75000"/>
              <a:buFont typeface="Symbol"/>
              <a:buChar char=""/>
              <a:tabLst>
                <a:tab pos="285115" algn="l"/>
                <a:tab pos="285750" algn="l"/>
              </a:tabLst>
            </a:pPr>
            <a:r>
              <a:rPr sz="2200" b="1" spc="114" dirty="0">
                <a:solidFill>
                  <a:srgbClr val="3D3C2C"/>
                </a:solidFill>
                <a:latin typeface="Times New Roman"/>
                <a:cs typeface="Times New Roman"/>
              </a:rPr>
              <a:t>Components</a:t>
            </a:r>
            <a:r>
              <a:rPr sz="2200" b="1" spc="-305" dirty="0">
                <a:solidFill>
                  <a:srgbClr val="3D3C2C"/>
                </a:solidFill>
                <a:latin typeface="Times New Roman"/>
                <a:cs typeface="Times New Roman"/>
              </a:rPr>
              <a:t> </a:t>
            </a:r>
            <a:r>
              <a:rPr lang="en-US" sz="2200" b="1" spc="60" dirty="0">
                <a:solidFill>
                  <a:srgbClr val="3D3C2C"/>
                </a:solidFill>
                <a:latin typeface="Times New Roman"/>
                <a:cs typeface="Times New Roman"/>
              </a:rPr>
              <a:t>o</a:t>
            </a:r>
            <a:r>
              <a:rPr sz="2200" b="1" spc="60" dirty="0">
                <a:solidFill>
                  <a:srgbClr val="3D3C2C"/>
                </a:solidFill>
                <a:latin typeface="Times New Roman"/>
                <a:cs typeface="Times New Roman"/>
              </a:rPr>
              <a:t>f </a:t>
            </a:r>
            <a:r>
              <a:rPr sz="2200" b="1" spc="70" dirty="0">
                <a:solidFill>
                  <a:srgbClr val="3D3C2C"/>
                </a:solidFill>
                <a:latin typeface="Times New Roman"/>
                <a:cs typeface="Times New Roman"/>
              </a:rPr>
              <a:t>Main </a:t>
            </a:r>
            <a:r>
              <a:rPr sz="2200" b="1" spc="90" dirty="0">
                <a:solidFill>
                  <a:srgbClr val="3D3C2C"/>
                </a:solidFill>
                <a:latin typeface="Times New Roman"/>
                <a:cs typeface="Times New Roman"/>
              </a:rPr>
              <a:t>Window</a:t>
            </a:r>
            <a:endParaRPr sz="2200" dirty="0">
              <a:latin typeface="Times New Roman"/>
              <a:cs typeface="Times New Roman"/>
            </a:endParaRPr>
          </a:p>
          <a:p>
            <a:pPr marL="285115" indent="-273050">
              <a:spcBef>
                <a:spcPts val="434"/>
              </a:spcBef>
              <a:buClr>
                <a:srgbClr val="93C500"/>
              </a:buClr>
              <a:buSzPct val="75000"/>
              <a:buFont typeface="Symbol"/>
              <a:buChar char=""/>
              <a:tabLst>
                <a:tab pos="285115" algn="l"/>
                <a:tab pos="285750" algn="l"/>
              </a:tabLst>
            </a:pPr>
            <a:r>
              <a:rPr sz="2200" b="1" spc="105" dirty="0">
                <a:solidFill>
                  <a:srgbClr val="3D3C2C"/>
                </a:solidFill>
                <a:latin typeface="Times New Roman"/>
                <a:cs typeface="Times New Roman"/>
              </a:rPr>
              <a:t>Mouse</a:t>
            </a:r>
            <a:r>
              <a:rPr sz="2200" b="1" spc="-75" dirty="0">
                <a:solidFill>
                  <a:srgbClr val="3D3C2C"/>
                </a:solidFill>
                <a:latin typeface="Times New Roman"/>
                <a:cs typeface="Times New Roman"/>
              </a:rPr>
              <a:t> </a:t>
            </a:r>
            <a:r>
              <a:rPr sz="2200" b="1" spc="95" dirty="0">
                <a:solidFill>
                  <a:srgbClr val="3D3C2C"/>
                </a:solidFill>
                <a:latin typeface="Times New Roman"/>
                <a:cs typeface="Times New Roman"/>
              </a:rPr>
              <a:t>Function</a:t>
            </a:r>
            <a:endParaRPr sz="2200" dirty="0">
              <a:latin typeface="Times New Roman"/>
              <a:cs typeface="Times New Roman"/>
            </a:endParaRPr>
          </a:p>
          <a:p>
            <a:pPr marL="285115" indent="-273050">
              <a:spcBef>
                <a:spcPts val="430"/>
              </a:spcBef>
              <a:buClr>
                <a:srgbClr val="93C500"/>
              </a:buClr>
              <a:buSzPct val="75000"/>
              <a:buFont typeface="Symbol"/>
              <a:buChar char=""/>
              <a:tabLst>
                <a:tab pos="285115" algn="l"/>
                <a:tab pos="285750" algn="l"/>
              </a:tabLst>
            </a:pPr>
            <a:r>
              <a:rPr sz="2200" b="1" spc="95" dirty="0">
                <a:solidFill>
                  <a:srgbClr val="3D3C2C"/>
                </a:solidFill>
                <a:latin typeface="Times New Roman"/>
                <a:cs typeface="Times New Roman"/>
              </a:rPr>
              <a:t>Highlight,</a:t>
            </a:r>
            <a:r>
              <a:rPr sz="2200" b="1" spc="-40" dirty="0">
                <a:solidFill>
                  <a:srgbClr val="3D3C2C"/>
                </a:solidFill>
                <a:latin typeface="Times New Roman"/>
                <a:cs typeface="Times New Roman"/>
              </a:rPr>
              <a:t> </a:t>
            </a:r>
            <a:r>
              <a:rPr sz="2200" b="1" spc="75" dirty="0">
                <a:solidFill>
                  <a:srgbClr val="3D3C2C"/>
                </a:solidFill>
                <a:latin typeface="Times New Roman"/>
                <a:cs typeface="Times New Roman"/>
              </a:rPr>
              <a:t>Cut/Copy/Paste</a:t>
            </a:r>
            <a:endParaRPr sz="2200" dirty="0">
              <a:latin typeface="Times New Roman"/>
              <a:cs typeface="Times New Roman"/>
            </a:endParaRPr>
          </a:p>
          <a:p>
            <a:pPr marL="285115" indent="-273050">
              <a:spcBef>
                <a:spcPts val="434"/>
              </a:spcBef>
              <a:buClr>
                <a:srgbClr val="93C500"/>
              </a:buClr>
              <a:buSzPct val="75000"/>
              <a:buFont typeface="Symbol"/>
              <a:buChar char=""/>
              <a:tabLst>
                <a:tab pos="285115" algn="l"/>
                <a:tab pos="285750" algn="l"/>
              </a:tabLst>
            </a:pPr>
            <a:r>
              <a:rPr sz="2200" b="1" spc="55" dirty="0">
                <a:solidFill>
                  <a:srgbClr val="3D3C2C"/>
                </a:solidFill>
                <a:latin typeface="Times New Roman"/>
                <a:cs typeface="Times New Roman"/>
              </a:rPr>
              <a:t>Toolbars</a:t>
            </a:r>
            <a:endParaRPr sz="2200" dirty="0">
              <a:latin typeface="Times New Roman"/>
              <a:cs typeface="Times New Roman"/>
            </a:endParaRPr>
          </a:p>
          <a:p>
            <a:pPr marL="285115" indent="-273050">
              <a:spcBef>
                <a:spcPts val="430"/>
              </a:spcBef>
              <a:buClr>
                <a:srgbClr val="93C500"/>
              </a:buClr>
              <a:buSzPct val="75000"/>
              <a:buFont typeface="Symbol"/>
              <a:buChar char=""/>
              <a:tabLst>
                <a:tab pos="285115" algn="l"/>
                <a:tab pos="285750" algn="l"/>
              </a:tabLst>
            </a:pPr>
            <a:r>
              <a:rPr sz="2200" b="1" spc="50" dirty="0">
                <a:solidFill>
                  <a:srgbClr val="3D3C2C"/>
                </a:solidFill>
                <a:latin typeface="Times New Roman"/>
                <a:cs typeface="Times New Roman"/>
              </a:rPr>
              <a:t>Drag </a:t>
            </a:r>
            <a:r>
              <a:rPr sz="2200" b="1" spc="105" dirty="0">
                <a:solidFill>
                  <a:srgbClr val="3D3C2C"/>
                </a:solidFill>
                <a:latin typeface="Times New Roman"/>
                <a:cs typeface="Times New Roman"/>
              </a:rPr>
              <a:t>and</a:t>
            </a:r>
            <a:r>
              <a:rPr sz="2200" b="1" spc="-135" dirty="0">
                <a:solidFill>
                  <a:srgbClr val="3D3C2C"/>
                </a:solidFill>
                <a:latin typeface="Times New Roman"/>
                <a:cs typeface="Times New Roman"/>
              </a:rPr>
              <a:t> </a:t>
            </a:r>
            <a:r>
              <a:rPr sz="2200" b="1" spc="85" dirty="0">
                <a:solidFill>
                  <a:srgbClr val="3D3C2C"/>
                </a:solidFill>
                <a:latin typeface="Times New Roman"/>
                <a:cs typeface="Times New Roman"/>
              </a:rPr>
              <a:t>Drop</a:t>
            </a:r>
            <a:endParaRPr sz="2200" dirty="0">
              <a:latin typeface="Times New Roman"/>
              <a:cs typeface="Times New Roman"/>
            </a:endParaRPr>
          </a:p>
          <a:p>
            <a:pPr marL="285115" indent="-273050">
              <a:spcBef>
                <a:spcPts val="434"/>
              </a:spcBef>
              <a:buClr>
                <a:srgbClr val="93C500"/>
              </a:buClr>
              <a:buSzPct val="75000"/>
              <a:buFont typeface="Symbol"/>
              <a:buChar char=""/>
              <a:tabLst>
                <a:tab pos="285115" algn="l"/>
                <a:tab pos="285750" algn="l"/>
              </a:tabLst>
            </a:pPr>
            <a:r>
              <a:rPr sz="2200" b="1" spc="60" dirty="0">
                <a:solidFill>
                  <a:srgbClr val="3D3C2C"/>
                </a:solidFill>
                <a:latin typeface="Times New Roman"/>
                <a:cs typeface="Times New Roman"/>
              </a:rPr>
              <a:t>File</a:t>
            </a:r>
            <a:r>
              <a:rPr sz="2200" b="1" spc="-85" dirty="0">
                <a:solidFill>
                  <a:srgbClr val="3D3C2C"/>
                </a:solidFill>
                <a:latin typeface="Times New Roman"/>
                <a:cs typeface="Times New Roman"/>
              </a:rPr>
              <a:t> </a:t>
            </a:r>
            <a:r>
              <a:rPr sz="2200" b="1" spc="95" dirty="0">
                <a:solidFill>
                  <a:srgbClr val="3D3C2C"/>
                </a:solidFill>
                <a:latin typeface="Times New Roman"/>
                <a:cs typeface="Times New Roman"/>
              </a:rPr>
              <a:t>Extension</a:t>
            </a:r>
            <a:endParaRPr sz="2200" dirty="0">
              <a:latin typeface="Times New Roman"/>
              <a:cs typeface="Times New Roman"/>
            </a:endParaRPr>
          </a:p>
          <a:p>
            <a:pPr marL="285115" indent="-273050">
              <a:spcBef>
                <a:spcPts val="430"/>
              </a:spcBef>
              <a:buClr>
                <a:srgbClr val="93C500"/>
              </a:buClr>
              <a:buSzPct val="75000"/>
              <a:buFont typeface="Symbol"/>
              <a:buChar char=""/>
              <a:tabLst>
                <a:tab pos="285115" algn="l"/>
                <a:tab pos="285750" algn="l"/>
              </a:tabLst>
            </a:pPr>
            <a:r>
              <a:rPr sz="2200" b="1" spc="80" dirty="0">
                <a:solidFill>
                  <a:srgbClr val="3D3C2C"/>
                </a:solidFill>
                <a:latin typeface="Times New Roman"/>
                <a:cs typeface="Times New Roman"/>
              </a:rPr>
              <a:t>Multitasking</a:t>
            </a:r>
            <a:endParaRPr sz="2200" dirty="0">
              <a:latin typeface="Times New Roman"/>
              <a:cs typeface="Times New Roman"/>
            </a:endParaRPr>
          </a:p>
          <a:p>
            <a:pPr marL="285115" indent="-273050">
              <a:spcBef>
                <a:spcPts val="434"/>
              </a:spcBef>
              <a:buClr>
                <a:srgbClr val="93C500"/>
              </a:buClr>
              <a:buSzPct val="75000"/>
              <a:buFont typeface="Symbol"/>
              <a:buChar char=""/>
              <a:tabLst>
                <a:tab pos="285115" algn="l"/>
                <a:tab pos="285750" algn="l"/>
              </a:tabLst>
            </a:pPr>
            <a:r>
              <a:rPr sz="2200" b="1" spc="45" dirty="0">
                <a:solidFill>
                  <a:srgbClr val="3D3C2C"/>
                </a:solidFill>
                <a:latin typeface="Times New Roman"/>
                <a:cs typeface="Times New Roman"/>
              </a:rPr>
              <a:t>Virtual</a:t>
            </a:r>
            <a:r>
              <a:rPr sz="2200" b="1" spc="-35" dirty="0">
                <a:solidFill>
                  <a:srgbClr val="3D3C2C"/>
                </a:solidFill>
                <a:latin typeface="Times New Roman"/>
                <a:cs typeface="Times New Roman"/>
              </a:rPr>
              <a:t> </a:t>
            </a:r>
            <a:r>
              <a:rPr sz="2200" b="1" spc="55" dirty="0">
                <a:solidFill>
                  <a:srgbClr val="3D3C2C"/>
                </a:solidFill>
                <a:latin typeface="Times New Roman"/>
                <a:cs typeface="Times New Roman"/>
              </a:rPr>
              <a:t>Keyboard</a:t>
            </a:r>
            <a:endParaRPr sz="2200" dirty="0">
              <a:latin typeface="Times New Roman"/>
              <a:cs typeface="Times New Roman"/>
            </a:endParaRPr>
          </a:p>
          <a:p>
            <a:pPr marL="285115" indent="-273050">
              <a:spcBef>
                <a:spcPts val="434"/>
              </a:spcBef>
              <a:buClr>
                <a:srgbClr val="93C500"/>
              </a:buClr>
              <a:buSzPct val="75000"/>
              <a:buFont typeface="Symbol"/>
              <a:buChar char=""/>
              <a:tabLst>
                <a:tab pos="285115" algn="l"/>
                <a:tab pos="285750" algn="l"/>
              </a:tabLst>
            </a:pPr>
            <a:r>
              <a:rPr sz="2200" b="1" spc="105" dirty="0">
                <a:solidFill>
                  <a:srgbClr val="3D3C2C"/>
                </a:solidFill>
                <a:latin typeface="Times New Roman"/>
                <a:cs typeface="Times New Roman"/>
              </a:rPr>
              <a:t>Disk</a:t>
            </a:r>
            <a:r>
              <a:rPr sz="2200" b="1" spc="-35" dirty="0">
                <a:solidFill>
                  <a:srgbClr val="3D3C2C"/>
                </a:solidFill>
                <a:latin typeface="Times New Roman"/>
                <a:cs typeface="Times New Roman"/>
              </a:rPr>
              <a:t> </a:t>
            </a:r>
            <a:r>
              <a:rPr sz="2200" b="1" spc="65" dirty="0">
                <a:solidFill>
                  <a:srgbClr val="3D3C2C"/>
                </a:solidFill>
                <a:latin typeface="Times New Roman"/>
                <a:cs typeface="Times New Roman"/>
              </a:rPr>
              <a:t>Drive</a:t>
            </a:r>
            <a:endParaRPr sz="2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5800" y="381000"/>
            <a:ext cx="2743200" cy="504625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3200" b="1" cap="none" spc="50" dirty="0">
                <a:solidFill>
                  <a:srgbClr val="FF0000"/>
                </a:solidFill>
                <a:ea typeface="+mn-ea"/>
              </a:rPr>
              <a:t>Introduction</a:t>
            </a:r>
            <a:endParaRPr lang="en-US" sz="2400" b="1" spc="50" dirty="0">
              <a:solidFill>
                <a:srgbClr val="FF0000"/>
              </a:solidFill>
              <a:ea typeface="+mn-e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1148" y="826229"/>
            <a:ext cx="7089852" cy="41267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marR="5080" indent="-273050" algn="just">
              <a:spcBef>
                <a:spcPts val="100"/>
              </a:spcBef>
              <a:tabLst>
                <a:tab pos="285115" algn="l"/>
              </a:tabLst>
            </a:pPr>
            <a:r>
              <a:rPr spc="25" dirty="0">
                <a:solidFill>
                  <a:srgbClr val="93C500"/>
                </a:solidFill>
                <a:latin typeface="Symbol"/>
                <a:cs typeface="Symbol"/>
              </a:rPr>
              <a:t></a:t>
            </a:r>
            <a:r>
              <a:rPr spc="25" dirty="0">
                <a:solidFill>
                  <a:srgbClr val="93C500"/>
                </a:solidFill>
                <a:latin typeface="Times New Roman"/>
                <a:cs typeface="Times New Roman"/>
              </a:rPr>
              <a:t>	</a:t>
            </a:r>
            <a:r>
              <a:rPr sz="2400" b="1" spc="125" dirty="0">
                <a:solidFill>
                  <a:srgbClr val="3D3C2C"/>
                </a:solidFill>
                <a:latin typeface="Times New Roman"/>
                <a:cs typeface="Times New Roman"/>
              </a:rPr>
              <a:t>Windows </a:t>
            </a:r>
            <a:r>
              <a:rPr sz="2400" b="1" spc="145" dirty="0">
                <a:solidFill>
                  <a:srgbClr val="3D3C2C"/>
                </a:solidFill>
                <a:latin typeface="Times New Roman"/>
                <a:cs typeface="Times New Roman"/>
              </a:rPr>
              <a:t>is </a:t>
            </a:r>
            <a:r>
              <a:rPr sz="2400" b="1" spc="85" dirty="0">
                <a:solidFill>
                  <a:srgbClr val="3D3C2C"/>
                </a:solidFill>
                <a:latin typeface="Times New Roman"/>
                <a:cs typeface="Times New Roman"/>
              </a:rPr>
              <a:t>a </a:t>
            </a:r>
            <a:r>
              <a:rPr sz="2400" b="1" spc="135" dirty="0">
                <a:solidFill>
                  <a:srgbClr val="3D3C2C"/>
                </a:solidFill>
                <a:latin typeface="Times New Roman"/>
                <a:cs typeface="Times New Roman"/>
              </a:rPr>
              <a:t>personal </a:t>
            </a:r>
            <a:r>
              <a:rPr sz="2400" b="1" spc="140" dirty="0">
                <a:solidFill>
                  <a:srgbClr val="3D3C2C"/>
                </a:solidFill>
                <a:latin typeface="Times New Roman"/>
                <a:cs typeface="Times New Roman"/>
              </a:rPr>
              <a:t>computer </a:t>
            </a:r>
            <a:r>
              <a:rPr sz="2400" b="1" spc="130" dirty="0">
                <a:solidFill>
                  <a:srgbClr val="3D3C2C"/>
                </a:solidFill>
                <a:latin typeface="Times New Roman"/>
                <a:cs typeface="Times New Roman"/>
              </a:rPr>
              <a:t>operating  </a:t>
            </a:r>
            <a:r>
              <a:rPr sz="2400" b="1" spc="145" dirty="0">
                <a:solidFill>
                  <a:srgbClr val="3D3C2C"/>
                </a:solidFill>
                <a:latin typeface="Times New Roman"/>
                <a:cs typeface="Times New Roman"/>
              </a:rPr>
              <a:t>system </a:t>
            </a:r>
            <a:r>
              <a:rPr sz="2400" b="1" spc="120" dirty="0">
                <a:solidFill>
                  <a:srgbClr val="3D3C2C"/>
                </a:solidFill>
                <a:latin typeface="Times New Roman"/>
                <a:cs typeface="Times New Roman"/>
              </a:rPr>
              <a:t>from </a:t>
            </a:r>
            <a:r>
              <a:rPr sz="2400" b="1" spc="105" dirty="0">
                <a:solidFill>
                  <a:srgbClr val="3D3C2C"/>
                </a:solidFill>
                <a:latin typeface="Times New Roman"/>
                <a:cs typeface="Times New Roman"/>
              </a:rPr>
              <a:t>Microsoft </a:t>
            </a:r>
            <a:r>
              <a:rPr sz="2400" b="1" spc="85" dirty="0">
                <a:solidFill>
                  <a:srgbClr val="3D3C2C"/>
                </a:solidFill>
                <a:latin typeface="Times New Roman"/>
                <a:cs typeface="Times New Roman"/>
              </a:rPr>
              <a:t>, </a:t>
            </a:r>
            <a:r>
              <a:rPr sz="2400" b="1" spc="135" dirty="0">
                <a:solidFill>
                  <a:srgbClr val="3D3C2C"/>
                </a:solidFill>
                <a:latin typeface="Times New Roman"/>
                <a:cs typeface="Times New Roman"/>
              </a:rPr>
              <a:t>with </a:t>
            </a:r>
            <a:r>
              <a:rPr sz="2400" b="1" spc="215" dirty="0">
                <a:solidFill>
                  <a:srgbClr val="3D3C2C"/>
                </a:solidFill>
                <a:latin typeface="Times New Roman"/>
                <a:cs typeface="Times New Roman"/>
              </a:rPr>
              <a:t>some </a:t>
            </a:r>
            <a:r>
              <a:rPr sz="2400" b="1" spc="200" dirty="0">
                <a:solidFill>
                  <a:srgbClr val="3D3C2C"/>
                </a:solidFill>
                <a:latin typeface="Times New Roman"/>
                <a:cs typeface="Times New Roman"/>
              </a:rPr>
              <a:t>common  </a:t>
            </a:r>
            <a:r>
              <a:rPr sz="2400" b="1" spc="165" dirty="0">
                <a:solidFill>
                  <a:srgbClr val="3D3C2C"/>
                </a:solidFill>
                <a:latin typeface="Times New Roman"/>
                <a:cs typeface="Times New Roman"/>
              </a:rPr>
              <a:t>business</a:t>
            </a:r>
            <a:r>
              <a:rPr sz="2400" b="1" spc="-125" dirty="0">
                <a:solidFill>
                  <a:srgbClr val="3D3C2C"/>
                </a:solidFill>
                <a:latin typeface="Times New Roman"/>
                <a:cs typeface="Times New Roman"/>
              </a:rPr>
              <a:t> </a:t>
            </a:r>
            <a:r>
              <a:rPr sz="2400" b="1" spc="130" dirty="0">
                <a:solidFill>
                  <a:srgbClr val="3D3C2C"/>
                </a:solidFill>
                <a:latin typeface="Times New Roman"/>
                <a:cs typeface="Times New Roman"/>
              </a:rPr>
              <a:t>applications</a:t>
            </a:r>
            <a:r>
              <a:rPr sz="2400" b="1" spc="-100" dirty="0">
                <a:solidFill>
                  <a:srgbClr val="3D3C2C"/>
                </a:solidFill>
                <a:latin typeface="Times New Roman"/>
                <a:cs typeface="Times New Roman"/>
              </a:rPr>
              <a:t> </a:t>
            </a:r>
            <a:r>
              <a:rPr sz="2400" b="1" spc="150" dirty="0">
                <a:solidFill>
                  <a:srgbClr val="3D3C2C"/>
                </a:solidFill>
                <a:latin typeface="Times New Roman"/>
                <a:cs typeface="Times New Roman"/>
              </a:rPr>
              <a:t>such</a:t>
            </a:r>
            <a:r>
              <a:rPr sz="2400" b="1" spc="-120" dirty="0">
                <a:solidFill>
                  <a:srgbClr val="3D3C2C"/>
                </a:solidFill>
                <a:latin typeface="Times New Roman"/>
                <a:cs typeface="Times New Roman"/>
              </a:rPr>
              <a:t> </a:t>
            </a:r>
            <a:r>
              <a:rPr sz="2400" b="1" spc="120" dirty="0">
                <a:solidFill>
                  <a:srgbClr val="3D3C2C"/>
                </a:solidFill>
                <a:latin typeface="Times New Roman"/>
                <a:cs typeface="Times New Roman"/>
              </a:rPr>
              <a:t>as</a:t>
            </a:r>
            <a:r>
              <a:rPr sz="2400" b="1" spc="-85" dirty="0">
                <a:solidFill>
                  <a:srgbClr val="3D3C2C"/>
                </a:solidFill>
                <a:latin typeface="Times New Roman"/>
                <a:cs typeface="Times New Roman"/>
              </a:rPr>
              <a:t> </a:t>
            </a:r>
            <a:r>
              <a:rPr sz="2400" b="1" spc="105" dirty="0">
                <a:solidFill>
                  <a:srgbClr val="3D3C2C"/>
                </a:solidFill>
                <a:latin typeface="Times New Roman"/>
                <a:cs typeface="Times New Roman"/>
              </a:rPr>
              <a:t>Microsoft</a:t>
            </a:r>
            <a:r>
              <a:rPr sz="2400" b="1" spc="-110" dirty="0">
                <a:solidFill>
                  <a:srgbClr val="3D3C2C"/>
                </a:solidFill>
                <a:latin typeface="Times New Roman"/>
                <a:cs typeface="Times New Roman"/>
              </a:rPr>
              <a:t> </a:t>
            </a:r>
            <a:r>
              <a:rPr sz="2400" b="1" spc="25" dirty="0">
                <a:solidFill>
                  <a:srgbClr val="3D3C2C"/>
                </a:solidFill>
                <a:latin typeface="Times New Roman"/>
                <a:cs typeface="Times New Roman"/>
              </a:rPr>
              <a:t>Word  </a:t>
            </a:r>
            <a:r>
              <a:rPr sz="2400" b="1" spc="145" dirty="0">
                <a:solidFill>
                  <a:srgbClr val="3D3C2C"/>
                </a:solidFill>
                <a:latin typeface="Times New Roman"/>
                <a:cs typeface="Times New Roman"/>
              </a:rPr>
              <a:t>and</a:t>
            </a:r>
            <a:r>
              <a:rPr sz="2400" b="1" spc="-30" dirty="0">
                <a:solidFill>
                  <a:srgbClr val="3D3C2C"/>
                </a:solidFill>
                <a:latin typeface="Times New Roman"/>
                <a:cs typeface="Times New Roman"/>
              </a:rPr>
              <a:t> </a:t>
            </a:r>
            <a:r>
              <a:rPr sz="2400" b="1" spc="50" dirty="0">
                <a:solidFill>
                  <a:srgbClr val="3D3C2C"/>
                </a:solidFill>
                <a:latin typeface="Times New Roman"/>
                <a:cs typeface="Times New Roman"/>
              </a:rPr>
              <a:t>Excel</a:t>
            </a:r>
            <a:r>
              <a:rPr sz="2400" b="1" spc="-35" dirty="0">
                <a:solidFill>
                  <a:srgbClr val="3D3C2C"/>
                </a:solidFill>
                <a:latin typeface="Times New Roman"/>
                <a:cs typeface="Times New Roman"/>
              </a:rPr>
              <a:t> </a:t>
            </a:r>
            <a:r>
              <a:rPr sz="2400" b="1" spc="140" dirty="0">
                <a:solidFill>
                  <a:srgbClr val="3D3C2C"/>
                </a:solidFill>
                <a:latin typeface="Times New Roman"/>
                <a:cs typeface="Times New Roman"/>
              </a:rPr>
              <a:t>has</a:t>
            </a:r>
            <a:r>
              <a:rPr sz="2400" b="1" spc="-70" dirty="0">
                <a:solidFill>
                  <a:srgbClr val="3D3C2C"/>
                </a:solidFill>
                <a:latin typeface="Times New Roman"/>
                <a:cs typeface="Times New Roman"/>
              </a:rPr>
              <a:t> </a:t>
            </a:r>
            <a:r>
              <a:rPr sz="2400" b="1" spc="185" dirty="0">
                <a:solidFill>
                  <a:srgbClr val="3D3C2C"/>
                </a:solidFill>
                <a:latin typeface="Times New Roman"/>
                <a:cs typeface="Times New Roman"/>
              </a:rPr>
              <a:t>become</a:t>
            </a:r>
            <a:r>
              <a:rPr sz="2400" b="1" spc="-155" dirty="0">
                <a:solidFill>
                  <a:srgbClr val="3D3C2C"/>
                </a:solidFill>
                <a:latin typeface="Times New Roman"/>
                <a:cs typeface="Times New Roman"/>
              </a:rPr>
              <a:t> </a:t>
            </a:r>
            <a:r>
              <a:rPr sz="2400" b="1" spc="85" dirty="0">
                <a:solidFill>
                  <a:srgbClr val="3D3C2C"/>
                </a:solidFill>
                <a:latin typeface="Times New Roman"/>
                <a:cs typeface="Times New Roman"/>
              </a:rPr>
              <a:t>a</a:t>
            </a:r>
            <a:r>
              <a:rPr sz="2400" b="1" spc="-140" dirty="0">
                <a:solidFill>
                  <a:srgbClr val="3D3C2C"/>
                </a:solidFill>
                <a:latin typeface="Times New Roman"/>
                <a:cs typeface="Times New Roman"/>
              </a:rPr>
              <a:t> </a:t>
            </a:r>
            <a:r>
              <a:rPr sz="2400" b="1" spc="185" dirty="0">
                <a:solidFill>
                  <a:srgbClr val="3D3C2C"/>
                </a:solidFill>
                <a:latin typeface="Times New Roman"/>
                <a:cs typeface="Times New Roman"/>
              </a:rPr>
              <a:t>defector</a:t>
            </a:r>
            <a:r>
              <a:rPr sz="2400" b="1" spc="-85" dirty="0">
                <a:solidFill>
                  <a:srgbClr val="3D3C2C"/>
                </a:solidFill>
                <a:latin typeface="Times New Roman"/>
                <a:cs typeface="Times New Roman"/>
              </a:rPr>
              <a:t> </a:t>
            </a:r>
            <a:r>
              <a:rPr sz="2400" b="1" spc="30" dirty="0">
                <a:solidFill>
                  <a:srgbClr val="3D3C2C"/>
                </a:solidFill>
                <a:latin typeface="Times New Roman"/>
                <a:cs typeface="Times New Roman"/>
              </a:rPr>
              <a:t>“standard”</a:t>
            </a:r>
            <a:r>
              <a:rPr sz="2400" b="1" spc="-30" dirty="0">
                <a:solidFill>
                  <a:srgbClr val="3D3C2C"/>
                </a:solidFill>
                <a:latin typeface="Times New Roman"/>
                <a:cs typeface="Times New Roman"/>
              </a:rPr>
              <a:t> </a:t>
            </a:r>
            <a:r>
              <a:rPr sz="2400" b="1" spc="80" dirty="0">
                <a:solidFill>
                  <a:srgbClr val="3D3C2C"/>
                </a:solidFill>
                <a:latin typeface="Times New Roman"/>
                <a:cs typeface="Times New Roman"/>
              </a:rPr>
              <a:t>for  </a:t>
            </a:r>
            <a:r>
              <a:rPr sz="2400" b="1" spc="125" dirty="0">
                <a:solidFill>
                  <a:srgbClr val="3D3C2C"/>
                </a:solidFill>
                <a:latin typeface="Times New Roman"/>
                <a:cs typeface="Times New Roman"/>
              </a:rPr>
              <a:t>individuals</a:t>
            </a:r>
            <a:r>
              <a:rPr sz="2400" b="1" spc="-60" dirty="0">
                <a:solidFill>
                  <a:srgbClr val="3D3C2C"/>
                </a:solidFill>
                <a:latin typeface="Times New Roman"/>
                <a:cs typeface="Times New Roman"/>
              </a:rPr>
              <a:t> </a:t>
            </a:r>
            <a:r>
              <a:rPr sz="2400" b="1" spc="165" dirty="0">
                <a:solidFill>
                  <a:srgbClr val="3D3C2C"/>
                </a:solidFill>
                <a:latin typeface="Times New Roman"/>
                <a:cs typeface="Times New Roman"/>
              </a:rPr>
              <a:t>in</a:t>
            </a:r>
            <a:r>
              <a:rPr sz="2400" b="1" spc="-70" dirty="0">
                <a:solidFill>
                  <a:srgbClr val="3D3C2C"/>
                </a:solidFill>
                <a:latin typeface="Times New Roman"/>
                <a:cs typeface="Times New Roman"/>
              </a:rPr>
              <a:t> </a:t>
            </a:r>
            <a:r>
              <a:rPr sz="2400" b="1" spc="190" dirty="0">
                <a:solidFill>
                  <a:srgbClr val="3D3C2C"/>
                </a:solidFill>
                <a:latin typeface="Times New Roman"/>
                <a:cs typeface="Times New Roman"/>
              </a:rPr>
              <a:t>most</a:t>
            </a:r>
            <a:r>
              <a:rPr sz="2400" b="1" spc="-120" dirty="0">
                <a:solidFill>
                  <a:srgbClr val="3D3C2C"/>
                </a:solidFill>
                <a:latin typeface="Times New Roman"/>
                <a:cs typeface="Times New Roman"/>
              </a:rPr>
              <a:t> </a:t>
            </a:r>
            <a:r>
              <a:rPr sz="2400" b="1" spc="125" dirty="0">
                <a:solidFill>
                  <a:srgbClr val="3D3C2C"/>
                </a:solidFill>
                <a:latin typeface="Times New Roman"/>
                <a:cs typeface="Times New Roman"/>
              </a:rPr>
              <a:t>corporations</a:t>
            </a:r>
            <a:r>
              <a:rPr sz="2400" b="1" spc="-150" dirty="0">
                <a:solidFill>
                  <a:srgbClr val="3D3C2C"/>
                </a:solidFill>
                <a:latin typeface="Times New Roman"/>
                <a:cs typeface="Times New Roman"/>
              </a:rPr>
              <a:t> </a:t>
            </a:r>
            <a:r>
              <a:rPr sz="2400" b="1" spc="145" dirty="0">
                <a:solidFill>
                  <a:srgbClr val="3D3C2C"/>
                </a:solidFill>
                <a:latin typeface="Times New Roman"/>
                <a:cs typeface="Times New Roman"/>
              </a:rPr>
              <a:t>and</a:t>
            </a:r>
            <a:r>
              <a:rPr sz="2400" b="1" spc="-25" dirty="0">
                <a:solidFill>
                  <a:srgbClr val="3D3C2C"/>
                </a:solidFill>
                <a:latin typeface="Times New Roman"/>
                <a:cs typeface="Times New Roman"/>
              </a:rPr>
              <a:t> </a:t>
            </a:r>
            <a:r>
              <a:rPr sz="2400" b="1" spc="180" dirty="0">
                <a:solidFill>
                  <a:srgbClr val="3D3C2C"/>
                </a:solidFill>
                <a:latin typeface="Times New Roman"/>
                <a:cs typeface="Times New Roman"/>
              </a:rPr>
              <a:t>homes</a:t>
            </a:r>
            <a:r>
              <a:rPr sz="2400" b="1" spc="180" dirty="0" smtClean="0">
                <a:solidFill>
                  <a:srgbClr val="3D3C2C"/>
                </a:solidFill>
                <a:latin typeface="Times New Roman"/>
                <a:cs typeface="Times New Roman"/>
              </a:rPr>
              <a:t>.</a:t>
            </a:r>
            <a:endParaRPr lang="en-US" sz="2400" b="1" spc="180" dirty="0" smtClean="0">
              <a:solidFill>
                <a:srgbClr val="3D3C2C"/>
              </a:solidFill>
              <a:latin typeface="Times New Roman"/>
              <a:cs typeface="Times New Roman"/>
            </a:endParaRPr>
          </a:p>
          <a:p>
            <a:pPr marL="285115" marR="5080" indent="-273050" algn="just">
              <a:spcBef>
                <a:spcPts val="100"/>
              </a:spcBef>
              <a:tabLst>
                <a:tab pos="285115" algn="l"/>
              </a:tabLst>
            </a:pPr>
            <a:endParaRPr lang="en-US" sz="2000" b="1" spc="180" dirty="0" smtClean="0">
              <a:solidFill>
                <a:srgbClr val="3D3C2C"/>
              </a:solidFill>
              <a:latin typeface="Times New Roman"/>
              <a:cs typeface="Times New Roman"/>
            </a:endParaRPr>
          </a:p>
          <a:p>
            <a:pPr marL="285115" marR="5080" indent="-273050" algn="just" rtl="1">
              <a:spcBef>
                <a:spcPts val="100"/>
              </a:spcBef>
              <a:tabLst>
                <a:tab pos="285115" algn="l"/>
              </a:tabLst>
            </a:pPr>
            <a:r>
              <a:rPr lang="en-US" b="1" spc="180" dirty="0">
                <a:solidFill>
                  <a:srgbClr val="3D3C2C"/>
                </a:solidFill>
                <a:latin typeface="Times New Roman"/>
                <a:cs typeface="Times New Roman"/>
              </a:rPr>
              <a:t>Windows </a:t>
            </a:r>
            <a:r>
              <a:rPr lang="ar-IQ" b="1" spc="180" dirty="0">
                <a:solidFill>
                  <a:srgbClr val="3D3C2C"/>
                </a:solidFill>
                <a:latin typeface="Times New Roman"/>
                <a:cs typeface="Times New Roman"/>
              </a:rPr>
              <a:t>سیستەمێکی کارپێکردنی کۆمپیوتەری تاکەکەسییە لە مایکرۆسۆفتەوە، لەگەڵ هەندێک بەرنامەی بازرگانی هاوبەش وەک </a:t>
            </a:r>
            <a:r>
              <a:rPr lang="en-US" b="1" spc="180" dirty="0">
                <a:solidFill>
                  <a:srgbClr val="3D3C2C"/>
                </a:solidFill>
                <a:latin typeface="Times New Roman"/>
                <a:cs typeface="Times New Roman"/>
              </a:rPr>
              <a:t>Microsoft Word </a:t>
            </a:r>
            <a:r>
              <a:rPr lang="ar-IQ" b="1" spc="180" dirty="0">
                <a:solidFill>
                  <a:srgbClr val="3D3C2C"/>
                </a:solidFill>
                <a:latin typeface="Times New Roman"/>
                <a:cs typeface="Times New Roman"/>
              </a:rPr>
              <a:t>و </a:t>
            </a:r>
            <a:r>
              <a:rPr lang="en-US" b="1" spc="180" dirty="0">
                <a:solidFill>
                  <a:srgbClr val="3D3C2C"/>
                </a:solidFill>
                <a:latin typeface="Times New Roman"/>
                <a:cs typeface="Times New Roman"/>
              </a:rPr>
              <a:t>Excel </a:t>
            </a:r>
            <a:r>
              <a:rPr lang="ar-IQ" b="1" spc="180" dirty="0">
                <a:solidFill>
                  <a:srgbClr val="3D3C2C"/>
                </a:solidFill>
                <a:latin typeface="Times New Roman"/>
                <a:cs typeface="Times New Roman"/>
              </a:rPr>
              <a:t>بۆتە "ستاندارد" بۆ تاکەکان لە زۆربەی کۆمپانیاکان و ماڵەکاندا.</a:t>
            </a:r>
            <a:endParaRPr lang="en-US" b="1" spc="180" dirty="0">
              <a:solidFill>
                <a:srgbClr val="3D3C2C"/>
              </a:solidFill>
              <a:latin typeface="Times New Roman"/>
              <a:cs typeface="Times New Roman"/>
            </a:endParaRPr>
          </a:p>
          <a:p>
            <a:pPr marL="285115" marR="5080" indent="-273050" algn="just">
              <a:spcBef>
                <a:spcPts val="100"/>
              </a:spcBef>
              <a:tabLst>
                <a:tab pos="285115" algn="l"/>
              </a:tabLst>
            </a:pPr>
            <a:endParaRPr lang="en-US" sz="2400" b="1" spc="180" dirty="0" smtClean="0">
              <a:solidFill>
                <a:srgbClr val="3D3C2C"/>
              </a:solidFill>
              <a:latin typeface="Times New Roman"/>
              <a:cs typeface="Times New Roman"/>
            </a:endParaRPr>
          </a:p>
          <a:p>
            <a:pPr marL="285115" marR="5080" indent="-273050" algn="just">
              <a:spcBef>
                <a:spcPts val="100"/>
              </a:spcBef>
              <a:tabLst>
                <a:tab pos="285115" algn="l"/>
              </a:tabLst>
            </a:pP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510286"/>
            <a:ext cx="3426460" cy="444352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2800" b="1" cap="none" spc="35" dirty="0">
                <a:solidFill>
                  <a:srgbClr val="FF0000"/>
                </a:solidFill>
                <a:ea typeface="+mn-ea"/>
              </a:rPr>
              <a:t>History</a:t>
            </a:r>
            <a:r>
              <a:rPr lang="en-US" sz="2800" b="1" cap="none" spc="-45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cap="none" spc="35" dirty="0">
                <a:solidFill>
                  <a:srgbClr val="FF0000"/>
                </a:solidFill>
                <a:latin typeface="Times New Roman"/>
                <a:ea typeface="+mn-ea"/>
                <a:cs typeface="Times New Roman"/>
              </a:rPr>
              <a:t>O</a:t>
            </a:r>
            <a:r>
              <a:rPr lang="en-US" sz="2800" b="1" cap="none" spc="35" dirty="0">
                <a:solidFill>
                  <a:srgbClr val="FF0000"/>
                </a:solidFill>
                <a:ea typeface="+mn-ea"/>
              </a:rPr>
              <a:t>f Windows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35000" y="1066800"/>
            <a:ext cx="7823200" cy="46736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  <a:tabLst>
                <a:tab pos="287020" algn="l"/>
              </a:tabLst>
            </a:pPr>
            <a:r>
              <a:rPr sz="1500" spc="20" dirty="0">
                <a:solidFill>
                  <a:srgbClr val="93C500"/>
                </a:solidFill>
                <a:latin typeface="Symbol"/>
                <a:cs typeface="Symbol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	</a:t>
            </a:r>
            <a:r>
              <a:rPr sz="2000" b="1" spc="85" dirty="0">
                <a:solidFill>
                  <a:srgbClr val="39342C"/>
                </a:solidFill>
                <a:latin typeface="Times New Roman"/>
                <a:cs typeface="Times New Roman"/>
              </a:rPr>
              <a:t>The</a:t>
            </a:r>
            <a:r>
              <a:rPr sz="2000" b="1" spc="-9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sz="2000" b="1" spc="80" dirty="0">
                <a:solidFill>
                  <a:srgbClr val="39342C"/>
                </a:solidFill>
                <a:latin typeface="Times New Roman"/>
                <a:cs typeface="Times New Roman"/>
              </a:rPr>
              <a:t>first</a:t>
            </a:r>
            <a:r>
              <a:rPr sz="2000" b="1" spc="-8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sz="2000" b="1" spc="145" dirty="0">
                <a:solidFill>
                  <a:srgbClr val="39342C"/>
                </a:solidFill>
                <a:latin typeface="Times New Roman"/>
                <a:cs typeface="Times New Roman"/>
              </a:rPr>
              <a:t>independent</a:t>
            </a:r>
            <a:r>
              <a:rPr sz="2000" b="1" spc="-16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sz="2000" b="1" spc="105" dirty="0">
                <a:solidFill>
                  <a:srgbClr val="39342C"/>
                </a:solidFill>
                <a:latin typeface="Times New Roman"/>
                <a:cs typeface="Times New Roman"/>
              </a:rPr>
              <a:t>version</a:t>
            </a:r>
            <a:r>
              <a:rPr sz="2000" b="1" spc="-13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sz="2000" b="1" spc="120" dirty="0">
                <a:solidFill>
                  <a:srgbClr val="39342C"/>
                </a:solidFill>
                <a:latin typeface="Times New Roman"/>
                <a:cs typeface="Times New Roman"/>
              </a:rPr>
              <a:t>of</a:t>
            </a:r>
            <a:r>
              <a:rPr sz="2000" b="1" spc="3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sz="2000" b="1" spc="85" dirty="0">
                <a:solidFill>
                  <a:srgbClr val="39342C"/>
                </a:solidFill>
                <a:latin typeface="Times New Roman"/>
                <a:cs typeface="Times New Roman"/>
              </a:rPr>
              <a:t>Microsoft</a:t>
            </a:r>
            <a:r>
              <a:rPr sz="2000" b="1" spc="-85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sz="2000" b="1" spc="95" dirty="0">
                <a:solidFill>
                  <a:srgbClr val="39342C"/>
                </a:solidFill>
                <a:latin typeface="Times New Roman"/>
                <a:cs typeface="Times New Roman"/>
              </a:rPr>
              <a:t>Windows,</a:t>
            </a:r>
            <a:r>
              <a:rPr sz="2000" b="1" u="sng" spc="-90" dirty="0">
                <a:solidFill>
                  <a:srgbClr val="D67B00"/>
                </a:solidFill>
                <a:uFill>
                  <a:solidFill>
                    <a:srgbClr val="D67B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u="sng" spc="105" dirty="0">
                <a:solidFill>
                  <a:srgbClr val="D67B00"/>
                </a:solidFill>
                <a:uFill>
                  <a:solidFill>
                    <a:srgbClr val="D67B00"/>
                  </a:solidFill>
                </a:uFill>
                <a:latin typeface="Times New Roman"/>
                <a:cs typeface="Times New Roman"/>
              </a:rPr>
              <a:t>version</a:t>
            </a:r>
            <a:endParaRPr sz="2000" dirty="0">
              <a:latin typeface="Times New Roman"/>
              <a:cs typeface="Times New Roman"/>
            </a:endParaRPr>
          </a:p>
          <a:p>
            <a:pPr marL="287020"/>
            <a:r>
              <a:rPr sz="2000" b="1" u="sng" spc="-15" dirty="0">
                <a:solidFill>
                  <a:srgbClr val="D67B00"/>
                </a:solidFill>
                <a:uFill>
                  <a:solidFill>
                    <a:srgbClr val="D67B00"/>
                  </a:solidFill>
                </a:uFill>
                <a:latin typeface="Times New Roman"/>
                <a:cs typeface="Times New Roman"/>
              </a:rPr>
              <a:t>1.0</a:t>
            </a:r>
            <a:r>
              <a:rPr sz="2000" b="1" spc="-85" dirty="0">
                <a:solidFill>
                  <a:srgbClr val="D67B00"/>
                </a:solidFill>
                <a:latin typeface="Times New Roman"/>
                <a:cs typeface="Times New Roman"/>
              </a:rPr>
              <a:t> </a:t>
            </a:r>
            <a:r>
              <a:rPr sz="2000" b="1" spc="80" dirty="0">
                <a:solidFill>
                  <a:srgbClr val="39342C"/>
                </a:solidFill>
                <a:latin typeface="Times New Roman"/>
                <a:cs typeface="Times New Roman"/>
              </a:rPr>
              <a:t>was</a:t>
            </a:r>
            <a:r>
              <a:rPr sz="2000" b="1" spc="-85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sz="2000" b="1" spc="114" dirty="0">
                <a:solidFill>
                  <a:srgbClr val="39342C"/>
                </a:solidFill>
                <a:latin typeface="Times New Roman"/>
                <a:cs typeface="Times New Roman"/>
              </a:rPr>
              <a:t>released</a:t>
            </a:r>
            <a:r>
              <a:rPr sz="2000" b="1" spc="-9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sz="2000" b="1" spc="185" dirty="0">
                <a:solidFill>
                  <a:srgbClr val="39342C"/>
                </a:solidFill>
                <a:latin typeface="Times New Roman"/>
                <a:cs typeface="Times New Roman"/>
              </a:rPr>
              <a:t>on</a:t>
            </a:r>
            <a:r>
              <a:rPr sz="2000" b="1" spc="-7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sz="2000" b="1" spc="65" dirty="0">
                <a:solidFill>
                  <a:srgbClr val="39342C"/>
                </a:solidFill>
                <a:latin typeface="Times New Roman"/>
                <a:cs typeface="Times New Roman"/>
              </a:rPr>
              <a:t>20</a:t>
            </a:r>
            <a:r>
              <a:rPr sz="2000" b="1" spc="-3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sz="2000" b="1" spc="105" dirty="0">
                <a:solidFill>
                  <a:srgbClr val="39342C"/>
                </a:solidFill>
                <a:latin typeface="Times New Roman"/>
                <a:cs typeface="Times New Roman"/>
              </a:rPr>
              <a:t>November</a:t>
            </a:r>
            <a:r>
              <a:rPr sz="2000" b="1" spc="-114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sz="2000" b="1" spc="-30" dirty="0">
                <a:solidFill>
                  <a:srgbClr val="39342C"/>
                </a:solidFill>
                <a:latin typeface="Times New Roman"/>
                <a:cs typeface="Times New Roman"/>
              </a:rPr>
              <a:t>1985.</a:t>
            </a:r>
            <a:r>
              <a:rPr sz="2000" b="1" spc="-2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sz="2000" b="1" spc="30" dirty="0">
                <a:solidFill>
                  <a:srgbClr val="39342C"/>
                </a:solidFill>
                <a:latin typeface="Times New Roman"/>
                <a:cs typeface="Times New Roman"/>
              </a:rPr>
              <a:t>It</a:t>
            </a:r>
            <a:r>
              <a:rPr sz="2000" b="1" spc="-135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sz="2000" b="1" spc="80" dirty="0">
                <a:solidFill>
                  <a:srgbClr val="39342C"/>
                </a:solidFill>
                <a:latin typeface="Times New Roman"/>
                <a:cs typeface="Times New Roman"/>
              </a:rPr>
              <a:t>was</a:t>
            </a:r>
            <a:r>
              <a:rPr sz="2000" b="1" spc="-95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sz="2000" b="1" spc="90" dirty="0">
                <a:solidFill>
                  <a:srgbClr val="39342C"/>
                </a:solidFill>
                <a:latin typeface="Times New Roman"/>
                <a:cs typeface="Times New Roman"/>
              </a:rPr>
              <a:t>originally</a:t>
            </a:r>
            <a:r>
              <a:rPr sz="2000" b="1" spc="-13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sz="2000" b="1" spc="120" dirty="0">
                <a:solidFill>
                  <a:srgbClr val="39342C"/>
                </a:solidFill>
                <a:latin typeface="Times New Roman"/>
                <a:cs typeface="Times New Roman"/>
              </a:rPr>
              <a:t>going</a:t>
            </a:r>
            <a:r>
              <a:rPr sz="2000" b="1" spc="-6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sz="2000" b="1" spc="135" dirty="0">
                <a:solidFill>
                  <a:srgbClr val="39342C"/>
                </a:solidFill>
                <a:latin typeface="Times New Roman"/>
                <a:cs typeface="Times New Roman"/>
              </a:rPr>
              <a:t>to</a:t>
            </a:r>
            <a:endParaRPr sz="2000" dirty="0">
              <a:latin typeface="Times New Roman"/>
              <a:cs typeface="Times New Roman"/>
            </a:endParaRPr>
          </a:p>
          <a:p>
            <a:pPr marL="287020"/>
            <a:r>
              <a:rPr sz="2000" b="1" spc="145" dirty="0">
                <a:solidFill>
                  <a:srgbClr val="39342C"/>
                </a:solidFill>
                <a:latin typeface="Times New Roman"/>
                <a:cs typeface="Times New Roman"/>
              </a:rPr>
              <a:t>be</a:t>
            </a:r>
            <a:r>
              <a:rPr sz="2000" b="1" spc="-135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sz="2000" b="1" spc="105" dirty="0">
                <a:solidFill>
                  <a:srgbClr val="39342C"/>
                </a:solidFill>
                <a:latin typeface="Times New Roman"/>
                <a:cs typeface="Times New Roman"/>
              </a:rPr>
              <a:t>called</a:t>
            </a:r>
            <a:r>
              <a:rPr sz="2000" b="1" spc="-25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sz="2000" b="1" spc="35" dirty="0">
                <a:solidFill>
                  <a:srgbClr val="39342C"/>
                </a:solidFill>
                <a:latin typeface="Times New Roman"/>
                <a:cs typeface="Times New Roman"/>
              </a:rPr>
              <a:t>"Interface</a:t>
            </a:r>
            <a:r>
              <a:rPr sz="2000" b="1" spc="-8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sz="2000" b="1" spc="10" dirty="0">
                <a:solidFill>
                  <a:srgbClr val="39342C"/>
                </a:solidFill>
                <a:latin typeface="Times New Roman"/>
                <a:cs typeface="Times New Roman"/>
              </a:rPr>
              <a:t>Manager"</a:t>
            </a:r>
            <a:r>
              <a:rPr sz="2000" b="1" spc="-45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sz="2000" b="1" spc="70" dirty="0">
                <a:solidFill>
                  <a:srgbClr val="39342C"/>
                </a:solidFill>
                <a:latin typeface="Times New Roman"/>
                <a:cs typeface="Times New Roman"/>
              </a:rPr>
              <a:t>.</a:t>
            </a:r>
            <a:endParaRPr sz="2000" dirty="0">
              <a:latin typeface="Times New Roman"/>
              <a:cs typeface="Times New Roman"/>
            </a:endParaRPr>
          </a:p>
          <a:p>
            <a:pPr marL="287020" marR="5080" indent="-274955">
              <a:spcBef>
                <a:spcPts val="440"/>
              </a:spcBef>
              <a:buClr>
                <a:srgbClr val="93C500"/>
              </a:buClr>
              <a:buSzPct val="75000"/>
              <a:buFont typeface="Symbol"/>
              <a:buChar char=""/>
              <a:tabLst>
                <a:tab pos="287020" algn="l"/>
                <a:tab pos="287655" algn="l"/>
              </a:tabLst>
            </a:pPr>
            <a:r>
              <a:rPr b="1" spc="75" dirty="0">
                <a:solidFill>
                  <a:srgbClr val="39342C"/>
                </a:solidFill>
                <a:latin typeface="Times New Roman"/>
                <a:cs typeface="Times New Roman"/>
              </a:rPr>
              <a:t>Microsoft </a:t>
            </a:r>
            <a:r>
              <a:rPr b="1" spc="90" dirty="0">
                <a:solidFill>
                  <a:srgbClr val="39342C"/>
                </a:solidFill>
                <a:latin typeface="Times New Roman"/>
                <a:cs typeface="Times New Roman"/>
              </a:rPr>
              <a:t>Windows scored </a:t>
            </a:r>
            <a:r>
              <a:rPr b="1" spc="60" dirty="0">
                <a:solidFill>
                  <a:srgbClr val="39342C"/>
                </a:solidFill>
                <a:latin typeface="Times New Roman"/>
                <a:cs typeface="Times New Roman"/>
              </a:rPr>
              <a:t>a </a:t>
            </a:r>
            <a:r>
              <a:rPr b="1" spc="100" dirty="0">
                <a:solidFill>
                  <a:srgbClr val="39342C"/>
                </a:solidFill>
                <a:latin typeface="Times New Roman"/>
                <a:cs typeface="Times New Roman"/>
              </a:rPr>
              <a:t>significant success with</a:t>
            </a:r>
            <a:r>
              <a:rPr b="1" spc="100" dirty="0">
                <a:solidFill>
                  <a:srgbClr val="D67B00"/>
                </a:solidFill>
                <a:latin typeface="Times New Roman"/>
                <a:cs typeface="Times New Roman"/>
              </a:rPr>
              <a:t> </a:t>
            </a:r>
            <a:r>
              <a:rPr b="1" u="sng" spc="90" dirty="0">
                <a:solidFill>
                  <a:srgbClr val="D67B00"/>
                </a:solidFill>
                <a:uFill>
                  <a:solidFill>
                    <a:srgbClr val="D67B00"/>
                  </a:solidFill>
                </a:uFill>
                <a:latin typeface="Times New Roman"/>
                <a:cs typeface="Times New Roman"/>
              </a:rPr>
              <a:t>Windows </a:t>
            </a:r>
            <a:r>
              <a:rPr b="1" u="sng" spc="45" dirty="0">
                <a:solidFill>
                  <a:srgbClr val="D67B00"/>
                </a:solidFill>
                <a:uFill>
                  <a:solidFill>
                    <a:srgbClr val="D67B00"/>
                  </a:solidFill>
                </a:uFill>
                <a:latin typeface="Times New Roman"/>
                <a:cs typeface="Times New Roman"/>
              </a:rPr>
              <a:t>3.0</a:t>
            </a:r>
            <a:r>
              <a:rPr b="1" spc="45" dirty="0">
                <a:solidFill>
                  <a:srgbClr val="39342C"/>
                </a:solidFill>
                <a:latin typeface="Times New Roman"/>
                <a:cs typeface="Times New Roman"/>
              </a:rPr>
              <a:t>,  </a:t>
            </a:r>
            <a:r>
              <a:rPr b="1" spc="105" dirty="0">
                <a:solidFill>
                  <a:srgbClr val="39342C"/>
                </a:solidFill>
                <a:latin typeface="Times New Roman"/>
                <a:cs typeface="Times New Roman"/>
              </a:rPr>
              <a:t>released</a:t>
            </a:r>
            <a:r>
              <a:rPr b="1" spc="-4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120" dirty="0">
                <a:solidFill>
                  <a:srgbClr val="39342C"/>
                </a:solidFill>
                <a:latin typeface="Times New Roman"/>
                <a:cs typeface="Times New Roman"/>
              </a:rPr>
              <a:t>in</a:t>
            </a:r>
            <a:r>
              <a:rPr b="1" spc="-5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39342C"/>
                </a:solidFill>
                <a:latin typeface="Times New Roman"/>
                <a:cs typeface="Times New Roman"/>
              </a:rPr>
              <a:t>May</a:t>
            </a:r>
            <a:r>
              <a:rPr b="1" spc="-5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20" dirty="0">
                <a:solidFill>
                  <a:srgbClr val="39342C"/>
                </a:solidFill>
                <a:latin typeface="Times New Roman"/>
                <a:cs typeface="Times New Roman"/>
              </a:rPr>
              <a:t>1990.</a:t>
            </a:r>
            <a:r>
              <a:rPr b="1" spc="-25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65" dirty="0">
                <a:solidFill>
                  <a:srgbClr val="39342C"/>
                </a:solidFill>
                <a:latin typeface="Times New Roman"/>
                <a:cs typeface="Times New Roman"/>
              </a:rPr>
              <a:t>.</a:t>
            </a:r>
            <a:r>
              <a:rPr b="1" spc="-55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70" dirty="0">
                <a:solidFill>
                  <a:srgbClr val="39342C"/>
                </a:solidFill>
                <a:latin typeface="Times New Roman"/>
                <a:cs typeface="Times New Roman"/>
              </a:rPr>
              <a:t>The</a:t>
            </a:r>
            <a:r>
              <a:rPr b="1" spc="-8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105" dirty="0">
                <a:solidFill>
                  <a:srgbClr val="39342C"/>
                </a:solidFill>
                <a:latin typeface="Times New Roman"/>
                <a:cs typeface="Times New Roman"/>
              </a:rPr>
              <a:t>introduction</a:t>
            </a:r>
            <a:r>
              <a:rPr b="1" spc="-95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105" dirty="0">
                <a:solidFill>
                  <a:srgbClr val="39342C"/>
                </a:solidFill>
                <a:latin typeface="Times New Roman"/>
                <a:cs typeface="Times New Roman"/>
              </a:rPr>
              <a:t>of</a:t>
            </a:r>
            <a:r>
              <a:rPr b="1" spc="-45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65" dirty="0">
                <a:solidFill>
                  <a:srgbClr val="39342C"/>
                </a:solidFill>
                <a:latin typeface="Times New Roman"/>
                <a:cs typeface="Times New Roman"/>
              </a:rPr>
              <a:t>virtual</a:t>
            </a:r>
            <a:r>
              <a:rPr b="1" spc="-15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90" dirty="0">
                <a:solidFill>
                  <a:srgbClr val="39342C"/>
                </a:solidFill>
                <a:latin typeface="Times New Roman"/>
                <a:cs typeface="Times New Roman"/>
              </a:rPr>
              <a:t>memory,</a:t>
            </a:r>
            <a:r>
              <a:rPr b="1" spc="-2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90" dirty="0">
                <a:solidFill>
                  <a:srgbClr val="39342C"/>
                </a:solidFill>
                <a:latin typeface="Times New Roman"/>
                <a:cs typeface="Times New Roman"/>
              </a:rPr>
              <a:t>improved  </a:t>
            </a:r>
            <a:r>
              <a:rPr b="1" spc="70" dirty="0">
                <a:solidFill>
                  <a:srgbClr val="39342C"/>
                </a:solidFill>
                <a:latin typeface="Times New Roman"/>
                <a:cs typeface="Times New Roman"/>
              </a:rPr>
              <a:t>graphics,</a:t>
            </a:r>
            <a:r>
              <a:rPr b="1" spc="-45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105" dirty="0">
                <a:solidFill>
                  <a:srgbClr val="39342C"/>
                </a:solidFill>
                <a:latin typeface="Times New Roman"/>
                <a:cs typeface="Times New Roman"/>
              </a:rPr>
              <a:t>and</a:t>
            </a:r>
            <a:r>
              <a:rPr b="1" spc="-5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135" dirty="0">
                <a:solidFill>
                  <a:srgbClr val="39342C"/>
                </a:solidFill>
                <a:latin typeface="Times New Roman"/>
                <a:cs typeface="Times New Roman"/>
              </a:rPr>
              <a:t>the</a:t>
            </a:r>
            <a:r>
              <a:rPr b="1" spc="-10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75" dirty="0">
                <a:solidFill>
                  <a:srgbClr val="39342C"/>
                </a:solidFill>
                <a:latin typeface="Times New Roman"/>
                <a:cs typeface="Times New Roman"/>
              </a:rPr>
              <a:t>ability</a:t>
            </a:r>
            <a:r>
              <a:rPr b="1" spc="-6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120" dirty="0">
                <a:solidFill>
                  <a:srgbClr val="39342C"/>
                </a:solidFill>
                <a:latin typeface="Times New Roman"/>
                <a:cs typeface="Times New Roman"/>
              </a:rPr>
              <a:t>to</a:t>
            </a:r>
            <a:r>
              <a:rPr b="1" spc="-7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100" dirty="0">
                <a:solidFill>
                  <a:srgbClr val="39342C"/>
                </a:solidFill>
                <a:latin typeface="Times New Roman"/>
                <a:cs typeface="Times New Roman"/>
              </a:rPr>
              <a:t>multitask</a:t>
            </a:r>
            <a:r>
              <a:rPr b="1" spc="-5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125" dirty="0">
                <a:solidFill>
                  <a:srgbClr val="39342C"/>
                </a:solidFill>
                <a:latin typeface="Times New Roman"/>
                <a:cs typeface="Times New Roman"/>
              </a:rPr>
              <a:t>helped</a:t>
            </a:r>
            <a:r>
              <a:rPr b="1" spc="-65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95" dirty="0">
                <a:solidFill>
                  <a:srgbClr val="39342C"/>
                </a:solidFill>
                <a:latin typeface="Times New Roman"/>
                <a:cs typeface="Times New Roman"/>
              </a:rPr>
              <a:t>propel</a:t>
            </a:r>
            <a:r>
              <a:rPr b="1" spc="-7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90" dirty="0">
                <a:solidFill>
                  <a:srgbClr val="39342C"/>
                </a:solidFill>
                <a:latin typeface="Times New Roman"/>
                <a:cs typeface="Times New Roman"/>
              </a:rPr>
              <a:t>Windows</a:t>
            </a:r>
            <a:r>
              <a:rPr b="1" spc="-65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120" dirty="0">
                <a:solidFill>
                  <a:srgbClr val="39342C"/>
                </a:solidFill>
                <a:latin typeface="Times New Roman"/>
                <a:cs typeface="Times New Roman"/>
              </a:rPr>
              <a:t>to</a:t>
            </a:r>
            <a:r>
              <a:rPr b="1" spc="-105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114" dirty="0">
                <a:solidFill>
                  <a:srgbClr val="39342C"/>
                </a:solidFill>
                <a:latin typeface="Times New Roman"/>
                <a:cs typeface="Times New Roman"/>
              </a:rPr>
              <a:t>sell</a:t>
            </a:r>
            <a:r>
              <a:rPr b="1" spc="-25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-60" dirty="0">
                <a:solidFill>
                  <a:srgbClr val="39342C"/>
                </a:solidFill>
                <a:latin typeface="Times New Roman"/>
                <a:cs typeface="Times New Roman"/>
              </a:rPr>
              <a:t>10  </a:t>
            </a:r>
            <a:r>
              <a:rPr b="1" spc="125" dirty="0">
                <a:solidFill>
                  <a:srgbClr val="39342C"/>
                </a:solidFill>
                <a:latin typeface="Times New Roman"/>
                <a:cs typeface="Times New Roman"/>
              </a:rPr>
              <a:t>million</a:t>
            </a:r>
            <a:r>
              <a:rPr b="1" spc="-95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105" dirty="0">
                <a:solidFill>
                  <a:srgbClr val="39342C"/>
                </a:solidFill>
                <a:latin typeface="Times New Roman"/>
                <a:cs typeface="Times New Roman"/>
              </a:rPr>
              <a:t>copies.</a:t>
            </a:r>
            <a:endParaRPr dirty="0">
              <a:latin typeface="Times New Roman"/>
              <a:cs typeface="Times New Roman"/>
            </a:endParaRPr>
          </a:p>
          <a:p>
            <a:pPr marL="287020" marR="47625" indent="-274955">
              <a:spcBef>
                <a:spcPts val="434"/>
              </a:spcBef>
              <a:buClr>
                <a:srgbClr val="93C500"/>
              </a:buClr>
              <a:buSzPct val="75000"/>
              <a:buFont typeface="Symbol"/>
              <a:buChar char=""/>
              <a:tabLst>
                <a:tab pos="445134" algn="l"/>
                <a:tab pos="446405" algn="l"/>
              </a:tabLst>
            </a:pPr>
            <a:r>
              <a:rPr dirty="0"/>
              <a:t>	</a:t>
            </a:r>
            <a:r>
              <a:rPr b="1" spc="10" dirty="0">
                <a:solidFill>
                  <a:srgbClr val="39342C"/>
                </a:solidFill>
                <a:latin typeface="Times New Roman"/>
                <a:cs typeface="Times New Roman"/>
              </a:rPr>
              <a:t>As </a:t>
            </a:r>
            <a:r>
              <a:rPr b="1" spc="114" dirty="0">
                <a:solidFill>
                  <a:srgbClr val="39342C"/>
                </a:solidFill>
                <a:latin typeface="Times New Roman"/>
                <a:cs typeface="Times New Roman"/>
              </a:rPr>
              <a:t>consumer </a:t>
            </a:r>
            <a:r>
              <a:rPr b="1" spc="105" dirty="0">
                <a:solidFill>
                  <a:srgbClr val="39342C"/>
                </a:solidFill>
                <a:latin typeface="Times New Roman"/>
                <a:cs typeface="Times New Roman"/>
              </a:rPr>
              <a:t>computers </a:t>
            </a:r>
            <a:r>
              <a:rPr b="1" spc="120" dirty="0">
                <a:solidFill>
                  <a:srgbClr val="39342C"/>
                </a:solidFill>
                <a:latin typeface="Times New Roman"/>
                <a:cs typeface="Times New Roman"/>
              </a:rPr>
              <a:t>became </a:t>
            </a:r>
            <a:r>
              <a:rPr b="1" spc="114" dirty="0">
                <a:solidFill>
                  <a:srgbClr val="39342C"/>
                </a:solidFill>
                <a:latin typeface="Times New Roman"/>
                <a:cs typeface="Times New Roman"/>
              </a:rPr>
              <a:t>more </a:t>
            </a:r>
            <a:r>
              <a:rPr b="1" spc="90" dirty="0">
                <a:solidFill>
                  <a:srgbClr val="39342C"/>
                </a:solidFill>
                <a:latin typeface="Times New Roman"/>
                <a:cs typeface="Times New Roman"/>
              </a:rPr>
              <a:t>widespread,</a:t>
            </a:r>
            <a:r>
              <a:rPr b="1" spc="90" dirty="0">
                <a:solidFill>
                  <a:srgbClr val="D67B00"/>
                </a:solidFill>
                <a:latin typeface="Times New Roman"/>
                <a:cs typeface="Times New Roman"/>
              </a:rPr>
              <a:t> </a:t>
            </a:r>
            <a:r>
              <a:rPr b="1" u="sng" spc="90" dirty="0">
                <a:solidFill>
                  <a:srgbClr val="D67B00"/>
                </a:solidFill>
                <a:uFill>
                  <a:solidFill>
                    <a:srgbClr val="D67B00"/>
                  </a:solidFill>
                </a:uFill>
                <a:latin typeface="Times New Roman"/>
                <a:cs typeface="Times New Roman"/>
              </a:rPr>
              <a:t>Windows </a:t>
            </a:r>
            <a:r>
              <a:rPr b="1" u="sng" spc="65" dirty="0">
                <a:solidFill>
                  <a:srgbClr val="D67B00"/>
                </a:solidFill>
                <a:uFill>
                  <a:solidFill>
                    <a:srgbClr val="D67B00"/>
                  </a:solidFill>
                </a:uFill>
                <a:latin typeface="Times New Roman"/>
                <a:cs typeface="Times New Roman"/>
              </a:rPr>
              <a:t>98 </a:t>
            </a:r>
            <a:r>
              <a:rPr b="1" spc="65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114" dirty="0">
                <a:solidFill>
                  <a:srgbClr val="39342C"/>
                </a:solidFill>
                <a:latin typeface="Times New Roman"/>
                <a:cs typeface="Times New Roman"/>
              </a:rPr>
              <a:t>included</a:t>
            </a:r>
            <a:r>
              <a:rPr b="1" spc="-55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90" dirty="0">
                <a:solidFill>
                  <a:srgbClr val="39342C"/>
                </a:solidFill>
                <a:latin typeface="Times New Roman"/>
                <a:cs typeface="Times New Roman"/>
              </a:rPr>
              <a:t>improved</a:t>
            </a:r>
            <a:r>
              <a:rPr b="1" spc="-25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60" dirty="0">
                <a:solidFill>
                  <a:srgbClr val="39342C"/>
                </a:solidFill>
                <a:latin typeface="Times New Roman"/>
                <a:cs typeface="Times New Roman"/>
              </a:rPr>
              <a:t>hardware</a:t>
            </a:r>
            <a:r>
              <a:rPr b="1" spc="-11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105" dirty="0">
                <a:solidFill>
                  <a:srgbClr val="39342C"/>
                </a:solidFill>
                <a:latin typeface="Times New Roman"/>
                <a:cs typeface="Times New Roman"/>
              </a:rPr>
              <a:t>and</a:t>
            </a:r>
            <a:r>
              <a:rPr b="1" spc="-3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60" dirty="0">
                <a:solidFill>
                  <a:srgbClr val="39342C"/>
                </a:solidFill>
                <a:latin typeface="Times New Roman"/>
                <a:cs typeface="Times New Roman"/>
              </a:rPr>
              <a:t>hardware</a:t>
            </a:r>
            <a:r>
              <a:rPr b="1" spc="-11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55" dirty="0">
                <a:solidFill>
                  <a:srgbClr val="39342C"/>
                </a:solidFill>
                <a:latin typeface="Times New Roman"/>
                <a:cs typeface="Times New Roman"/>
              </a:rPr>
              <a:t>drivers,</a:t>
            </a:r>
            <a:r>
              <a:rPr b="1" spc="-2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100" dirty="0">
                <a:solidFill>
                  <a:srgbClr val="39342C"/>
                </a:solidFill>
                <a:latin typeface="Times New Roman"/>
                <a:cs typeface="Times New Roman"/>
              </a:rPr>
              <a:t>Internet</a:t>
            </a:r>
            <a:r>
              <a:rPr b="1" spc="-9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30" dirty="0">
                <a:solidFill>
                  <a:srgbClr val="39342C"/>
                </a:solidFill>
                <a:latin typeface="Times New Roman"/>
                <a:cs typeface="Times New Roman"/>
              </a:rPr>
              <a:t>Explorer,  </a:t>
            </a:r>
            <a:r>
              <a:rPr b="1" spc="105" dirty="0">
                <a:solidFill>
                  <a:srgbClr val="39342C"/>
                </a:solidFill>
                <a:latin typeface="Times New Roman"/>
                <a:cs typeface="Times New Roman"/>
              </a:rPr>
              <a:t>and</a:t>
            </a:r>
            <a:r>
              <a:rPr b="1" spc="-7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75" dirty="0">
                <a:solidFill>
                  <a:srgbClr val="39342C"/>
                </a:solidFill>
                <a:latin typeface="Times New Roman"/>
                <a:cs typeface="Times New Roman"/>
              </a:rPr>
              <a:t>eventually,</a:t>
            </a:r>
            <a:r>
              <a:rPr b="1" spc="-5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100" dirty="0">
                <a:solidFill>
                  <a:srgbClr val="39342C"/>
                </a:solidFill>
                <a:latin typeface="Times New Roman"/>
                <a:cs typeface="Times New Roman"/>
              </a:rPr>
              <a:t>Internet</a:t>
            </a:r>
            <a:r>
              <a:rPr b="1" spc="-135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125" dirty="0">
                <a:solidFill>
                  <a:srgbClr val="39342C"/>
                </a:solidFill>
                <a:latin typeface="Times New Roman"/>
                <a:cs typeface="Times New Roman"/>
              </a:rPr>
              <a:t>connection</a:t>
            </a:r>
            <a:r>
              <a:rPr b="1" spc="-11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75" dirty="0">
                <a:solidFill>
                  <a:srgbClr val="39342C"/>
                </a:solidFill>
                <a:latin typeface="Times New Roman"/>
                <a:cs typeface="Times New Roman"/>
              </a:rPr>
              <a:t>sharing.</a:t>
            </a:r>
            <a:r>
              <a:rPr b="1" spc="-5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100" dirty="0">
                <a:solidFill>
                  <a:srgbClr val="39342C"/>
                </a:solidFill>
                <a:latin typeface="Times New Roman"/>
                <a:cs typeface="Times New Roman"/>
              </a:rPr>
              <a:t>Released</a:t>
            </a:r>
            <a:r>
              <a:rPr b="1" spc="-4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120" dirty="0">
                <a:solidFill>
                  <a:srgbClr val="39342C"/>
                </a:solidFill>
                <a:latin typeface="Times New Roman"/>
                <a:cs typeface="Times New Roman"/>
              </a:rPr>
              <a:t>in</a:t>
            </a:r>
            <a:r>
              <a:rPr b="1" spc="-5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5" dirty="0">
                <a:solidFill>
                  <a:srgbClr val="39342C"/>
                </a:solidFill>
                <a:latin typeface="Times New Roman"/>
                <a:cs typeface="Times New Roman"/>
              </a:rPr>
              <a:t>1998,</a:t>
            </a:r>
            <a:r>
              <a:rPr b="1" spc="-55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100" dirty="0">
                <a:solidFill>
                  <a:srgbClr val="39342C"/>
                </a:solidFill>
                <a:latin typeface="Times New Roman"/>
                <a:cs typeface="Times New Roman"/>
              </a:rPr>
              <a:t>with</a:t>
            </a:r>
            <a:r>
              <a:rPr b="1" spc="-9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60" dirty="0">
                <a:solidFill>
                  <a:srgbClr val="39342C"/>
                </a:solidFill>
                <a:latin typeface="Times New Roman"/>
                <a:cs typeface="Times New Roman"/>
              </a:rPr>
              <a:t>a  </a:t>
            </a:r>
            <a:r>
              <a:rPr b="1" spc="130" dirty="0">
                <a:solidFill>
                  <a:srgbClr val="39342C"/>
                </a:solidFill>
                <a:latin typeface="Times New Roman"/>
                <a:cs typeface="Times New Roman"/>
              </a:rPr>
              <a:t>new </a:t>
            </a:r>
            <a:r>
              <a:rPr b="1" spc="100" dirty="0">
                <a:solidFill>
                  <a:srgbClr val="39342C"/>
                </a:solidFill>
                <a:latin typeface="Times New Roman"/>
                <a:cs typeface="Times New Roman"/>
              </a:rPr>
              <a:t>release </a:t>
            </a:r>
            <a:r>
              <a:rPr b="1" spc="120" dirty="0">
                <a:solidFill>
                  <a:srgbClr val="39342C"/>
                </a:solidFill>
                <a:latin typeface="Times New Roman"/>
                <a:cs typeface="Times New Roman"/>
              </a:rPr>
              <a:t>in </a:t>
            </a:r>
            <a:r>
              <a:rPr b="1" spc="5" dirty="0">
                <a:solidFill>
                  <a:srgbClr val="39342C"/>
                </a:solidFill>
                <a:latin typeface="Times New Roman"/>
                <a:cs typeface="Times New Roman"/>
              </a:rPr>
              <a:t>1999, </a:t>
            </a:r>
            <a:r>
              <a:rPr b="1" spc="75" dirty="0">
                <a:solidFill>
                  <a:srgbClr val="39342C"/>
                </a:solidFill>
                <a:latin typeface="Times New Roman"/>
                <a:cs typeface="Times New Roman"/>
              </a:rPr>
              <a:t>Microsoft </a:t>
            </a:r>
            <a:r>
              <a:rPr b="1" spc="70" dirty="0">
                <a:solidFill>
                  <a:srgbClr val="39342C"/>
                </a:solidFill>
                <a:latin typeface="Times New Roman"/>
                <a:cs typeface="Times New Roman"/>
              </a:rPr>
              <a:t>98 </a:t>
            </a:r>
            <a:r>
              <a:rPr b="1" spc="75" dirty="0">
                <a:solidFill>
                  <a:srgbClr val="39342C"/>
                </a:solidFill>
                <a:latin typeface="Times New Roman"/>
                <a:cs typeface="Times New Roman"/>
              </a:rPr>
              <a:t>was </a:t>
            </a:r>
            <a:r>
              <a:rPr b="1" spc="135" dirty="0">
                <a:solidFill>
                  <a:srgbClr val="39342C"/>
                </a:solidFill>
                <a:latin typeface="Times New Roman"/>
                <a:cs typeface="Times New Roman"/>
              </a:rPr>
              <a:t>the </a:t>
            </a:r>
            <a:r>
              <a:rPr b="1" spc="75" dirty="0">
                <a:solidFill>
                  <a:srgbClr val="39342C"/>
                </a:solidFill>
                <a:latin typeface="Times New Roman"/>
                <a:cs typeface="Times New Roman"/>
              </a:rPr>
              <a:t>first </a:t>
            </a:r>
            <a:r>
              <a:rPr b="1" spc="100" dirty="0">
                <a:solidFill>
                  <a:srgbClr val="39342C"/>
                </a:solidFill>
                <a:latin typeface="Times New Roman"/>
                <a:cs typeface="Times New Roman"/>
              </a:rPr>
              <a:t>release </a:t>
            </a:r>
            <a:r>
              <a:rPr b="1" spc="120" dirty="0">
                <a:solidFill>
                  <a:srgbClr val="39342C"/>
                </a:solidFill>
                <a:latin typeface="Times New Roman"/>
                <a:cs typeface="Times New Roman"/>
              </a:rPr>
              <a:t>designed  </a:t>
            </a:r>
            <a:r>
              <a:rPr b="1" spc="85" dirty="0">
                <a:solidFill>
                  <a:srgbClr val="39342C"/>
                </a:solidFill>
                <a:latin typeface="Times New Roman"/>
                <a:cs typeface="Times New Roman"/>
              </a:rPr>
              <a:t>specifically</a:t>
            </a:r>
            <a:r>
              <a:rPr b="1" spc="-9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60" dirty="0">
                <a:solidFill>
                  <a:srgbClr val="39342C"/>
                </a:solidFill>
                <a:latin typeface="Times New Roman"/>
                <a:cs typeface="Times New Roman"/>
              </a:rPr>
              <a:t>for</a:t>
            </a:r>
            <a:r>
              <a:rPr b="1" spc="-13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110" dirty="0">
                <a:solidFill>
                  <a:srgbClr val="39342C"/>
                </a:solidFill>
                <a:latin typeface="Times New Roman"/>
                <a:cs typeface="Times New Roman"/>
              </a:rPr>
              <a:t>consumers,</a:t>
            </a:r>
            <a:r>
              <a:rPr b="1" spc="-65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90" dirty="0">
                <a:solidFill>
                  <a:srgbClr val="39342C"/>
                </a:solidFill>
                <a:latin typeface="Times New Roman"/>
                <a:cs typeface="Times New Roman"/>
              </a:rPr>
              <a:t>as</a:t>
            </a:r>
            <a:r>
              <a:rPr b="1" spc="-10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135" dirty="0">
                <a:solidFill>
                  <a:srgbClr val="39342C"/>
                </a:solidFill>
                <a:latin typeface="Times New Roman"/>
                <a:cs typeface="Times New Roman"/>
              </a:rPr>
              <a:t>opposed</a:t>
            </a:r>
            <a:r>
              <a:rPr b="1" spc="-6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125" dirty="0">
                <a:solidFill>
                  <a:srgbClr val="39342C"/>
                </a:solidFill>
                <a:latin typeface="Times New Roman"/>
                <a:cs typeface="Times New Roman"/>
              </a:rPr>
              <a:t>to</a:t>
            </a:r>
            <a:r>
              <a:rPr b="1" spc="-9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135" dirty="0">
                <a:solidFill>
                  <a:srgbClr val="39342C"/>
                </a:solidFill>
                <a:latin typeface="Times New Roman"/>
                <a:cs typeface="Times New Roman"/>
              </a:rPr>
              <a:t>the</a:t>
            </a:r>
            <a:r>
              <a:rPr b="1" spc="-7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120" dirty="0">
                <a:solidFill>
                  <a:srgbClr val="39342C"/>
                </a:solidFill>
                <a:latin typeface="Times New Roman"/>
                <a:cs typeface="Times New Roman"/>
              </a:rPr>
              <a:t>business</a:t>
            </a:r>
            <a:r>
              <a:rPr b="1" spc="-95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80" dirty="0">
                <a:solidFill>
                  <a:srgbClr val="39342C"/>
                </a:solidFill>
                <a:latin typeface="Times New Roman"/>
                <a:cs typeface="Times New Roman"/>
              </a:rPr>
              <a:t>or</a:t>
            </a:r>
            <a:r>
              <a:rPr b="1" spc="-10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114" dirty="0">
                <a:solidFill>
                  <a:srgbClr val="39342C"/>
                </a:solidFill>
                <a:latin typeface="Times New Roman"/>
                <a:cs typeface="Times New Roman"/>
              </a:rPr>
              <a:t>technology  </a:t>
            </a:r>
            <a:r>
              <a:rPr b="1" spc="110" dirty="0">
                <a:solidFill>
                  <a:srgbClr val="39342C"/>
                </a:solidFill>
                <a:latin typeface="Times New Roman"/>
                <a:cs typeface="Times New Roman"/>
              </a:rPr>
              <a:t>set.</a:t>
            </a:r>
            <a:endParaRPr dirty="0">
              <a:latin typeface="Times New Roman"/>
              <a:cs typeface="Times New Roman"/>
            </a:endParaRPr>
          </a:p>
          <a:p>
            <a:pPr marL="287020" marR="288290" indent="-274955">
              <a:spcBef>
                <a:spcPts val="434"/>
              </a:spcBef>
              <a:buClr>
                <a:srgbClr val="93C500"/>
              </a:buClr>
              <a:buSzPct val="75000"/>
              <a:buFont typeface="Symbol"/>
              <a:buChar char=""/>
              <a:tabLst>
                <a:tab pos="287020" algn="l"/>
                <a:tab pos="287655" algn="l"/>
              </a:tabLst>
            </a:pPr>
            <a:r>
              <a:rPr b="1" u="sng" spc="90" dirty="0">
                <a:solidFill>
                  <a:srgbClr val="D67B00"/>
                </a:solidFill>
                <a:uFill>
                  <a:solidFill>
                    <a:srgbClr val="D67B00"/>
                  </a:solidFill>
                </a:uFill>
                <a:latin typeface="Times New Roman"/>
                <a:cs typeface="Times New Roman"/>
              </a:rPr>
              <a:t>Windows </a:t>
            </a:r>
            <a:r>
              <a:rPr b="1" u="sng" spc="60" dirty="0">
                <a:solidFill>
                  <a:srgbClr val="D67B00"/>
                </a:solidFill>
                <a:uFill>
                  <a:solidFill>
                    <a:srgbClr val="D67B00"/>
                  </a:solidFill>
                </a:uFill>
                <a:latin typeface="Times New Roman"/>
                <a:cs typeface="Times New Roman"/>
              </a:rPr>
              <a:t>2000</a:t>
            </a:r>
            <a:r>
              <a:rPr b="1" spc="60" dirty="0">
                <a:solidFill>
                  <a:srgbClr val="39342C"/>
                </a:solidFill>
                <a:latin typeface="Times New Roman"/>
                <a:cs typeface="Times New Roman"/>
              </a:rPr>
              <a:t>: </a:t>
            </a:r>
            <a:r>
              <a:rPr b="1" spc="90" dirty="0">
                <a:solidFill>
                  <a:srgbClr val="39342C"/>
                </a:solidFill>
                <a:latin typeface="Times New Roman"/>
                <a:cs typeface="Times New Roman"/>
              </a:rPr>
              <a:t>Windows </a:t>
            </a:r>
            <a:r>
              <a:rPr b="1" spc="95" dirty="0">
                <a:solidFill>
                  <a:srgbClr val="39342C"/>
                </a:solidFill>
                <a:latin typeface="Times New Roman"/>
                <a:cs typeface="Times New Roman"/>
              </a:rPr>
              <a:t>2000 </a:t>
            </a:r>
            <a:r>
              <a:rPr b="1" spc="125" dirty="0">
                <a:solidFill>
                  <a:srgbClr val="39342C"/>
                </a:solidFill>
                <a:latin typeface="Times New Roman"/>
                <a:cs typeface="Times New Roman"/>
              </a:rPr>
              <a:t>made </a:t>
            </a:r>
            <a:r>
              <a:rPr b="1" spc="75" dirty="0">
                <a:solidFill>
                  <a:srgbClr val="39342C"/>
                </a:solidFill>
                <a:latin typeface="Times New Roman"/>
                <a:cs typeface="Times New Roman"/>
              </a:rPr>
              <a:t>everyone's </a:t>
            </a:r>
            <a:r>
              <a:rPr b="1" spc="85" dirty="0">
                <a:solidFill>
                  <a:srgbClr val="39342C"/>
                </a:solidFill>
                <a:latin typeface="Times New Roman"/>
                <a:cs typeface="Times New Roman"/>
              </a:rPr>
              <a:t>lives </a:t>
            </a:r>
            <a:r>
              <a:rPr b="1" spc="95" dirty="0">
                <a:solidFill>
                  <a:srgbClr val="39342C"/>
                </a:solidFill>
                <a:latin typeface="Times New Roman"/>
                <a:cs typeface="Times New Roman"/>
              </a:rPr>
              <a:t>easier </a:t>
            </a:r>
            <a:r>
              <a:rPr b="1" spc="45" dirty="0">
                <a:solidFill>
                  <a:srgbClr val="39342C"/>
                </a:solidFill>
                <a:latin typeface="Times New Roman"/>
                <a:cs typeface="Times New Roman"/>
              </a:rPr>
              <a:t>by  </a:t>
            </a:r>
            <a:r>
              <a:rPr b="1" spc="95" dirty="0">
                <a:solidFill>
                  <a:srgbClr val="39342C"/>
                </a:solidFill>
                <a:latin typeface="Times New Roman"/>
                <a:cs typeface="Times New Roman"/>
              </a:rPr>
              <a:t>increasing</a:t>
            </a:r>
            <a:r>
              <a:rPr b="1" spc="-45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135" dirty="0">
                <a:solidFill>
                  <a:srgbClr val="39342C"/>
                </a:solidFill>
                <a:latin typeface="Times New Roman"/>
                <a:cs typeface="Times New Roman"/>
              </a:rPr>
              <a:t>the</a:t>
            </a:r>
            <a:r>
              <a:rPr b="1" spc="-65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114" dirty="0">
                <a:solidFill>
                  <a:srgbClr val="39342C"/>
                </a:solidFill>
                <a:latin typeface="Times New Roman"/>
                <a:cs typeface="Times New Roman"/>
              </a:rPr>
              <a:t>number</a:t>
            </a:r>
            <a:r>
              <a:rPr b="1" spc="-125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105" dirty="0">
                <a:solidFill>
                  <a:srgbClr val="39342C"/>
                </a:solidFill>
                <a:latin typeface="Times New Roman"/>
                <a:cs typeface="Times New Roman"/>
              </a:rPr>
              <a:t>of</a:t>
            </a:r>
            <a:r>
              <a:rPr b="1" spc="-25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95" dirty="0">
                <a:solidFill>
                  <a:srgbClr val="39342C"/>
                </a:solidFill>
                <a:latin typeface="Times New Roman"/>
                <a:cs typeface="Times New Roman"/>
              </a:rPr>
              <a:t>plug</a:t>
            </a:r>
            <a:r>
              <a:rPr b="1" spc="-7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105" dirty="0">
                <a:solidFill>
                  <a:srgbClr val="39342C"/>
                </a:solidFill>
                <a:latin typeface="Times New Roman"/>
                <a:cs typeface="Times New Roman"/>
              </a:rPr>
              <a:t>and</a:t>
            </a:r>
            <a:r>
              <a:rPr b="1" spc="-6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55" dirty="0">
                <a:solidFill>
                  <a:srgbClr val="39342C"/>
                </a:solidFill>
                <a:latin typeface="Times New Roman"/>
                <a:cs typeface="Times New Roman"/>
              </a:rPr>
              <a:t>play</a:t>
            </a:r>
            <a:r>
              <a:rPr b="1" spc="-12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105" dirty="0">
                <a:solidFill>
                  <a:srgbClr val="39342C"/>
                </a:solidFill>
                <a:latin typeface="Times New Roman"/>
                <a:cs typeface="Times New Roman"/>
              </a:rPr>
              <a:t>devices</a:t>
            </a:r>
            <a:r>
              <a:rPr b="1" spc="-12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110" dirty="0">
                <a:solidFill>
                  <a:srgbClr val="39342C"/>
                </a:solidFill>
                <a:latin typeface="Times New Roman"/>
                <a:cs typeface="Times New Roman"/>
              </a:rPr>
              <a:t>compatible</a:t>
            </a:r>
            <a:r>
              <a:rPr b="1" spc="-120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100" dirty="0">
                <a:solidFill>
                  <a:srgbClr val="39342C"/>
                </a:solidFill>
                <a:latin typeface="Times New Roman"/>
                <a:cs typeface="Times New Roman"/>
              </a:rPr>
              <a:t>with</a:t>
            </a:r>
            <a:r>
              <a:rPr b="1" spc="-55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130" dirty="0">
                <a:solidFill>
                  <a:srgbClr val="39342C"/>
                </a:solidFill>
                <a:latin typeface="Times New Roman"/>
                <a:cs typeface="Times New Roman"/>
              </a:rPr>
              <a:t>the  </a:t>
            </a:r>
            <a:r>
              <a:rPr b="1" spc="95" dirty="0">
                <a:solidFill>
                  <a:srgbClr val="39342C"/>
                </a:solidFill>
                <a:latin typeface="Times New Roman"/>
                <a:cs typeface="Times New Roman"/>
              </a:rPr>
              <a:t>operating</a:t>
            </a:r>
            <a:r>
              <a:rPr b="1" spc="-55" dirty="0">
                <a:solidFill>
                  <a:srgbClr val="39342C"/>
                </a:solidFill>
                <a:latin typeface="Times New Roman"/>
                <a:cs typeface="Times New Roman"/>
              </a:rPr>
              <a:t> </a:t>
            </a:r>
            <a:r>
              <a:rPr b="1" spc="110" dirty="0">
                <a:solidFill>
                  <a:srgbClr val="39342C"/>
                </a:solidFill>
                <a:latin typeface="Times New Roman"/>
                <a:cs typeface="Times New Roman"/>
              </a:rPr>
              <a:t>system</a:t>
            </a:r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1162</TotalTime>
  <Words>44</Words>
  <Application>Microsoft Office PowerPoint</Application>
  <PresentationFormat>On-screen Show (4:3)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Symbol</vt:lpstr>
      <vt:lpstr>Times New Roman</vt:lpstr>
      <vt:lpstr>Tw Cen MT</vt:lpstr>
      <vt:lpstr>Tw Cen MT Condensed</vt:lpstr>
      <vt:lpstr>Wingdings 3</vt:lpstr>
      <vt:lpstr>Integral</vt:lpstr>
      <vt:lpstr>PowerPoint Presentation</vt:lpstr>
      <vt:lpstr>Index</vt:lpstr>
      <vt:lpstr>Introduction</vt:lpstr>
      <vt:lpstr>History Of Windows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Zanyar</dc:creator>
  <cp:lastModifiedBy>Zanyar</cp:lastModifiedBy>
  <cp:revision>146</cp:revision>
  <dcterms:created xsi:type="dcterms:W3CDTF">2021-09-03T18:33:40Z</dcterms:created>
  <dcterms:modified xsi:type="dcterms:W3CDTF">2023-05-02T21:17:05Z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2014-09-01T00:00:00Z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2021-09-03T00:00:00Z</vt:filetime>
  </property>
</Properties>
</file>