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Lst>
  <p:sldIdLst>
    <p:sldId id="257" r:id="rId2"/>
    <p:sldId id="269" r:id="rId3"/>
    <p:sldId id="270" r:id="rId4"/>
    <p:sldId id="271" r:id="rId5"/>
    <p:sldId id="272" r:id="rId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564"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F15528-21DE-4FAA-801E-634DDDAF4B2B}" type="slidenum">
              <a:rPr lang="ar-IQ" smtClean="0"/>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29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235142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F15528-21DE-4FAA-801E-634DDDAF4B2B}" type="slidenum">
              <a:rPr lang="ar-IQ" smtClean="0"/>
              <a:t>‹#›</a:t>
            </a:fld>
            <a:endParaRPr lang="ar-IQ"/>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0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424138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F15528-21DE-4FAA-801E-634DDDAF4B2B}" type="slidenum">
              <a:rPr lang="ar-IQ" smtClean="0"/>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2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15977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417065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230753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231197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6F15528-21DE-4FAA-801E-634DDDAF4B2B}" type="slidenum">
              <a:rPr lang="ar-IQ" smtClean="0"/>
              <a:t>‹#›</a:t>
            </a:fld>
            <a:endParaRPr lang="ar-IQ"/>
          </a:p>
        </p:txBody>
      </p:sp>
    </p:spTree>
    <p:extLst>
      <p:ext uri="{BB962C8B-B14F-4D97-AF65-F5344CB8AC3E}">
        <p14:creationId xmlns:p14="http://schemas.microsoft.com/office/powerpoint/2010/main" val="289284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6F15528-21DE-4FAA-801E-634DDDAF4B2B}" type="slidenum">
              <a:rPr lang="ar-IQ" smtClean="0"/>
              <a:t>‹#›</a:t>
            </a:fld>
            <a:endParaRPr lang="ar-IQ"/>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11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t>5/3/2023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ar-IQ" smtClean="0"/>
              <a:t>‹#›</a:t>
            </a:fld>
            <a:endParaRPr lang="ar-IQ"/>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6715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14400" y="0"/>
            <a:ext cx="1600200" cy="6858000"/>
          </a:xfrm>
          <a:custGeom>
            <a:avLst/>
            <a:gdLst/>
            <a:ahLst/>
            <a:cxnLst/>
            <a:rect l="l" t="t" r="r" b="b"/>
            <a:pathLst>
              <a:path w="1600200" h="6858000">
                <a:moveTo>
                  <a:pt x="1600200" y="0"/>
                </a:moveTo>
                <a:lnTo>
                  <a:pt x="0" y="0"/>
                </a:lnTo>
                <a:lnTo>
                  <a:pt x="0" y="6858000"/>
                </a:lnTo>
                <a:lnTo>
                  <a:pt x="1600200" y="6858000"/>
                </a:lnTo>
                <a:lnTo>
                  <a:pt x="1600200" y="0"/>
                </a:lnTo>
                <a:close/>
              </a:path>
            </a:pathLst>
          </a:custGeom>
          <a:solidFill>
            <a:srgbClr val="FFFFFF">
              <a:alpha val="10195"/>
            </a:srgbClr>
          </a:solidFill>
        </p:spPr>
        <p:txBody>
          <a:bodyPr wrap="square" lIns="0" tIns="0" rIns="0" bIns="0" rtlCol="0"/>
          <a:lstStyle/>
          <a:p>
            <a:endParaRPr/>
          </a:p>
        </p:txBody>
      </p:sp>
      <p:sp>
        <p:nvSpPr>
          <p:cNvPr id="4" name="object 4"/>
          <p:cNvSpPr/>
          <p:nvPr/>
        </p:nvSpPr>
        <p:spPr>
          <a:xfrm>
            <a:off x="0" y="0"/>
            <a:ext cx="990600" cy="6858000"/>
          </a:xfrm>
          <a:custGeom>
            <a:avLst/>
            <a:gdLst/>
            <a:ahLst/>
            <a:cxnLst/>
            <a:rect l="l" t="t" r="r" b="b"/>
            <a:pathLst>
              <a:path w="990600" h="6858000">
                <a:moveTo>
                  <a:pt x="990600" y="0"/>
                </a:moveTo>
                <a:lnTo>
                  <a:pt x="457200" y="0"/>
                </a:lnTo>
                <a:lnTo>
                  <a:pt x="228600" y="0"/>
                </a:lnTo>
                <a:lnTo>
                  <a:pt x="0" y="0"/>
                </a:lnTo>
                <a:lnTo>
                  <a:pt x="0" y="6858000"/>
                </a:lnTo>
                <a:lnTo>
                  <a:pt x="228600" y="6858000"/>
                </a:lnTo>
                <a:lnTo>
                  <a:pt x="457200" y="6858000"/>
                </a:lnTo>
                <a:lnTo>
                  <a:pt x="990600" y="6858000"/>
                </a:lnTo>
                <a:lnTo>
                  <a:pt x="990600" y="0"/>
                </a:lnTo>
                <a:close/>
              </a:path>
            </a:pathLst>
          </a:custGeom>
          <a:solidFill>
            <a:srgbClr val="FFFFFF">
              <a:alpha val="10195"/>
            </a:srgbClr>
          </a:solidFill>
        </p:spPr>
        <p:txBody>
          <a:bodyPr wrap="square" lIns="0" tIns="0" rIns="0" bIns="0" rtlCol="0"/>
          <a:lstStyle/>
          <a:p>
            <a:endParaRPr/>
          </a:p>
        </p:txBody>
      </p:sp>
      <p:sp>
        <p:nvSpPr>
          <p:cNvPr id="5" name="object 5"/>
          <p:cNvSpPr/>
          <p:nvPr/>
        </p:nvSpPr>
        <p:spPr>
          <a:xfrm>
            <a:off x="1336547" y="0"/>
            <a:ext cx="1600200" cy="6858000"/>
          </a:xfrm>
          <a:custGeom>
            <a:avLst/>
            <a:gdLst/>
            <a:ahLst/>
            <a:cxnLst/>
            <a:rect l="l" t="t" r="r" b="b"/>
            <a:pathLst>
              <a:path w="1600200" h="6858000">
                <a:moveTo>
                  <a:pt x="1600200" y="0"/>
                </a:moveTo>
                <a:lnTo>
                  <a:pt x="0" y="0"/>
                </a:lnTo>
                <a:lnTo>
                  <a:pt x="0" y="6858000"/>
                </a:lnTo>
                <a:lnTo>
                  <a:pt x="1600200" y="6858000"/>
                </a:lnTo>
                <a:lnTo>
                  <a:pt x="1600200" y="0"/>
                </a:lnTo>
                <a:close/>
              </a:path>
            </a:pathLst>
          </a:custGeom>
          <a:solidFill>
            <a:srgbClr val="FFFFFF">
              <a:alpha val="10195"/>
            </a:srgbClr>
          </a:solidFill>
        </p:spPr>
        <p:txBody>
          <a:bodyPr wrap="square" lIns="0" tIns="0" rIns="0" bIns="0" rtlCol="0"/>
          <a:lstStyle/>
          <a:p>
            <a:endParaRPr/>
          </a:p>
        </p:txBody>
      </p:sp>
      <p:sp>
        <p:nvSpPr>
          <p:cNvPr id="6" name="object 6"/>
          <p:cNvSpPr/>
          <p:nvPr/>
        </p:nvSpPr>
        <p:spPr>
          <a:xfrm>
            <a:off x="422148" y="0"/>
            <a:ext cx="990600" cy="6858000"/>
          </a:xfrm>
          <a:custGeom>
            <a:avLst/>
            <a:gdLst/>
            <a:ahLst/>
            <a:cxnLst/>
            <a:rect l="l" t="t" r="r" b="b"/>
            <a:pathLst>
              <a:path w="990600" h="6858000">
                <a:moveTo>
                  <a:pt x="990600" y="0"/>
                </a:moveTo>
                <a:lnTo>
                  <a:pt x="457200" y="0"/>
                </a:lnTo>
                <a:lnTo>
                  <a:pt x="228600" y="0"/>
                </a:lnTo>
                <a:lnTo>
                  <a:pt x="0" y="0"/>
                </a:lnTo>
                <a:lnTo>
                  <a:pt x="0" y="6858000"/>
                </a:lnTo>
                <a:lnTo>
                  <a:pt x="228600" y="6858000"/>
                </a:lnTo>
                <a:lnTo>
                  <a:pt x="457200" y="6858000"/>
                </a:lnTo>
                <a:lnTo>
                  <a:pt x="990600" y="6858000"/>
                </a:lnTo>
                <a:lnTo>
                  <a:pt x="990600" y="0"/>
                </a:lnTo>
                <a:close/>
              </a:path>
            </a:pathLst>
          </a:custGeom>
          <a:solidFill>
            <a:srgbClr val="FFFFFF">
              <a:alpha val="10195"/>
            </a:srgbClr>
          </a:solidFill>
        </p:spPr>
        <p:txBody>
          <a:bodyPr wrap="square" lIns="0" tIns="0" rIns="0" bIns="0" rtlCol="0"/>
          <a:lstStyle/>
          <a:p>
            <a:endParaRPr/>
          </a:p>
        </p:txBody>
      </p:sp>
      <p:sp>
        <p:nvSpPr>
          <p:cNvPr id="7" name="object 7"/>
          <p:cNvSpPr/>
          <p:nvPr/>
        </p:nvSpPr>
        <p:spPr>
          <a:xfrm>
            <a:off x="6629400" y="0"/>
            <a:ext cx="1600200" cy="6858000"/>
          </a:xfrm>
          <a:custGeom>
            <a:avLst/>
            <a:gdLst/>
            <a:ahLst/>
            <a:cxnLst/>
            <a:rect l="l" t="t" r="r" b="b"/>
            <a:pathLst>
              <a:path w="1600200" h="6858000">
                <a:moveTo>
                  <a:pt x="1600200" y="0"/>
                </a:moveTo>
                <a:lnTo>
                  <a:pt x="0" y="0"/>
                </a:lnTo>
                <a:lnTo>
                  <a:pt x="0" y="6858000"/>
                </a:lnTo>
                <a:lnTo>
                  <a:pt x="1600200" y="6858000"/>
                </a:lnTo>
                <a:lnTo>
                  <a:pt x="1600200" y="0"/>
                </a:lnTo>
                <a:close/>
              </a:path>
            </a:pathLst>
          </a:custGeom>
          <a:solidFill>
            <a:srgbClr val="FFFFFF">
              <a:alpha val="10195"/>
            </a:srgbClr>
          </a:solidFill>
        </p:spPr>
        <p:txBody>
          <a:bodyPr wrap="square" lIns="0" tIns="0" rIns="0" bIns="0" rtlCol="0"/>
          <a:lstStyle/>
          <a:p>
            <a:endParaRPr/>
          </a:p>
        </p:txBody>
      </p:sp>
      <p:sp>
        <p:nvSpPr>
          <p:cNvPr id="8" name="object 8"/>
          <p:cNvSpPr/>
          <p:nvPr/>
        </p:nvSpPr>
        <p:spPr>
          <a:xfrm>
            <a:off x="8153400" y="0"/>
            <a:ext cx="990600" cy="6858000"/>
          </a:xfrm>
          <a:custGeom>
            <a:avLst/>
            <a:gdLst/>
            <a:ahLst/>
            <a:cxnLst/>
            <a:rect l="l" t="t" r="r" b="b"/>
            <a:pathLst>
              <a:path w="990600" h="6858000">
                <a:moveTo>
                  <a:pt x="990600" y="0"/>
                </a:moveTo>
                <a:lnTo>
                  <a:pt x="762000" y="0"/>
                </a:lnTo>
                <a:lnTo>
                  <a:pt x="533400" y="0"/>
                </a:lnTo>
                <a:lnTo>
                  <a:pt x="0" y="0"/>
                </a:lnTo>
                <a:lnTo>
                  <a:pt x="0" y="6858000"/>
                </a:lnTo>
                <a:lnTo>
                  <a:pt x="533400" y="6858000"/>
                </a:lnTo>
                <a:lnTo>
                  <a:pt x="762000" y="6858000"/>
                </a:lnTo>
                <a:lnTo>
                  <a:pt x="990600" y="6858000"/>
                </a:lnTo>
                <a:lnTo>
                  <a:pt x="990600" y="0"/>
                </a:lnTo>
                <a:close/>
              </a:path>
            </a:pathLst>
          </a:custGeom>
          <a:solidFill>
            <a:srgbClr val="FFFFFF">
              <a:alpha val="10195"/>
            </a:srgbClr>
          </a:solidFill>
        </p:spPr>
        <p:txBody>
          <a:bodyPr wrap="square" lIns="0" tIns="0" rIns="0" bIns="0" rtlCol="0"/>
          <a:lstStyle/>
          <a:p>
            <a:endParaRPr/>
          </a:p>
        </p:txBody>
      </p:sp>
      <p:sp>
        <p:nvSpPr>
          <p:cNvPr id="9" name="object 9"/>
          <p:cNvSpPr/>
          <p:nvPr/>
        </p:nvSpPr>
        <p:spPr>
          <a:xfrm>
            <a:off x="3810000" y="0"/>
            <a:ext cx="2819400" cy="6858000"/>
          </a:xfrm>
          <a:custGeom>
            <a:avLst/>
            <a:gdLst/>
            <a:ahLst/>
            <a:cxnLst/>
            <a:rect l="l" t="t" r="r" b="b"/>
            <a:pathLst>
              <a:path w="2819400" h="6858000">
                <a:moveTo>
                  <a:pt x="2819400" y="0"/>
                </a:moveTo>
                <a:lnTo>
                  <a:pt x="0" y="0"/>
                </a:lnTo>
                <a:lnTo>
                  <a:pt x="0" y="6858000"/>
                </a:lnTo>
                <a:lnTo>
                  <a:pt x="2819400" y="6858000"/>
                </a:lnTo>
                <a:lnTo>
                  <a:pt x="2819400" y="0"/>
                </a:lnTo>
                <a:close/>
              </a:path>
            </a:pathLst>
          </a:custGeom>
          <a:solidFill>
            <a:srgbClr val="FFFFFF">
              <a:alpha val="10195"/>
            </a:srgbClr>
          </a:solidFill>
        </p:spPr>
        <p:txBody>
          <a:bodyPr wrap="square" lIns="0" tIns="0" rIns="0" bIns="0" rtlCol="0"/>
          <a:lstStyle/>
          <a:p>
            <a:endParaRPr/>
          </a:p>
        </p:txBody>
      </p:sp>
      <p:sp>
        <p:nvSpPr>
          <p:cNvPr id="10" name="object 10"/>
          <p:cNvSpPr/>
          <p:nvPr/>
        </p:nvSpPr>
        <p:spPr>
          <a:xfrm>
            <a:off x="2895600" y="0"/>
            <a:ext cx="990600" cy="6858000"/>
          </a:xfrm>
          <a:custGeom>
            <a:avLst/>
            <a:gdLst/>
            <a:ahLst/>
            <a:cxnLst/>
            <a:rect l="l" t="t" r="r" b="b"/>
            <a:pathLst>
              <a:path w="990600" h="6858000">
                <a:moveTo>
                  <a:pt x="990600" y="0"/>
                </a:moveTo>
                <a:lnTo>
                  <a:pt x="457200" y="0"/>
                </a:lnTo>
                <a:lnTo>
                  <a:pt x="228600" y="0"/>
                </a:lnTo>
                <a:lnTo>
                  <a:pt x="0" y="0"/>
                </a:lnTo>
                <a:lnTo>
                  <a:pt x="0" y="6858000"/>
                </a:lnTo>
                <a:lnTo>
                  <a:pt x="228600" y="6858000"/>
                </a:lnTo>
                <a:lnTo>
                  <a:pt x="457200" y="6858000"/>
                </a:lnTo>
                <a:lnTo>
                  <a:pt x="990600" y="6858000"/>
                </a:lnTo>
                <a:lnTo>
                  <a:pt x="990600" y="0"/>
                </a:lnTo>
                <a:close/>
              </a:path>
            </a:pathLst>
          </a:custGeom>
          <a:solidFill>
            <a:srgbClr val="FFFFFF">
              <a:alpha val="10195"/>
            </a:srgbClr>
          </a:solidFill>
        </p:spPr>
        <p:txBody>
          <a:bodyPr wrap="square" lIns="0" tIns="0" rIns="0" bIns="0" rtlCol="0"/>
          <a:lstStyle/>
          <a:p>
            <a:endParaRPr/>
          </a:p>
        </p:txBody>
      </p:sp>
      <p:sp>
        <p:nvSpPr>
          <p:cNvPr id="18" name="object 18"/>
          <p:cNvSpPr txBox="1"/>
          <p:nvPr/>
        </p:nvSpPr>
        <p:spPr>
          <a:xfrm>
            <a:off x="605790" y="2459424"/>
            <a:ext cx="6169660" cy="1502976"/>
          </a:xfrm>
          <a:prstGeom prst="rect">
            <a:avLst/>
          </a:prstGeom>
        </p:spPr>
        <p:txBody>
          <a:bodyPr vert="horz" wrap="square" lIns="0" tIns="12700" rIns="0" bIns="0" rtlCol="0">
            <a:spAutoFit/>
          </a:bodyPr>
          <a:lstStyle/>
          <a:p>
            <a:pPr marL="12700" marR="5080" algn="ctr">
              <a:spcBef>
                <a:spcPts val="100"/>
              </a:spcBef>
            </a:pPr>
            <a:r>
              <a:rPr lang="en-US" sz="4800" b="1" spc="50" dirty="0">
                <a:latin typeface="Times New Roman"/>
                <a:cs typeface="Times New Roman"/>
              </a:rPr>
              <a:t>Chapter Two</a:t>
            </a:r>
          </a:p>
          <a:p>
            <a:pPr marL="12700" marR="5080" algn="ctr">
              <a:spcBef>
                <a:spcPts val="100"/>
              </a:spcBef>
            </a:pPr>
            <a:r>
              <a:rPr lang="en-US" sz="4800" b="1" spc="50" dirty="0">
                <a:latin typeface="Times New Roman"/>
                <a:cs typeface="Times New Roman"/>
              </a:rPr>
              <a:t>Windows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244" y="845568"/>
            <a:ext cx="6157164" cy="566181"/>
          </a:xfrm>
          <a:prstGeom prst="rect">
            <a:avLst/>
          </a:prstGeom>
        </p:spPr>
        <p:txBody>
          <a:bodyPr vert="horz" wrap="square" lIns="0" tIns="12065" rIns="0" bIns="0" rtlCol="0" anchor="ctr">
            <a:spAutoFit/>
          </a:bodyPr>
          <a:lstStyle/>
          <a:p>
            <a:pPr marL="12700">
              <a:lnSpc>
                <a:spcPct val="100000"/>
              </a:lnSpc>
              <a:spcBef>
                <a:spcPts val="95"/>
              </a:spcBef>
            </a:pPr>
            <a:r>
              <a:rPr lang="en-US" sz="3600" b="1" cap="none" spc="-35" dirty="0" smtClean="0">
                <a:solidFill>
                  <a:srgbClr val="FF0000"/>
                </a:solidFill>
                <a:latin typeface="Georgia"/>
                <a:ea typeface="+mn-ea"/>
              </a:rPr>
              <a:t>Shortcut </a:t>
            </a:r>
            <a:r>
              <a:rPr lang="en-US" sz="3600" b="1" cap="none" spc="-35" dirty="0" smtClean="0">
                <a:solidFill>
                  <a:schemeClr val="tx1"/>
                </a:solidFill>
                <a:latin typeface="Georgia"/>
                <a:ea typeface="+mn-ea"/>
              </a:rPr>
              <a:t>and</a:t>
            </a:r>
            <a:r>
              <a:rPr lang="en-US" sz="3600" b="1" cap="none" spc="-35" dirty="0" smtClean="0">
                <a:solidFill>
                  <a:srgbClr val="FF0000"/>
                </a:solidFill>
                <a:latin typeface="Georgia"/>
                <a:ea typeface="+mn-ea"/>
              </a:rPr>
              <a:t> New Folder </a:t>
            </a:r>
            <a:endParaRPr lang="en-US" sz="3200" b="1" cap="none" spc="-35" dirty="0">
              <a:solidFill>
                <a:srgbClr val="FF0000"/>
              </a:solidFill>
              <a:latin typeface="Georgia"/>
              <a:ea typeface="+mn-ea"/>
            </a:endParaRPr>
          </a:p>
        </p:txBody>
      </p:sp>
      <p:sp>
        <p:nvSpPr>
          <p:cNvPr id="3" name="object 3"/>
          <p:cNvSpPr txBox="1"/>
          <p:nvPr/>
        </p:nvSpPr>
        <p:spPr>
          <a:xfrm>
            <a:off x="909626" y="1694129"/>
            <a:ext cx="6517005" cy="1123950"/>
          </a:xfrm>
          <a:prstGeom prst="rect">
            <a:avLst/>
          </a:prstGeom>
        </p:spPr>
        <p:txBody>
          <a:bodyPr vert="horz" wrap="square" lIns="0" tIns="12700" rIns="0" bIns="0" rtlCol="0">
            <a:spAutoFit/>
          </a:bodyPr>
          <a:lstStyle/>
          <a:p>
            <a:pPr marL="12700" marR="5080">
              <a:spcBef>
                <a:spcPts val="100"/>
              </a:spcBef>
            </a:pPr>
            <a:r>
              <a:rPr spc="5" dirty="0">
                <a:solidFill>
                  <a:srgbClr val="0D0D0D"/>
                </a:solidFill>
                <a:latin typeface="Georgia"/>
                <a:cs typeface="Georgia"/>
              </a:rPr>
              <a:t>A </a:t>
            </a:r>
            <a:r>
              <a:rPr spc="-15" dirty="0">
                <a:solidFill>
                  <a:srgbClr val="0D0D0D"/>
                </a:solidFill>
                <a:latin typeface="Georgia"/>
                <a:cs typeface="Georgia"/>
              </a:rPr>
              <a:t>shortcut </a:t>
            </a:r>
            <a:r>
              <a:rPr spc="-30" dirty="0">
                <a:solidFill>
                  <a:srgbClr val="0D0D0D"/>
                </a:solidFill>
                <a:latin typeface="Georgia"/>
                <a:cs typeface="Georgia"/>
              </a:rPr>
              <a:t>creates </a:t>
            </a:r>
            <a:r>
              <a:rPr spc="-45" dirty="0">
                <a:solidFill>
                  <a:srgbClr val="0D0D0D"/>
                </a:solidFill>
                <a:latin typeface="Georgia"/>
                <a:cs typeface="Georgia"/>
              </a:rPr>
              <a:t>a </a:t>
            </a:r>
            <a:r>
              <a:rPr spc="-10" dirty="0">
                <a:solidFill>
                  <a:srgbClr val="0D0D0D"/>
                </a:solidFill>
                <a:latin typeface="Georgia"/>
                <a:cs typeface="Georgia"/>
              </a:rPr>
              <a:t>button </a:t>
            </a:r>
            <a:r>
              <a:rPr spc="-25" dirty="0">
                <a:solidFill>
                  <a:srgbClr val="0D0D0D"/>
                </a:solidFill>
                <a:latin typeface="Georgia"/>
                <a:cs typeface="Georgia"/>
              </a:rPr>
              <a:t>or </a:t>
            </a:r>
            <a:r>
              <a:rPr spc="-20" dirty="0">
                <a:solidFill>
                  <a:srgbClr val="0D0D0D"/>
                </a:solidFill>
                <a:latin typeface="Georgia"/>
                <a:cs typeface="Georgia"/>
              </a:rPr>
              <a:t>icon </a:t>
            </a:r>
            <a:r>
              <a:rPr spc="-10" dirty="0">
                <a:solidFill>
                  <a:srgbClr val="0D0D0D"/>
                </a:solidFill>
                <a:latin typeface="Georgia"/>
                <a:cs typeface="Georgia"/>
              </a:rPr>
              <a:t>which </a:t>
            </a:r>
            <a:r>
              <a:rPr spc="-20" dirty="0">
                <a:solidFill>
                  <a:srgbClr val="0D0D0D"/>
                </a:solidFill>
                <a:latin typeface="Georgia"/>
                <a:cs typeface="Georgia"/>
              </a:rPr>
              <a:t>typically </a:t>
            </a:r>
            <a:r>
              <a:rPr spc="-45" dirty="0">
                <a:solidFill>
                  <a:srgbClr val="0D0D0D"/>
                </a:solidFill>
                <a:latin typeface="Georgia"/>
                <a:cs typeface="Georgia"/>
              </a:rPr>
              <a:t>stays </a:t>
            </a:r>
            <a:r>
              <a:rPr spc="-10" dirty="0">
                <a:solidFill>
                  <a:srgbClr val="0D0D0D"/>
                </a:solidFill>
                <a:latin typeface="Georgia"/>
                <a:cs typeface="Georgia"/>
              </a:rPr>
              <a:t>on </a:t>
            </a:r>
            <a:r>
              <a:rPr dirty="0">
                <a:solidFill>
                  <a:srgbClr val="0D0D0D"/>
                </a:solidFill>
                <a:latin typeface="Georgia"/>
                <a:cs typeface="Georgia"/>
              </a:rPr>
              <a:t>the  </a:t>
            </a:r>
            <a:r>
              <a:rPr spc="-20" dirty="0">
                <a:solidFill>
                  <a:srgbClr val="0D0D0D"/>
                </a:solidFill>
                <a:latin typeface="Georgia"/>
                <a:cs typeface="Georgia"/>
              </a:rPr>
              <a:t>desktop</a:t>
            </a:r>
            <a:r>
              <a:rPr spc="-65" dirty="0">
                <a:solidFill>
                  <a:srgbClr val="0D0D0D"/>
                </a:solidFill>
                <a:latin typeface="Georgia"/>
                <a:cs typeface="Georgia"/>
              </a:rPr>
              <a:t> </a:t>
            </a:r>
            <a:r>
              <a:rPr spc="-25" dirty="0">
                <a:solidFill>
                  <a:srgbClr val="0D0D0D"/>
                </a:solidFill>
                <a:latin typeface="Georgia"/>
                <a:cs typeface="Georgia"/>
              </a:rPr>
              <a:t>and</a:t>
            </a:r>
            <a:r>
              <a:rPr spc="-35" dirty="0">
                <a:solidFill>
                  <a:srgbClr val="0D0D0D"/>
                </a:solidFill>
                <a:latin typeface="Georgia"/>
                <a:cs typeface="Georgia"/>
              </a:rPr>
              <a:t> </a:t>
            </a:r>
            <a:r>
              <a:rPr spc="-15" dirty="0">
                <a:solidFill>
                  <a:srgbClr val="0D0D0D"/>
                </a:solidFill>
                <a:latin typeface="Georgia"/>
                <a:cs typeface="Georgia"/>
              </a:rPr>
              <a:t>when</a:t>
            </a:r>
            <a:r>
              <a:rPr spc="-60" dirty="0">
                <a:solidFill>
                  <a:srgbClr val="0D0D0D"/>
                </a:solidFill>
                <a:latin typeface="Georgia"/>
                <a:cs typeface="Georgia"/>
              </a:rPr>
              <a:t> </a:t>
            </a:r>
            <a:r>
              <a:rPr spc="-15" dirty="0">
                <a:solidFill>
                  <a:srgbClr val="0D0D0D"/>
                </a:solidFill>
                <a:latin typeface="Georgia"/>
                <a:cs typeface="Georgia"/>
              </a:rPr>
              <a:t>clicked,</a:t>
            </a:r>
            <a:r>
              <a:rPr spc="-30" dirty="0">
                <a:solidFill>
                  <a:srgbClr val="0D0D0D"/>
                </a:solidFill>
                <a:latin typeface="Georgia"/>
                <a:cs typeface="Georgia"/>
              </a:rPr>
              <a:t> </a:t>
            </a:r>
            <a:r>
              <a:rPr spc="-20" dirty="0">
                <a:solidFill>
                  <a:srgbClr val="0D0D0D"/>
                </a:solidFill>
                <a:latin typeface="Georgia"/>
                <a:cs typeface="Georgia"/>
              </a:rPr>
              <a:t>quickly</a:t>
            </a:r>
            <a:r>
              <a:rPr spc="-65" dirty="0">
                <a:solidFill>
                  <a:srgbClr val="0D0D0D"/>
                </a:solidFill>
                <a:latin typeface="Georgia"/>
                <a:cs typeface="Georgia"/>
              </a:rPr>
              <a:t> </a:t>
            </a:r>
            <a:r>
              <a:rPr spc="-30" dirty="0">
                <a:solidFill>
                  <a:srgbClr val="0D0D0D"/>
                </a:solidFill>
                <a:latin typeface="Georgia"/>
                <a:cs typeface="Georgia"/>
              </a:rPr>
              <a:t>allows</a:t>
            </a:r>
            <a:r>
              <a:rPr spc="-95" dirty="0">
                <a:solidFill>
                  <a:srgbClr val="0D0D0D"/>
                </a:solidFill>
                <a:latin typeface="Georgia"/>
                <a:cs typeface="Georgia"/>
              </a:rPr>
              <a:t> </a:t>
            </a:r>
            <a:r>
              <a:rPr spc="-30" dirty="0">
                <a:solidFill>
                  <a:srgbClr val="0D0D0D"/>
                </a:solidFill>
                <a:latin typeface="Georgia"/>
                <a:cs typeface="Georgia"/>
              </a:rPr>
              <a:t>you</a:t>
            </a:r>
            <a:r>
              <a:rPr spc="-5" dirty="0">
                <a:solidFill>
                  <a:srgbClr val="0D0D0D"/>
                </a:solidFill>
                <a:latin typeface="Georgia"/>
                <a:cs typeface="Georgia"/>
              </a:rPr>
              <a:t> to</a:t>
            </a:r>
            <a:r>
              <a:rPr spc="-65" dirty="0">
                <a:solidFill>
                  <a:srgbClr val="0D0D0D"/>
                </a:solidFill>
                <a:latin typeface="Georgia"/>
                <a:cs typeface="Georgia"/>
              </a:rPr>
              <a:t> </a:t>
            </a:r>
            <a:r>
              <a:rPr spc="-25" dirty="0">
                <a:solidFill>
                  <a:srgbClr val="0D0D0D"/>
                </a:solidFill>
                <a:latin typeface="Georgia"/>
                <a:cs typeface="Georgia"/>
              </a:rPr>
              <a:t>start</a:t>
            </a:r>
            <a:r>
              <a:rPr spc="-80" dirty="0">
                <a:solidFill>
                  <a:srgbClr val="0D0D0D"/>
                </a:solidFill>
                <a:latin typeface="Georgia"/>
                <a:cs typeface="Georgia"/>
              </a:rPr>
              <a:t> </a:t>
            </a:r>
            <a:r>
              <a:rPr spc="-45" dirty="0">
                <a:solidFill>
                  <a:srgbClr val="0D0D0D"/>
                </a:solidFill>
                <a:latin typeface="Georgia"/>
                <a:cs typeface="Georgia"/>
              </a:rPr>
              <a:t>a</a:t>
            </a:r>
            <a:r>
              <a:rPr spc="-65" dirty="0">
                <a:solidFill>
                  <a:srgbClr val="0D0D0D"/>
                </a:solidFill>
                <a:latin typeface="Georgia"/>
                <a:cs typeface="Georgia"/>
              </a:rPr>
              <a:t> </a:t>
            </a:r>
            <a:r>
              <a:rPr spc="-35" dirty="0">
                <a:solidFill>
                  <a:srgbClr val="0D0D0D"/>
                </a:solidFill>
                <a:latin typeface="Georgia"/>
                <a:cs typeface="Georgia"/>
              </a:rPr>
              <a:t>program</a:t>
            </a:r>
            <a:r>
              <a:rPr spc="-45" dirty="0">
                <a:solidFill>
                  <a:srgbClr val="0D0D0D"/>
                </a:solidFill>
                <a:latin typeface="Georgia"/>
                <a:cs typeface="Georgia"/>
              </a:rPr>
              <a:t> </a:t>
            </a:r>
            <a:r>
              <a:rPr spc="-25" dirty="0">
                <a:solidFill>
                  <a:srgbClr val="0D0D0D"/>
                </a:solidFill>
                <a:latin typeface="Georgia"/>
                <a:cs typeface="Georgia"/>
              </a:rPr>
              <a:t>or  </a:t>
            </a:r>
            <a:r>
              <a:rPr spc="-15" dirty="0">
                <a:solidFill>
                  <a:srgbClr val="0D0D0D"/>
                </a:solidFill>
                <a:latin typeface="Georgia"/>
                <a:cs typeface="Georgia"/>
              </a:rPr>
              <a:t>open </a:t>
            </a:r>
            <a:r>
              <a:rPr spc="-45" dirty="0">
                <a:solidFill>
                  <a:srgbClr val="0D0D0D"/>
                </a:solidFill>
                <a:latin typeface="Georgia"/>
                <a:cs typeface="Georgia"/>
              </a:rPr>
              <a:t>a </a:t>
            </a:r>
            <a:r>
              <a:rPr spc="-10" dirty="0">
                <a:solidFill>
                  <a:srgbClr val="0D0D0D"/>
                </a:solidFill>
                <a:latin typeface="Georgia"/>
                <a:cs typeface="Georgia"/>
              </a:rPr>
              <a:t>file </a:t>
            </a:r>
            <a:r>
              <a:rPr spc="-5" dirty="0">
                <a:solidFill>
                  <a:srgbClr val="0D0D0D"/>
                </a:solidFill>
                <a:latin typeface="Georgia"/>
                <a:cs typeface="Georgia"/>
              </a:rPr>
              <a:t>without </a:t>
            </a:r>
            <a:r>
              <a:rPr spc="-30" dirty="0">
                <a:solidFill>
                  <a:srgbClr val="0D0D0D"/>
                </a:solidFill>
                <a:latin typeface="Georgia"/>
                <a:cs typeface="Georgia"/>
              </a:rPr>
              <a:t>having </a:t>
            </a:r>
            <a:r>
              <a:rPr spc="-5" dirty="0">
                <a:solidFill>
                  <a:srgbClr val="0D0D0D"/>
                </a:solidFill>
                <a:latin typeface="Georgia"/>
                <a:cs typeface="Georgia"/>
              </a:rPr>
              <a:t>to </a:t>
            </a:r>
            <a:r>
              <a:rPr spc="-30" dirty="0">
                <a:solidFill>
                  <a:srgbClr val="0D0D0D"/>
                </a:solidFill>
                <a:latin typeface="Georgia"/>
                <a:cs typeface="Georgia"/>
              </a:rPr>
              <a:t>go </a:t>
            </a:r>
            <a:r>
              <a:rPr spc="-5" dirty="0">
                <a:solidFill>
                  <a:srgbClr val="0D0D0D"/>
                </a:solidFill>
                <a:latin typeface="Georgia"/>
                <a:cs typeface="Georgia"/>
              </a:rPr>
              <a:t>to </a:t>
            </a:r>
            <a:r>
              <a:rPr spc="-25" dirty="0">
                <a:solidFill>
                  <a:srgbClr val="0D0D0D"/>
                </a:solidFill>
                <a:latin typeface="Georgia"/>
                <a:cs typeface="Georgia"/>
              </a:rPr>
              <a:t>its permanent </a:t>
            </a:r>
            <a:r>
              <a:rPr spc="-10" dirty="0">
                <a:solidFill>
                  <a:srgbClr val="0D0D0D"/>
                </a:solidFill>
                <a:latin typeface="Georgia"/>
                <a:cs typeface="Georgia"/>
              </a:rPr>
              <a:t>location on </a:t>
            </a:r>
            <a:r>
              <a:rPr spc="-35" dirty="0">
                <a:solidFill>
                  <a:srgbClr val="0D0D0D"/>
                </a:solidFill>
                <a:latin typeface="Georgia"/>
                <a:cs typeface="Georgia"/>
              </a:rPr>
              <a:t>your  </a:t>
            </a:r>
            <a:r>
              <a:rPr spc="-40" dirty="0">
                <a:solidFill>
                  <a:srgbClr val="0D0D0D"/>
                </a:solidFill>
                <a:latin typeface="Georgia"/>
                <a:cs typeface="Georgia"/>
              </a:rPr>
              <a:t>computer.</a:t>
            </a:r>
            <a:endParaRPr dirty="0">
              <a:latin typeface="Georgia"/>
              <a:cs typeface="Georgia"/>
            </a:endParaRPr>
          </a:p>
        </p:txBody>
      </p:sp>
      <p:pic>
        <p:nvPicPr>
          <p:cNvPr id="6" name="Picture 5"/>
          <p:cNvPicPr>
            <a:picLocks noChangeAspect="1"/>
          </p:cNvPicPr>
          <p:nvPr/>
        </p:nvPicPr>
        <p:blipFill rotWithShape="1">
          <a:blip r:embed="rId2"/>
          <a:srcRect l="55271" t="36458" r="6662" b="10418"/>
          <a:stretch/>
        </p:blipFill>
        <p:spPr>
          <a:xfrm>
            <a:off x="5029200" y="3048000"/>
            <a:ext cx="3884707" cy="3048000"/>
          </a:xfrm>
          <a:prstGeom prst="rect">
            <a:avLst/>
          </a:prstGeom>
        </p:spPr>
      </p:pic>
      <p:sp>
        <p:nvSpPr>
          <p:cNvPr id="7" name="object 4"/>
          <p:cNvSpPr/>
          <p:nvPr/>
        </p:nvSpPr>
        <p:spPr>
          <a:xfrm>
            <a:off x="609600" y="3048000"/>
            <a:ext cx="4191000" cy="2971800"/>
          </a:xfrm>
          <a:prstGeom prst="rect">
            <a:avLst/>
          </a:prstGeom>
          <a:blipFill>
            <a:blip r:embed="rId3" cstate="print"/>
            <a:srcRect/>
            <a:stretch>
              <a:fillRect l="-6982"/>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59198"/>
            <a:ext cx="8001000" cy="781624"/>
          </a:xfrm>
          <a:prstGeom prst="rect">
            <a:avLst/>
          </a:prstGeom>
        </p:spPr>
        <p:txBody>
          <a:bodyPr vert="horz" wrap="square" lIns="0" tIns="12065" rIns="0" bIns="0" rtlCol="0" anchor="ctr">
            <a:spAutoFit/>
          </a:bodyPr>
          <a:lstStyle/>
          <a:p>
            <a:pPr marL="12700">
              <a:lnSpc>
                <a:spcPct val="100000"/>
              </a:lnSpc>
              <a:spcBef>
                <a:spcPts val="95"/>
              </a:spcBef>
            </a:pPr>
            <a:r>
              <a:rPr lang="en-US" sz="2800" b="1" cap="none" spc="-35" dirty="0">
                <a:solidFill>
                  <a:srgbClr val="FF0000"/>
                </a:solidFill>
                <a:latin typeface="Georgia"/>
                <a:ea typeface="+mn-ea"/>
              </a:rPr>
              <a:t>Mouse </a:t>
            </a:r>
            <a:r>
              <a:rPr lang="en-US" sz="2800" b="1" cap="none" spc="-35" dirty="0" smtClean="0">
                <a:solidFill>
                  <a:srgbClr val="FF0000"/>
                </a:solidFill>
                <a:latin typeface="Georgia"/>
                <a:ea typeface="+mn-ea"/>
              </a:rPr>
              <a:t>Functions</a:t>
            </a:r>
            <a:r>
              <a:rPr lang="en-US" sz="3200" b="1" spc="-35" dirty="0">
                <a:solidFill>
                  <a:srgbClr val="FF0000"/>
                </a:solidFill>
                <a:latin typeface="Georgia"/>
                <a:ea typeface="+mn-ea"/>
              </a:rPr>
              <a:t/>
            </a:r>
            <a:br>
              <a:rPr lang="en-US" sz="3200" b="1" spc="-35" dirty="0">
                <a:solidFill>
                  <a:srgbClr val="FF0000"/>
                </a:solidFill>
                <a:latin typeface="Georgia"/>
                <a:ea typeface="+mn-ea"/>
              </a:rPr>
            </a:br>
            <a:r>
              <a:rPr lang="en-US" sz="2200" cap="none" spc="-35" dirty="0">
                <a:solidFill>
                  <a:schemeClr val="tx1"/>
                </a:solidFill>
                <a:latin typeface="Georgia"/>
                <a:ea typeface="+mn-ea"/>
              </a:rPr>
              <a:t>The mouse can be used to accomplish the following tasks</a:t>
            </a:r>
            <a:endParaRPr sz="2200" spc="-35" dirty="0">
              <a:solidFill>
                <a:schemeClr val="tx1"/>
              </a:solidFill>
              <a:latin typeface="Georgia"/>
              <a:ea typeface="+mn-ea"/>
            </a:endParaRPr>
          </a:p>
        </p:txBody>
      </p:sp>
      <p:sp>
        <p:nvSpPr>
          <p:cNvPr id="3" name="object 3"/>
          <p:cNvSpPr txBox="1"/>
          <p:nvPr/>
        </p:nvSpPr>
        <p:spPr>
          <a:xfrm>
            <a:off x="304800" y="1431557"/>
            <a:ext cx="8610600" cy="4707699"/>
          </a:xfrm>
          <a:prstGeom prst="rect">
            <a:avLst/>
          </a:prstGeom>
        </p:spPr>
        <p:txBody>
          <a:bodyPr vert="horz" wrap="square" lIns="0" tIns="49530" rIns="0" bIns="0" rtlCol="0">
            <a:spAutoFit/>
          </a:bodyPr>
          <a:lstStyle/>
          <a:p>
            <a:pPr marL="12065" marR="64769">
              <a:spcBef>
                <a:spcPts val="390"/>
              </a:spcBef>
              <a:buClr>
                <a:srgbClr val="FF0000"/>
              </a:buClr>
              <a:buSzPct val="80000"/>
              <a:tabLst>
                <a:tab pos="286385" algn="l"/>
                <a:tab pos="287020" algn="l"/>
              </a:tabLst>
            </a:pPr>
            <a:r>
              <a:rPr lang="en-US" sz="2200" spc="10" dirty="0" smtClean="0">
                <a:solidFill>
                  <a:srgbClr val="FF0000"/>
                </a:solidFill>
                <a:latin typeface="Georgia"/>
                <a:cs typeface="Georgia"/>
              </a:rPr>
              <a:t>1)Pointing</a:t>
            </a:r>
            <a:r>
              <a:rPr lang="ar-IQ" sz="2200" spc="10" dirty="0" smtClean="0">
                <a:solidFill>
                  <a:srgbClr val="FF0000"/>
                </a:solidFill>
                <a:latin typeface="Georgia"/>
                <a:cs typeface="Georgia"/>
              </a:rPr>
              <a:t> </a:t>
            </a:r>
            <a:r>
              <a:rPr lang="ar-IQ" sz="1600" spc="10" dirty="0" smtClean="0">
                <a:solidFill>
                  <a:srgbClr val="FF0000"/>
                </a:solidFill>
                <a:latin typeface="Georgia"/>
                <a:cs typeface="Georgia"/>
              </a:rPr>
              <a:t>التأشير</a:t>
            </a:r>
            <a:r>
              <a:rPr lang="en-US" sz="2200" spc="10" dirty="0" smtClean="0">
                <a:solidFill>
                  <a:srgbClr val="FF0000"/>
                </a:solidFill>
                <a:latin typeface="Georgia"/>
                <a:cs typeface="Georgia"/>
              </a:rPr>
              <a:t>2)Dragging </a:t>
            </a:r>
            <a:r>
              <a:rPr lang="ar-IQ" spc="10" dirty="0" smtClean="0">
                <a:solidFill>
                  <a:srgbClr val="FF0000"/>
                </a:solidFill>
                <a:latin typeface="Georgia"/>
                <a:cs typeface="Georgia"/>
              </a:rPr>
              <a:t>السحب</a:t>
            </a:r>
            <a:r>
              <a:rPr lang="en-US" spc="10" dirty="0" smtClean="0">
                <a:solidFill>
                  <a:srgbClr val="FF0000"/>
                </a:solidFill>
                <a:latin typeface="Georgia"/>
                <a:cs typeface="Georgia"/>
              </a:rPr>
              <a:t>  3)</a:t>
            </a:r>
            <a:r>
              <a:rPr lang="en-US" sz="2200" spc="10" dirty="0" smtClean="0">
                <a:solidFill>
                  <a:srgbClr val="FF0000"/>
                </a:solidFill>
                <a:latin typeface="Georgia"/>
                <a:cs typeface="Georgia"/>
              </a:rPr>
              <a:t>Clicking</a:t>
            </a:r>
            <a:r>
              <a:rPr lang="ar-IQ" spc="10" dirty="0">
                <a:solidFill>
                  <a:srgbClr val="FF0000"/>
                </a:solidFill>
                <a:latin typeface="Georgia"/>
                <a:cs typeface="Georgia"/>
              </a:rPr>
              <a:t>النقر</a:t>
            </a:r>
            <a:r>
              <a:rPr lang="ar-IQ" sz="2200" spc="10" dirty="0">
                <a:solidFill>
                  <a:srgbClr val="FF0000"/>
                </a:solidFill>
                <a:latin typeface="Georgia"/>
                <a:cs typeface="Georgia"/>
              </a:rPr>
              <a:t> </a:t>
            </a:r>
            <a:r>
              <a:rPr lang="en-US" sz="2200" spc="10" dirty="0" smtClean="0">
                <a:solidFill>
                  <a:srgbClr val="FF0000"/>
                </a:solidFill>
                <a:latin typeface="Georgia"/>
                <a:cs typeface="Georgia"/>
              </a:rPr>
              <a:t> </a:t>
            </a:r>
            <a:r>
              <a:rPr lang="en-US" spc="10" dirty="0" smtClean="0">
                <a:solidFill>
                  <a:srgbClr val="FF0000"/>
                </a:solidFill>
                <a:latin typeface="Georgia"/>
                <a:cs typeface="Georgia"/>
              </a:rPr>
              <a:t>4)</a:t>
            </a:r>
            <a:r>
              <a:rPr lang="en-US" sz="2200" spc="10" dirty="0" smtClean="0">
                <a:solidFill>
                  <a:srgbClr val="FF0000"/>
                </a:solidFill>
                <a:latin typeface="Georgia"/>
                <a:cs typeface="Georgia"/>
              </a:rPr>
              <a:t>Double </a:t>
            </a:r>
            <a:r>
              <a:rPr lang="en-US" sz="2200" spc="10" dirty="0">
                <a:solidFill>
                  <a:srgbClr val="FF0000"/>
                </a:solidFill>
                <a:latin typeface="Georgia"/>
                <a:cs typeface="Georgia"/>
              </a:rPr>
              <a:t>click</a:t>
            </a:r>
            <a:r>
              <a:rPr lang="ar-IQ" sz="2200" spc="10" dirty="0">
                <a:solidFill>
                  <a:srgbClr val="FF0000"/>
                </a:solidFill>
                <a:latin typeface="Georgia"/>
                <a:cs typeface="Georgia"/>
              </a:rPr>
              <a:t> </a:t>
            </a:r>
            <a:r>
              <a:rPr lang="ar-IQ" spc="10" dirty="0">
                <a:solidFill>
                  <a:srgbClr val="FF0000"/>
                </a:solidFill>
                <a:latin typeface="Georgia"/>
                <a:cs typeface="Georgia"/>
              </a:rPr>
              <a:t>النقر المزدوج </a:t>
            </a:r>
            <a:endParaRPr dirty="0">
              <a:solidFill>
                <a:srgbClr val="FF0000"/>
              </a:solidFill>
              <a:latin typeface="Georgia"/>
              <a:cs typeface="Georgia"/>
            </a:endParaRPr>
          </a:p>
          <a:p>
            <a:pPr marL="354965" marR="1024255" indent="-342900">
              <a:lnSpc>
                <a:spcPct val="150000"/>
              </a:lnSpc>
              <a:spcBef>
                <a:spcPts val="520"/>
              </a:spcBef>
              <a:buClr>
                <a:srgbClr val="FF0000"/>
              </a:buClr>
              <a:buSzPct val="75000"/>
              <a:buFont typeface="Wingdings" panose="05000000000000000000" pitchFamily="2" charset="2"/>
              <a:buChar char="ü"/>
              <a:tabLst>
                <a:tab pos="286385" algn="l"/>
                <a:tab pos="287020" algn="l"/>
              </a:tabLst>
            </a:pPr>
            <a:r>
              <a:rPr sz="2200" spc="-30" dirty="0">
                <a:solidFill>
                  <a:srgbClr val="FF0000"/>
                </a:solidFill>
                <a:latin typeface="Georgia"/>
                <a:cs typeface="Georgia"/>
              </a:rPr>
              <a:t>Left </a:t>
            </a:r>
            <a:r>
              <a:rPr sz="2200" spc="-10" dirty="0">
                <a:solidFill>
                  <a:srgbClr val="FF0000"/>
                </a:solidFill>
                <a:latin typeface="Georgia"/>
                <a:cs typeface="Georgia"/>
              </a:rPr>
              <a:t>click </a:t>
            </a:r>
            <a:r>
              <a:rPr sz="2200" spc="-45" dirty="0">
                <a:solidFill>
                  <a:srgbClr val="3D3C2C"/>
                </a:solidFill>
                <a:latin typeface="Georgia"/>
                <a:cs typeface="Georgia"/>
              </a:rPr>
              <a:t>is </a:t>
            </a:r>
            <a:r>
              <a:rPr sz="2200" spc="-35" dirty="0">
                <a:solidFill>
                  <a:srgbClr val="3D3C2C"/>
                </a:solidFill>
                <a:latin typeface="Georgia"/>
                <a:cs typeface="Georgia"/>
              </a:rPr>
              <a:t>used </a:t>
            </a:r>
            <a:r>
              <a:rPr sz="2200" spc="-10" dirty="0">
                <a:solidFill>
                  <a:srgbClr val="3D3C2C"/>
                </a:solidFill>
                <a:latin typeface="Georgia"/>
                <a:cs typeface="Georgia"/>
              </a:rPr>
              <a:t>to </a:t>
            </a:r>
            <a:r>
              <a:rPr sz="2200" spc="-40" dirty="0">
                <a:solidFill>
                  <a:srgbClr val="3D3C2C"/>
                </a:solidFill>
                <a:latin typeface="Georgia"/>
                <a:cs typeface="Georgia"/>
              </a:rPr>
              <a:t>issue </a:t>
            </a:r>
            <a:r>
              <a:rPr sz="2200" spc="-35" dirty="0">
                <a:solidFill>
                  <a:srgbClr val="3D3C2C"/>
                </a:solidFill>
                <a:latin typeface="Georgia"/>
                <a:cs typeface="Georgia"/>
              </a:rPr>
              <a:t>commands </a:t>
            </a:r>
            <a:r>
              <a:rPr sz="2200" spc="-10" dirty="0">
                <a:solidFill>
                  <a:srgbClr val="3D3C2C"/>
                </a:solidFill>
                <a:latin typeface="Georgia"/>
                <a:cs typeface="Georgia"/>
              </a:rPr>
              <a:t>to</a:t>
            </a:r>
            <a:r>
              <a:rPr sz="2200" spc="-280" dirty="0">
                <a:solidFill>
                  <a:srgbClr val="3D3C2C"/>
                </a:solidFill>
                <a:latin typeface="Georgia"/>
                <a:cs typeface="Georgia"/>
              </a:rPr>
              <a:t> </a:t>
            </a:r>
            <a:r>
              <a:rPr sz="2200" spc="-40" dirty="0">
                <a:solidFill>
                  <a:srgbClr val="3D3C2C"/>
                </a:solidFill>
                <a:latin typeface="Georgia"/>
                <a:cs typeface="Georgia"/>
              </a:rPr>
              <a:t>you</a:t>
            </a:r>
            <a:r>
              <a:rPr lang="ar-IQ" sz="2200" spc="-40" dirty="0">
                <a:solidFill>
                  <a:srgbClr val="3D3C2C"/>
                </a:solidFill>
                <a:latin typeface="Georgia"/>
                <a:cs typeface="Georgia"/>
              </a:rPr>
              <a:t> </a:t>
            </a:r>
            <a:r>
              <a:rPr lang="en-US" sz="2200" spc="-40" dirty="0">
                <a:solidFill>
                  <a:srgbClr val="3D3C2C"/>
                </a:solidFill>
                <a:latin typeface="Georgia"/>
                <a:cs typeface="Georgia"/>
              </a:rPr>
              <a:t>computer</a:t>
            </a:r>
            <a:r>
              <a:rPr lang="ar-IQ" sz="2200" spc="-50" dirty="0" smtClean="0">
                <a:solidFill>
                  <a:srgbClr val="3D3C2C"/>
                </a:solidFill>
                <a:latin typeface="Georgia"/>
                <a:cs typeface="Georgia"/>
              </a:rPr>
              <a:t>.</a:t>
            </a:r>
            <a:r>
              <a:rPr lang="en-US" sz="2200" spc="-50" dirty="0" smtClean="0">
                <a:solidFill>
                  <a:srgbClr val="3D3C2C"/>
                </a:solidFill>
                <a:latin typeface="Georgia"/>
                <a:cs typeface="Georgia"/>
              </a:rPr>
              <a:t>(</a:t>
            </a:r>
            <a:r>
              <a:rPr lang="ar-IQ" spc="-50" dirty="0">
                <a:solidFill>
                  <a:srgbClr val="3D3C2C"/>
                </a:solidFill>
                <a:latin typeface="Georgia"/>
                <a:cs typeface="Georgia"/>
              </a:rPr>
              <a:t>کرتەی چەپ بەکاردێت بۆ دەرکردنی فەرمانەکان بۆ تۆ کۆمپیوتەر</a:t>
            </a:r>
            <a:r>
              <a:rPr lang="en-US" sz="2200" spc="-50" dirty="0" smtClean="0">
                <a:solidFill>
                  <a:srgbClr val="3D3C2C"/>
                </a:solidFill>
                <a:latin typeface="Georgia"/>
                <a:cs typeface="Georgia"/>
              </a:rPr>
              <a:t>)</a:t>
            </a:r>
            <a:endParaRPr sz="2200" dirty="0" smtClean="0">
              <a:latin typeface="Georgia"/>
              <a:cs typeface="Georgia"/>
            </a:endParaRPr>
          </a:p>
          <a:p>
            <a:pPr marL="354965" marR="367030" indent="-342900">
              <a:lnSpc>
                <a:spcPct val="150000"/>
              </a:lnSpc>
              <a:spcBef>
                <a:spcPts val="525"/>
              </a:spcBef>
              <a:buClr>
                <a:srgbClr val="FF0000"/>
              </a:buClr>
              <a:buSzPct val="75000"/>
              <a:buFont typeface="Wingdings" panose="05000000000000000000" pitchFamily="2" charset="2"/>
              <a:buChar char="ü"/>
              <a:tabLst>
                <a:tab pos="286385" algn="l"/>
                <a:tab pos="287020" algn="l"/>
                <a:tab pos="5785485" algn="l"/>
              </a:tabLst>
            </a:pPr>
            <a:r>
              <a:rPr sz="2200" spc="-135" dirty="0" smtClean="0">
                <a:solidFill>
                  <a:srgbClr val="FF0000"/>
                </a:solidFill>
                <a:latin typeface="Georgia"/>
                <a:cs typeface="Georgia"/>
              </a:rPr>
              <a:t>R</a:t>
            </a:r>
            <a:r>
              <a:rPr sz="2200" spc="-50" dirty="0" smtClean="0">
                <a:solidFill>
                  <a:srgbClr val="FF0000"/>
                </a:solidFill>
                <a:latin typeface="Georgia"/>
                <a:cs typeface="Georgia"/>
              </a:rPr>
              <a:t>i</a:t>
            </a:r>
            <a:r>
              <a:rPr sz="2200" spc="-35" dirty="0" smtClean="0">
                <a:solidFill>
                  <a:srgbClr val="FF0000"/>
                </a:solidFill>
                <a:latin typeface="Georgia"/>
                <a:cs typeface="Georgia"/>
              </a:rPr>
              <a:t>g</a:t>
            </a:r>
            <a:r>
              <a:rPr sz="2200" dirty="0" smtClean="0">
                <a:solidFill>
                  <a:srgbClr val="FF0000"/>
                </a:solidFill>
                <a:latin typeface="Georgia"/>
                <a:cs typeface="Georgia"/>
              </a:rPr>
              <a:t>ht</a:t>
            </a:r>
            <a:r>
              <a:rPr sz="2200" spc="-95" dirty="0" smtClean="0">
                <a:solidFill>
                  <a:srgbClr val="FF0000"/>
                </a:solidFill>
                <a:latin typeface="Georgia"/>
                <a:cs typeface="Georgia"/>
              </a:rPr>
              <a:t> </a:t>
            </a:r>
            <a:r>
              <a:rPr sz="2200" spc="-5" dirty="0" smtClean="0">
                <a:solidFill>
                  <a:srgbClr val="FF0000"/>
                </a:solidFill>
                <a:latin typeface="Georgia"/>
                <a:cs typeface="Georgia"/>
              </a:rPr>
              <a:t>c</a:t>
            </a:r>
            <a:r>
              <a:rPr sz="2200" spc="-10" dirty="0" smtClean="0">
                <a:solidFill>
                  <a:srgbClr val="FF0000"/>
                </a:solidFill>
                <a:latin typeface="Georgia"/>
                <a:cs typeface="Georgia"/>
              </a:rPr>
              <a:t>lick</a:t>
            </a:r>
            <a:r>
              <a:rPr sz="2200" spc="-40" dirty="0" smtClean="0">
                <a:solidFill>
                  <a:srgbClr val="FF0000"/>
                </a:solidFill>
                <a:latin typeface="Georgia"/>
                <a:cs typeface="Georgia"/>
              </a:rPr>
              <a:t> </a:t>
            </a:r>
            <a:r>
              <a:rPr sz="2200" spc="-40" dirty="0" smtClean="0">
                <a:solidFill>
                  <a:srgbClr val="3D3C2C"/>
                </a:solidFill>
                <a:latin typeface="Georgia"/>
                <a:cs typeface="Georgia"/>
              </a:rPr>
              <a:t>disp</a:t>
            </a:r>
            <a:r>
              <a:rPr sz="2200" spc="-30" dirty="0" smtClean="0">
                <a:solidFill>
                  <a:srgbClr val="3D3C2C"/>
                </a:solidFill>
                <a:latin typeface="Georgia"/>
                <a:cs typeface="Georgia"/>
              </a:rPr>
              <a:t>l</a:t>
            </a:r>
            <a:r>
              <a:rPr sz="2200" spc="-105" dirty="0" smtClean="0">
                <a:solidFill>
                  <a:srgbClr val="3D3C2C"/>
                </a:solidFill>
                <a:latin typeface="Georgia"/>
                <a:cs typeface="Georgia"/>
              </a:rPr>
              <a:t>a</a:t>
            </a:r>
            <a:r>
              <a:rPr sz="2200" spc="-60" dirty="0" smtClean="0">
                <a:solidFill>
                  <a:srgbClr val="3D3C2C"/>
                </a:solidFill>
                <a:latin typeface="Georgia"/>
                <a:cs typeface="Georgia"/>
              </a:rPr>
              <a:t>y</a:t>
            </a:r>
            <a:r>
              <a:rPr sz="2200" spc="-65" dirty="0" smtClean="0">
                <a:solidFill>
                  <a:srgbClr val="3D3C2C"/>
                </a:solidFill>
                <a:latin typeface="Georgia"/>
                <a:cs typeface="Georgia"/>
              </a:rPr>
              <a:t>s </a:t>
            </a:r>
            <a:r>
              <a:rPr sz="2200" spc="-55" dirty="0" smtClean="0">
                <a:solidFill>
                  <a:srgbClr val="3D3C2C"/>
                </a:solidFill>
                <a:latin typeface="Georgia"/>
                <a:cs typeface="Georgia"/>
              </a:rPr>
              <a:t>a</a:t>
            </a:r>
            <a:r>
              <a:rPr sz="2200" spc="-50" dirty="0" smtClean="0">
                <a:solidFill>
                  <a:srgbClr val="3D3C2C"/>
                </a:solidFill>
                <a:latin typeface="Georgia"/>
                <a:cs typeface="Georgia"/>
              </a:rPr>
              <a:t> </a:t>
            </a:r>
            <a:r>
              <a:rPr sz="2200" spc="-20" dirty="0" smtClean="0">
                <a:solidFill>
                  <a:srgbClr val="3D3C2C"/>
                </a:solidFill>
                <a:latin typeface="Georgia"/>
                <a:cs typeface="Georgia"/>
              </a:rPr>
              <a:t>hidd</a:t>
            </a:r>
            <a:r>
              <a:rPr sz="2200" spc="-10" dirty="0" smtClean="0">
                <a:solidFill>
                  <a:srgbClr val="3D3C2C"/>
                </a:solidFill>
                <a:latin typeface="Georgia"/>
                <a:cs typeface="Georgia"/>
              </a:rPr>
              <a:t>e</a:t>
            </a:r>
            <a:r>
              <a:rPr sz="2200" spc="-25" dirty="0" smtClean="0">
                <a:solidFill>
                  <a:srgbClr val="3D3C2C"/>
                </a:solidFill>
                <a:latin typeface="Georgia"/>
                <a:cs typeface="Georgia"/>
              </a:rPr>
              <a:t>n</a:t>
            </a:r>
            <a:r>
              <a:rPr sz="2200" spc="-15" dirty="0" smtClean="0">
                <a:solidFill>
                  <a:srgbClr val="3D3C2C"/>
                </a:solidFill>
                <a:latin typeface="Georgia"/>
                <a:cs typeface="Georgia"/>
              </a:rPr>
              <a:t> </a:t>
            </a:r>
            <a:r>
              <a:rPr sz="2200" spc="-40" dirty="0" smtClean="0">
                <a:solidFill>
                  <a:srgbClr val="3D3C2C"/>
                </a:solidFill>
                <a:latin typeface="Georgia"/>
                <a:cs typeface="Georgia"/>
              </a:rPr>
              <a:t>m</a:t>
            </a:r>
            <a:r>
              <a:rPr sz="2200" spc="-15" dirty="0" smtClean="0">
                <a:solidFill>
                  <a:srgbClr val="3D3C2C"/>
                </a:solidFill>
                <a:latin typeface="Georgia"/>
                <a:cs typeface="Georgia"/>
              </a:rPr>
              <a:t>en</a:t>
            </a:r>
            <a:r>
              <a:rPr sz="2200" spc="-20" dirty="0" smtClean="0">
                <a:solidFill>
                  <a:srgbClr val="3D3C2C"/>
                </a:solidFill>
                <a:latin typeface="Georgia"/>
                <a:cs typeface="Georgia"/>
              </a:rPr>
              <a:t>u</a:t>
            </a:r>
            <a:r>
              <a:rPr sz="2200" spc="-55" dirty="0" smtClean="0">
                <a:solidFill>
                  <a:srgbClr val="3D3C2C"/>
                </a:solidFill>
                <a:latin typeface="Georgia"/>
                <a:cs typeface="Georgia"/>
              </a:rPr>
              <a:t> </a:t>
            </a:r>
            <a:r>
              <a:rPr sz="2200" spc="-100" dirty="0" smtClean="0">
                <a:solidFill>
                  <a:srgbClr val="3D3C2C"/>
                </a:solidFill>
                <a:latin typeface="Georgia"/>
                <a:cs typeface="Georgia"/>
              </a:rPr>
              <a:t>r</a:t>
            </a:r>
            <a:r>
              <a:rPr sz="2200" spc="-20" dirty="0" smtClean="0">
                <a:solidFill>
                  <a:srgbClr val="3D3C2C"/>
                </a:solidFill>
                <a:latin typeface="Georgia"/>
                <a:cs typeface="Georgia"/>
              </a:rPr>
              <a:t>ela</a:t>
            </a:r>
            <a:r>
              <a:rPr sz="2200" spc="-50" dirty="0" smtClean="0">
                <a:solidFill>
                  <a:srgbClr val="3D3C2C"/>
                </a:solidFill>
                <a:latin typeface="Georgia"/>
                <a:cs typeface="Georgia"/>
              </a:rPr>
              <a:t>t</a:t>
            </a:r>
            <a:r>
              <a:rPr sz="2200" spc="-15" dirty="0" smtClean="0">
                <a:solidFill>
                  <a:srgbClr val="3D3C2C"/>
                </a:solidFill>
                <a:latin typeface="Georgia"/>
                <a:cs typeface="Georgia"/>
              </a:rPr>
              <a:t>ed</a:t>
            </a:r>
            <a:r>
              <a:rPr sz="2200" spc="-25" dirty="0" smtClean="0">
                <a:solidFill>
                  <a:srgbClr val="3D3C2C"/>
                </a:solidFill>
                <a:latin typeface="Georgia"/>
                <a:cs typeface="Georgia"/>
              </a:rPr>
              <a:t> </a:t>
            </a:r>
            <a:r>
              <a:rPr sz="2200" spc="-20" dirty="0" smtClean="0">
                <a:solidFill>
                  <a:srgbClr val="3D3C2C"/>
                </a:solidFill>
                <a:latin typeface="Georgia"/>
                <a:cs typeface="Georgia"/>
              </a:rPr>
              <a:t>t</a:t>
            </a:r>
            <a:r>
              <a:rPr sz="2200" dirty="0" smtClean="0">
                <a:solidFill>
                  <a:srgbClr val="3D3C2C"/>
                </a:solidFill>
                <a:latin typeface="Georgia"/>
                <a:cs typeface="Georgia"/>
              </a:rPr>
              <a:t>o	</a:t>
            </a:r>
            <a:r>
              <a:rPr sz="2200" spc="-10" dirty="0" smtClean="0">
                <a:solidFill>
                  <a:srgbClr val="3D3C2C"/>
                </a:solidFill>
                <a:latin typeface="Georgia"/>
                <a:cs typeface="Georgia"/>
              </a:rPr>
              <a:t>the  object </a:t>
            </a:r>
            <a:r>
              <a:rPr sz="2200" spc="-30" dirty="0" smtClean="0">
                <a:solidFill>
                  <a:srgbClr val="3D3C2C"/>
                </a:solidFill>
                <a:latin typeface="Georgia"/>
                <a:cs typeface="Georgia"/>
              </a:rPr>
              <a:t>you </a:t>
            </a:r>
            <a:r>
              <a:rPr sz="2200" spc="-60" dirty="0" smtClean="0">
                <a:solidFill>
                  <a:srgbClr val="3D3C2C"/>
                </a:solidFill>
                <a:latin typeface="Georgia"/>
                <a:cs typeface="Georgia"/>
              </a:rPr>
              <a:t>are </a:t>
            </a:r>
            <a:r>
              <a:rPr sz="2200" spc="-25" dirty="0" smtClean="0">
                <a:solidFill>
                  <a:srgbClr val="3D3C2C"/>
                </a:solidFill>
                <a:latin typeface="Georgia"/>
                <a:cs typeface="Georgia"/>
              </a:rPr>
              <a:t>in when</a:t>
            </a:r>
            <a:r>
              <a:rPr sz="2200" spc="-220" dirty="0" smtClean="0">
                <a:solidFill>
                  <a:srgbClr val="3D3C2C"/>
                </a:solidFill>
                <a:latin typeface="Georgia"/>
                <a:cs typeface="Georgia"/>
              </a:rPr>
              <a:t> </a:t>
            </a:r>
            <a:r>
              <a:rPr sz="2200" spc="-20" dirty="0" smtClean="0">
                <a:solidFill>
                  <a:srgbClr val="3D3C2C"/>
                </a:solidFill>
                <a:latin typeface="Georgia"/>
                <a:cs typeface="Georgia"/>
              </a:rPr>
              <a:t>clicking.</a:t>
            </a:r>
            <a:r>
              <a:rPr lang="en-US" sz="2200" spc="-20" dirty="0" smtClean="0">
                <a:solidFill>
                  <a:srgbClr val="3D3C2C"/>
                </a:solidFill>
                <a:latin typeface="Georgia"/>
                <a:cs typeface="Georgia"/>
              </a:rPr>
              <a:t> (</a:t>
            </a:r>
            <a:r>
              <a:rPr lang="ar-IQ" spc="-20" dirty="0">
                <a:solidFill>
                  <a:srgbClr val="3D3C2C"/>
                </a:solidFill>
                <a:latin typeface="Georgia"/>
                <a:cs typeface="Georgia"/>
              </a:rPr>
              <a:t>کرتەی لای ڕاست لیستێکی شاراوەی پەیوەست بەو ئۆبجێکتە نیشان دەدات کە لە کاتی کرتە کردن دا تێیدایە.</a:t>
            </a:r>
            <a:r>
              <a:rPr lang="en-US" sz="2200" spc="-20" dirty="0" smtClean="0">
                <a:solidFill>
                  <a:srgbClr val="3D3C2C"/>
                </a:solidFill>
                <a:latin typeface="Georgia"/>
                <a:cs typeface="Georgia"/>
              </a:rPr>
              <a:t>)</a:t>
            </a:r>
            <a:endParaRPr lang="ar-IQ" sz="2200" spc="-20" dirty="0" smtClean="0">
              <a:solidFill>
                <a:srgbClr val="3D3C2C"/>
              </a:solidFill>
              <a:latin typeface="Georgia"/>
              <a:cs typeface="Georgia"/>
            </a:endParaRPr>
          </a:p>
          <a:p>
            <a:pPr marL="354965" marR="5080" indent="-342900">
              <a:lnSpc>
                <a:spcPct val="150000"/>
              </a:lnSpc>
              <a:spcBef>
                <a:spcPts val="520"/>
              </a:spcBef>
              <a:buClr>
                <a:srgbClr val="FF0000"/>
              </a:buClr>
              <a:buSzPct val="75000"/>
              <a:buFont typeface="Wingdings" panose="05000000000000000000" pitchFamily="2" charset="2"/>
              <a:buChar char="ü"/>
              <a:tabLst>
                <a:tab pos="286385" algn="l"/>
                <a:tab pos="287020" algn="l"/>
              </a:tabLst>
            </a:pPr>
            <a:r>
              <a:rPr sz="2200" spc="-80" dirty="0" smtClean="0">
                <a:solidFill>
                  <a:srgbClr val="FF0000"/>
                </a:solidFill>
                <a:latin typeface="Georgia"/>
                <a:cs typeface="Georgia"/>
              </a:rPr>
              <a:t>By </a:t>
            </a:r>
            <a:r>
              <a:rPr sz="2200" spc="-25" dirty="0">
                <a:solidFill>
                  <a:srgbClr val="FF0000"/>
                </a:solidFill>
                <a:latin typeface="Georgia"/>
                <a:cs typeface="Georgia"/>
              </a:rPr>
              <a:t>right </a:t>
            </a:r>
            <a:r>
              <a:rPr sz="2200" spc="-20" dirty="0">
                <a:solidFill>
                  <a:srgbClr val="FF0000"/>
                </a:solidFill>
                <a:latin typeface="Georgia"/>
                <a:cs typeface="Georgia"/>
              </a:rPr>
              <a:t>clicking</a:t>
            </a:r>
            <a:r>
              <a:rPr sz="2200" spc="-20" dirty="0">
                <a:solidFill>
                  <a:srgbClr val="3D3C2C"/>
                </a:solidFill>
                <a:latin typeface="Georgia"/>
                <a:cs typeface="Georgia"/>
              </a:rPr>
              <a:t>, </a:t>
            </a:r>
            <a:r>
              <a:rPr sz="2200" spc="-30" dirty="0">
                <a:solidFill>
                  <a:srgbClr val="3D3C2C"/>
                </a:solidFill>
                <a:latin typeface="Georgia"/>
                <a:cs typeface="Georgia"/>
              </a:rPr>
              <a:t>you </a:t>
            </a:r>
            <a:r>
              <a:rPr sz="2200" spc="-25" dirty="0">
                <a:solidFill>
                  <a:srgbClr val="3D3C2C"/>
                </a:solidFill>
                <a:latin typeface="Georgia"/>
                <a:cs typeface="Georgia"/>
              </a:rPr>
              <a:t>can </a:t>
            </a:r>
            <a:r>
              <a:rPr sz="2200" spc="-35" dirty="0">
                <a:solidFill>
                  <a:srgbClr val="3D3C2C"/>
                </a:solidFill>
                <a:latin typeface="Georgia"/>
                <a:cs typeface="Georgia"/>
              </a:rPr>
              <a:t>operate </a:t>
            </a:r>
            <a:r>
              <a:rPr sz="2200" spc="-30" dirty="0">
                <a:solidFill>
                  <a:srgbClr val="3D3C2C"/>
                </a:solidFill>
                <a:latin typeface="Georgia"/>
                <a:cs typeface="Georgia"/>
              </a:rPr>
              <a:t>different</a:t>
            </a:r>
            <a:r>
              <a:rPr sz="2200" spc="-300" dirty="0">
                <a:solidFill>
                  <a:srgbClr val="3D3C2C"/>
                </a:solidFill>
                <a:latin typeface="Georgia"/>
                <a:cs typeface="Georgia"/>
              </a:rPr>
              <a:t> </a:t>
            </a:r>
            <a:r>
              <a:rPr sz="2200" spc="-20" dirty="0">
                <a:solidFill>
                  <a:srgbClr val="3D3C2C"/>
                </a:solidFill>
                <a:latin typeface="Georgia"/>
                <a:cs typeface="Georgia"/>
              </a:rPr>
              <a:t>functions  </a:t>
            </a:r>
            <a:r>
              <a:rPr sz="2200" spc="-25" dirty="0">
                <a:solidFill>
                  <a:srgbClr val="3D3C2C"/>
                </a:solidFill>
                <a:latin typeface="Georgia"/>
                <a:cs typeface="Georgia"/>
              </a:rPr>
              <a:t>such </a:t>
            </a:r>
            <a:r>
              <a:rPr sz="2200" spc="-60" dirty="0">
                <a:solidFill>
                  <a:srgbClr val="3D3C2C"/>
                </a:solidFill>
                <a:latin typeface="Georgia"/>
                <a:cs typeface="Georgia"/>
              </a:rPr>
              <a:t>as</a:t>
            </a:r>
            <a:endParaRPr sz="2200" dirty="0">
              <a:latin typeface="Georgia"/>
              <a:cs typeface="Georgia"/>
            </a:endParaRPr>
          </a:p>
          <a:p>
            <a:pPr marL="774065" indent="-342900">
              <a:lnSpc>
                <a:spcPct val="150000"/>
              </a:lnSpc>
              <a:spcBef>
                <a:spcPts val="220"/>
              </a:spcBef>
              <a:buClr>
                <a:srgbClr val="FF0000"/>
              </a:buClr>
              <a:buFont typeface="Wingdings" panose="05000000000000000000" pitchFamily="2" charset="2"/>
              <a:buChar char="ü"/>
            </a:pPr>
            <a:r>
              <a:rPr sz="2200" spc="-65" dirty="0">
                <a:solidFill>
                  <a:srgbClr val="3D3C2C"/>
                </a:solidFill>
                <a:latin typeface="Georgia"/>
                <a:cs typeface="Georgia"/>
              </a:rPr>
              <a:t>Copy, </a:t>
            </a:r>
            <a:r>
              <a:rPr sz="2200" spc="-10" dirty="0">
                <a:solidFill>
                  <a:srgbClr val="3D3C2C"/>
                </a:solidFill>
                <a:latin typeface="Georgia"/>
                <a:cs typeface="Georgia"/>
              </a:rPr>
              <a:t>cut, </a:t>
            </a:r>
            <a:r>
              <a:rPr sz="2200" spc="-40" dirty="0">
                <a:solidFill>
                  <a:srgbClr val="3D3C2C"/>
                </a:solidFill>
                <a:latin typeface="Georgia"/>
                <a:cs typeface="Georgia"/>
              </a:rPr>
              <a:t>paste </a:t>
            </a:r>
            <a:r>
              <a:rPr sz="2200" spc="-55" dirty="0">
                <a:solidFill>
                  <a:srgbClr val="3D3C2C"/>
                </a:solidFill>
                <a:latin typeface="Georgia"/>
                <a:cs typeface="Georgia"/>
              </a:rPr>
              <a:t>a </a:t>
            </a:r>
            <a:r>
              <a:rPr sz="2200" spc="-15" dirty="0">
                <a:solidFill>
                  <a:srgbClr val="3D3C2C"/>
                </a:solidFill>
                <a:latin typeface="Georgia"/>
                <a:cs typeface="Georgia"/>
              </a:rPr>
              <a:t>file </a:t>
            </a:r>
            <a:r>
              <a:rPr sz="2200" spc="-30" dirty="0">
                <a:solidFill>
                  <a:srgbClr val="3D3C2C"/>
                </a:solidFill>
                <a:latin typeface="Georgia"/>
                <a:cs typeface="Georgia"/>
              </a:rPr>
              <a:t>or</a:t>
            </a:r>
            <a:r>
              <a:rPr sz="2200" spc="-190" dirty="0">
                <a:solidFill>
                  <a:srgbClr val="3D3C2C"/>
                </a:solidFill>
                <a:latin typeface="Georgia"/>
                <a:cs typeface="Georgia"/>
              </a:rPr>
              <a:t> </a:t>
            </a:r>
            <a:r>
              <a:rPr sz="2200" spc="-20" dirty="0">
                <a:solidFill>
                  <a:srgbClr val="3D3C2C"/>
                </a:solidFill>
                <a:latin typeface="Georgia"/>
                <a:cs typeface="Georgia"/>
              </a:rPr>
              <a:t>text</a:t>
            </a:r>
            <a:endParaRPr sz="2200" dirty="0">
              <a:latin typeface="Georgia"/>
              <a:cs typeface="Georgia"/>
            </a:endParaRPr>
          </a:p>
          <a:p>
            <a:pPr marL="774065" indent="-342900">
              <a:lnSpc>
                <a:spcPct val="150000"/>
              </a:lnSpc>
              <a:spcBef>
                <a:spcPts val="270"/>
              </a:spcBef>
              <a:buClr>
                <a:srgbClr val="FF0000"/>
              </a:buClr>
              <a:buFont typeface="Wingdings" panose="05000000000000000000" pitchFamily="2" charset="2"/>
              <a:buChar char="ü"/>
            </a:pPr>
            <a:r>
              <a:rPr sz="2200" spc="-55" dirty="0">
                <a:solidFill>
                  <a:srgbClr val="3D3C2C"/>
                </a:solidFill>
                <a:latin typeface="Georgia"/>
                <a:cs typeface="Georgia"/>
              </a:rPr>
              <a:t>Rename </a:t>
            </a:r>
            <a:r>
              <a:rPr sz="2200" spc="-30" dirty="0">
                <a:solidFill>
                  <a:srgbClr val="3D3C2C"/>
                </a:solidFill>
                <a:latin typeface="Georgia"/>
                <a:cs typeface="Georgia"/>
              </a:rPr>
              <a:t>or </a:t>
            </a:r>
            <a:r>
              <a:rPr sz="2200" spc="-15" dirty="0">
                <a:solidFill>
                  <a:srgbClr val="3D3C2C"/>
                </a:solidFill>
                <a:latin typeface="Georgia"/>
                <a:cs typeface="Georgia"/>
              </a:rPr>
              <a:t>delete </a:t>
            </a:r>
            <a:r>
              <a:rPr sz="2200" spc="-55" dirty="0">
                <a:solidFill>
                  <a:srgbClr val="3D3C2C"/>
                </a:solidFill>
                <a:latin typeface="Georgia"/>
                <a:cs typeface="Georgia"/>
              </a:rPr>
              <a:t>a </a:t>
            </a:r>
            <a:r>
              <a:rPr sz="2200" spc="-15" dirty="0">
                <a:solidFill>
                  <a:srgbClr val="3D3C2C"/>
                </a:solidFill>
                <a:latin typeface="Georgia"/>
                <a:cs typeface="Georgia"/>
              </a:rPr>
              <a:t>file</a:t>
            </a:r>
            <a:r>
              <a:rPr sz="2200" spc="-340" dirty="0">
                <a:solidFill>
                  <a:srgbClr val="3D3C2C"/>
                </a:solidFill>
                <a:latin typeface="Georgia"/>
                <a:cs typeface="Georgia"/>
              </a:rPr>
              <a:t> </a:t>
            </a:r>
            <a:r>
              <a:rPr sz="2200" spc="-15" dirty="0">
                <a:solidFill>
                  <a:srgbClr val="3D3C2C"/>
                </a:solidFill>
                <a:latin typeface="Georgia"/>
                <a:cs typeface="Georgia"/>
              </a:rPr>
              <a:t>etc.</a:t>
            </a:r>
            <a:endParaRPr sz="2200" dirty="0">
              <a:latin typeface="Georgia"/>
              <a:cs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914400"/>
            <a:ext cx="8610600" cy="1540358"/>
          </a:xfrm>
          <a:prstGeom prst="rect">
            <a:avLst/>
          </a:prstGeom>
        </p:spPr>
        <p:txBody>
          <a:bodyPr vert="horz" wrap="square" lIns="0" tIns="4445" rIns="0" bIns="0" rtlCol="0" anchor="ctr">
            <a:spAutoFit/>
          </a:bodyPr>
          <a:lstStyle/>
          <a:p>
            <a:pPr marL="12700" marR="5080" indent="43815">
              <a:lnSpc>
                <a:spcPct val="102200"/>
              </a:lnSpc>
              <a:spcBef>
                <a:spcPts val="35"/>
              </a:spcBef>
            </a:pPr>
            <a:r>
              <a:rPr lang="en-US" sz="2000" cap="none" spc="-135" dirty="0">
                <a:latin typeface="Arial"/>
                <a:cs typeface="Arial"/>
              </a:rPr>
              <a:t>To </a:t>
            </a:r>
            <a:r>
              <a:rPr lang="en-US" sz="2000" cap="none" spc="-20" dirty="0">
                <a:latin typeface="Georgia"/>
                <a:cs typeface="Georgia"/>
              </a:rPr>
              <a:t>highlight </a:t>
            </a:r>
            <a:r>
              <a:rPr lang="en-US" sz="2000" cap="none" spc="-25" dirty="0">
                <a:latin typeface="Georgia"/>
                <a:cs typeface="Georgia"/>
              </a:rPr>
              <a:t>,put </a:t>
            </a:r>
            <a:r>
              <a:rPr lang="en-US" sz="2000" cap="none" spc="-35" dirty="0">
                <a:latin typeface="Georgia"/>
                <a:cs typeface="Georgia"/>
              </a:rPr>
              <a:t>your </a:t>
            </a:r>
            <a:r>
              <a:rPr lang="en-US" sz="2000" cap="none" spc="-30" dirty="0">
                <a:latin typeface="Georgia"/>
                <a:cs typeface="Georgia"/>
              </a:rPr>
              <a:t>cursor </a:t>
            </a:r>
            <a:r>
              <a:rPr lang="en-US" sz="2000" cap="none" spc="-25" dirty="0">
                <a:latin typeface="Georgia"/>
                <a:cs typeface="Georgia"/>
              </a:rPr>
              <a:t>at </a:t>
            </a:r>
            <a:r>
              <a:rPr lang="en-US" sz="2000" cap="none" spc="-5" dirty="0">
                <a:latin typeface="Georgia"/>
                <a:cs typeface="Georgia"/>
              </a:rPr>
              <a:t>the </a:t>
            </a:r>
            <a:r>
              <a:rPr lang="en-US" sz="2000" cap="none" spc="-20" dirty="0">
                <a:latin typeface="Georgia"/>
                <a:cs typeface="Georgia"/>
              </a:rPr>
              <a:t>beginning </a:t>
            </a:r>
            <a:r>
              <a:rPr lang="en-US" sz="2000" cap="none" spc="-15" dirty="0">
                <a:latin typeface="Georgia"/>
                <a:cs typeface="Georgia"/>
              </a:rPr>
              <a:t>of </a:t>
            </a:r>
            <a:r>
              <a:rPr lang="en-US" sz="2000" cap="none" spc="-50" dirty="0">
                <a:latin typeface="Georgia"/>
                <a:cs typeface="Georgia"/>
              </a:rPr>
              <a:t>a </a:t>
            </a:r>
            <a:r>
              <a:rPr lang="en-US" sz="2000" cap="none" spc="-40" dirty="0">
                <a:latin typeface="Georgia"/>
                <a:cs typeface="Georgia"/>
              </a:rPr>
              <a:t>word </a:t>
            </a:r>
            <a:r>
              <a:rPr lang="en-US" sz="2000" cap="none" spc="-30" dirty="0">
                <a:latin typeface="Georgia"/>
                <a:cs typeface="Georgia"/>
              </a:rPr>
              <a:t>or </a:t>
            </a:r>
            <a:r>
              <a:rPr lang="en-US" sz="2000" cap="none" spc="-20" dirty="0">
                <a:latin typeface="Georgia"/>
                <a:cs typeface="Georgia"/>
              </a:rPr>
              <a:t>sentence  </a:t>
            </a:r>
            <a:r>
              <a:rPr lang="en-US" sz="2000" cap="none" spc="-30" dirty="0">
                <a:latin typeface="Georgia"/>
                <a:cs typeface="Georgia"/>
              </a:rPr>
              <a:t>you </a:t>
            </a:r>
            <a:r>
              <a:rPr lang="en-US" sz="2000" cap="none" spc="-25" dirty="0">
                <a:latin typeface="Georgia"/>
                <a:cs typeface="Georgia"/>
              </a:rPr>
              <a:t>want </a:t>
            </a:r>
            <a:r>
              <a:rPr lang="en-US" sz="2000" cap="none" spc="-5" dirty="0">
                <a:latin typeface="Georgia"/>
                <a:cs typeface="Georgia"/>
              </a:rPr>
              <a:t>to </a:t>
            </a:r>
            <a:r>
              <a:rPr lang="en-US" sz="2000" cap="none" spc="-15" dirty="0">
                <a:latin typeface="Georgia"/>
                <a:cs typeface="Georgia"/>
              </a:rPr>
              <a:t>highlight, </a:t>
            </a:r>
            <a:r>
              <a:rPr lang="en-US" sz="2000" cap="none" spc="-10" dirty="0">
                <a:latin typeface="Georgia"/>
                <a:cs typeface="Georgia"/>
              </a:rPr>
              <a:t>then </a:t>
            </a:r>
            <a:r>
              <a:rPr lang="en-US" sz="2000" cap="none" spc="-5" dirty="0">
                <a:latin typeface="Georgia"/>
                <a:cs typeface="Georgia"/>
              </a:rPr>
              <a:t>click </a:t>
            </a:r>
            <a:r>
              <a:rPr lang="en-US" sz="2000" cap="none" spc="-30" dirty="0">
                <a:latin typeface="Georgia"/>
                <a:cs typeface="Georgia"/>
              </a:rPr>
              <a:t>and </a:t>
            </a:r>
            <a:r>
              <a:rPr lang="en-US" sz="2000" cap="none" spc="-40" dirty="0">
                <a:latin typeface="Georgia"/>
                <a:cs typeface="Georgia"/>
              </a:rPr>
              <a:t>drag </a:t>
            </a:r>
            <a:r>
              <a:rPr lang="en-US" sz="2000" cap="none" spc="-35" dirty="0">
                <a:latin typeface="Georgia"/>
                <a:cs typeface="Georgia"/>
              </a:rPr>
              <a:t>your </a:t>
            </a:r>
            <a:r>
              <a:rPr lang="en-US" sz="2000" cap="none" spc="-25" dirty="0">
                <a:latin typeface="Georgia"/>
                <a:cs typeface="Georgia"/>
              </a:rPr>
              <a:t>mouse </a:t>
            </a:r>
            <a:r>
              <a:rPr lang="en-US" sz="2000" cap="none" spc="-10" dirty="0">
                <a:latin typeface="Georgia"/>
                <a:cs typeface="Georgia"/>
              </a:rPr>
              <a:t>to </a:t>
            </a:r>
            <a:r>
              <a:rPr lang="en-US" sz="2000" cap="none" spc="-5" dirty="0">
                <a:latin typeface="Georgia"/>
                <a:cs typeface="Georgia"/>
              </a:rPr>
              <a:t>the </a:t>
            </a:r>
            <a:r>
              <a:rPr lang="en-US" sz="2000" cap="none" spc="-15" dirty="0">
                <a:latin typeface="Georgia"/>
                <a:cs typeface="Georgia"/>
              </a:rPr>
              <a:t>end of </a:t>
            </a:r>
            <a:r>
              <a:rPr lang="en-US" sz="2000" cap="none" spc="-5" dirty="0">
                <a:latin typeface="Georgia"/>
                <a:cs typeface="Georgia"/>
              </a:rPr>
              <a:t>the  </a:t>
            </a:r>
            <a:r>
              <a:rPr lang="en-US" sz="2000" cap="none" spc="-15" dirty="0">
                <a:latin typeface="Georgia"/>
                <a:cs typeface="Georgia"/>
              </a:rPr>
              <a:t>selection</a:t>
            </a:r>
            <a:r>
              <a:rPr lang="en-US" sz="2000" cap="none" spc="-15" dirty="0" smtClean="0">
                <a:latin typeface="Georgia"/>
                <a:cs typeface="Georgia"/>
              </a:rPr>
              <a:t>.</a:t>
            </a:r>
            <a:br>
              <a:rPr lang="en-US" sz="2000" cap="none" spc="-15" dirty="0" smtClean="0">
                <a:latin typeface="Georgia"/>
                <a:cs typeface="Georgia"/>
              </a:rPr>
            </a:br>
            <a:r>
              <a:rPr lang="en-US" sz="2000" cap="none" spc="-15" dirty="0" smtClean="0">
                <a:latin typeface="Georgia"/>
                <a:cs typeface="Georgia"/>
              </a:rPr>
              <a:t/>
            </a:r>
            <a:br>
              <a:rPr lang="en-US" sz="2000" cap="none" spc="-15" dirty="0" smtClean="0">
                <a:latin typeface="Georgia"/>
                <a:cs typeface="Georgia"/>
              </a:rPr>
            </a:br>
            <a:r>
              <a:rPr lang="en-US" sz="2000" cap="none" spc="-15" dirty="0">
                <a:latin typeface="Georgia"/>
                <a:cs typeface="Georgia"/>
              </a:rPr>
              <a:t/>
            </a:r>
            <a:br>
              <a:rPr lang="en-US" sz="2000" cap="none" spc="-15" dirty="0">
                <a:latin typeface="Georgia"/>
                <a:cs typeface="Georgia"/>
              </a:rPr>
            </a:br>
            <a:r>
              <a:rPr lang="en-US" sz="1900" cap="none" spc="15" dirty="0" smtClean="0">
                <a:latin typeface="Georgia"/>
                <a:cs typeface="Georgia"/>
              </a:rPr>
              <a:t>When </a:t>
            </a:r>
            <a:r>
              <a:rPr lang="en-US" sz="1900" cap="none" spc="-340" dirty="0" smtClean="0">
                <a:latin typeface="Georgia"/>
                <a:cs typeface="Georgia"/>
              </a:rPr>
              <a:t> </a:t>
            </a:r>
            <a:r>
              <a:rPr lang="en-US" sz="1900" cap="none" spc="-30" dirty="0">
                <a:latin typeface="Georgia"/>
                <a:cs typeface="Georgia"/>
              </a:rPr>
              <a:t>you </a:t>
            </a:r>
            <a:r>
              <a:rPr lang="en-US" sz="1900" cap="none" spc="-45" dirty="0">
                <a:latin typeface="Georgia"/>
                <a:cs typeface="Georgia"/>
              </a:rPr>
              <a:t>have </a:t>
            </a:r>
            <a:r>
              <a:rPr lang="en-US" sz="1900" cap="none" spc="-15" dirty="0">
                <a:latin typeface="Georgia"/>
                <a:cs typeface="Georgia"/>
              </a:rPr>
              <a:t>completed </a:t>
            </a:r>
            <a:r>
              <a:rPr lang="en-US" sz="1900" cap="none" spc="-5" dirty="0">
                <a:latin typeface="Georgia"/>
                <a:cs typeface="Georgia"/>
              </a:rPr>
              <a:t>the </a:t>
            </a:r>
            <a:r>
              <a:rPr lang="en-US" sz="1900" cap="none" spc="-15" dirty="0">
                <a:latin typeface="Georgia"/>
                <a:cs typeface="Georgia"/>
              </a:rPr>
              <a:t>highlighting </a:t>
            </a:r>
            <a:r>
              <a:rPr lang="en-US" sz="1900" cap="none" spc="-35" dirty="0">
                <a:latin typeface="Georgia"/>
                <a:cs typeface="Georgia"/>
              </a:rPr>
              <a:t>your </a:t>
            </a:r>
            <a:r>
              <a:rPr lang="en-US" sz="1900" cap="none" spc="-15" dirty="0">
                <a:latin typeface="Georgia"/>
                <a:cs typeface="Georgia"/>
              </a:rPr>
              <a:t>chosen </a:t>
            </a:r>
            <a:r>
              <a:rPr lang="en-US" sz="1900" cap="none" spc="-45" dirty="0">
                <a:latin typeface="Georgia"/>
                <a:cs typeface="Georgia"/>
              </a:rPr>
              <a:t>area </a:t>
            </a:r>
            <a:r>
              <a:rPr lang="en-US" sz="1900" cap="none" spc="-15" dirty="0">
                <a:latin typeface="Georgia"/>
                <a:cs typeface="Georgia"/>
              </a:rPr>
              <a:t>should  </a:t>
            </a:r>
            <a:r>
              <a:rPr lang="en-US" sz="1900" cap="none" spc="-5" dirty="0">
                <a:latin typeface="Georgia"/>
                <a:cs typeface="Georgia"/>
              </a:rPr>
              <a:t>look </a:t>
            </a:r>
            <a:r>
              <a:rPr lang="en-US" sz="1900" cap="none" spc="-25" dirty="0">
                <a:latin typeface="Georgia"/>
                <a:cs typeface="Georgia"/>
              </a:rPr>
              <a:t>like</a:t>
            </a:r>
            <a:r>
              <a:rPr lang="en-US" sz="1900" cap="none" spc="-60" dirty="0">
                <a:latin typeface="Georgia"/>
                <a:cs typeface="Georgia"/>
              </a:rPr>
              <a:t> </a:t>
            </a:r>
            <a:r>
              <a:rPr lang="en-US" sz="1900" cap="none" spc="-20" dirty="0">
                <a:latin typeface="Georgia"/>
                <a:cs typeface="Georgia"/>
              </a:rPr>
              <a:t>this</a:t>
            </a:r>
            <a:endParaRPr lang="en-US" sz="1900" cap="none" dirty="0">
              <a:latin typeface="Georgia"/>
              <a:cs typeface="Georgia"/>
            </a:endParaRPr>
          </a:p>
        </p:txBody>
      </p:sp>
      <p:grpSp>
        <p:nvGrpSpPr>
          <p:cNvPr id="3" name="object 3"/>
          <p:cNvGrpSpPr/>
          <p:nvPr/>
        </p:nvGrpSpPr>
        <p:grpSpPr>
          <a:xfrm>
            <a:off x="1263637" y="381000"/>
            <a:ext cx="6560820" cy="6324600"/>
            <a:chOff x="1263637" y="616204"/>
            <a:chExt cx="6560820" cy="5722620"/>
          </a:xfrm>
        </p:grpSpPr>
        <p:sp>
          <p:nvSpPr>
            <p:cNvPr id="4" name="object 4"/>
            <p:cNvSpPr/>
            <p:nvPr/>
          </p:nvSpPr>
          <p:spPr>
            <a:xfrm>
              <a:off x="1752600" y="3124199"/>
              <a:ext cx="6071615" cy="32141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63637" y="616204"/>
              <a:ext cx="2671457" cy="418846"/>
            </a:xfrm>
            <a:prstGeom prst="rect">
              <a:avLst/>
            </a:prstGeom>
            <a:blipFill>
              <a:blip r:embed="rId3" cstate="print"/>
              <a:stretch>
                <a:fillRect/>
              </a:stretch>
            </a:blipFill>
          </p:spPr>
          <p:txBody>
            <a:bodyPr wrap="square" lIns="0" tIns="0" rIns="0" bIns="0" rtlCol="0"/>
            <a:lstStyle/>
            <a:p>
              <a:endParaRPr/>
            </a:p>
          </p:txBody>
        </p:sp>
      </p:grpSp>
      <p:sp>
        <p:nvSpPr>
          <p:cNvPr id="6" name="TextBox 5"/>
          <p:cNvSpPr txBox="1"/>
          <p:nvPr/>
        </p:nvSpPr>
        <p:spPr>
          <a:xfrm>
            <a:off x="304800" y="1524000"/>
            <a:ext cx="8686800" cy="646331"/>
          </a:xfrm>
          <a:prstGeom prst="rect">
            <a:avLst/>
          </a:prstGeom>
          <a:noFill/>
        </p:spPr>
        <p:txBody>
          <a:bodyPr wrap="square" rtlCol="0">
            <a:spAutoFit/>
          </a:bodyPr>
          <a:lstStyle/>
          <a:p>
            <a:pPr algn="r" rtl="1"/>
            <a:r>
              <a:rPr lang="ar-IQ" dirty="0"/>
              <a:t>بۆ تیشک خستنە سەر، نیشانکەرەکەت دابنێ لە سەرەتای ووشەیەک یان ڕستەیەک کە دەتەوێت تیشک بخەیت، پاشان کرتە بکە و ماوسەکەت ڕابکێشە سەر کۆتایی بەشی هەڵبژێردراو.</a:t>
            </a:r>
            <a:endParaRPr lang="en-US" dirty="0"/>
          </a:p>
        </p:txBody>
      </p:sp>
      <p:sp>
        <p:nvSpPr>
          <p:cNvPr id="8" name="TextBox 7"/>
          <p:cNvSpPr txBox="1"/>
          <p:nvPr/>
        </p:nvSpPr>
        <p:spPr>
          <a:xfrm>
            <a:off x="304800" y="2484717"/>
            <a:ext cx="8686800" cy="369332"/>
          </a:xfrm>
          <a:prstGeom prst="rect">
            <a:avLst/>
          </a:prstGeom>
          <a:noFill/>
        </p:spPr>
        <p:txBody>
          <a:bodyPr wrap="square" rtlCol="0">
            <a:spAutoFit/>
          </a:bodyPr>
          <a:lstStyle/>
          <a:p>
            <a:pPr algn="r" rtl="1"/>
            <a:r>
              <a:rPr lang="ar-IQ" dirty="0"/>
              <a:t>کاتێک تۆ تەواوت کرد تیشک خستنە سەر ناوچەی هەڵبژێردراوەکەت دەبێت بەم شێوەیە دەرکەوێت</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72407"/>
            <a:ext cx="8036815" cy="1932580"/>
          </a:xfrm>
          <a:prstGeom prst="rect">
            <a:avLst/>
          </a:prstGeom>
        </p:spPr>
        <p:txBody>
          <a:bodyPr vert="horz" wrap="square" lIns="0" tIns="85090" rIns="0" bIns="0" rtlCol="0" anchor="ctr">
            <a:spAutoFit/>
          </a:bodyPr>
          <a:lstStyle/>
          <a:p>
            <a:pPr marL="186690" marR="5080" indent="-174625">
              <a:lnSpc>
                <a:spcPct val="100000"/>
              </a:lnSpc>
              <a:spcBef>
                <a:spcPts val="670"/>
              </a:spcBef>
            </a:pPr>
            <a:r>
              <a:rPr lang="en-US" sz="2000" b="1" cap="none" spc="-5" dirty="0">
                <a:solidFill>
                  <a:srgbClr val="FF0000"/>
                </a:solidFill>
                <a:uFill>
                  <a:solidFill>
                    <a:srgbClr val="D67B00"/>
                  </a:solidFill>
                </a:uFill>
                <a:latin typeface="Arial"/>
                <a:cs typeface="Arial"/>
              </a:rPr>
              <a:t>Copy/cut and </a:t>
            </a:r>
            <a:r>
              <a:rPr lang="en-US" sz="2000" b="1" cap="none" dirty="0">
                <a:solidFill>
                  <a:srgbClr val="FF0000"/>
                </a:solidFill>
                <a:uFill>
                  <a:solidFill>
                    <a:srgbClr val="D67B00"/>
                  </a:solidFill>
                </a:uFill>
                <a:latin typeface="Arial"/>
                <a:cs typeface="Arial"/>
              </a:rPr>
              <a:t>paste </a:t>
            </a:r>
            <a:r>
              <a:rPr lang="en-US" sz="2000" b="1" cap="none" spc="-50" dirty="0">
                <a:solidFill>
                  <a:srgbClr val="FF0000"/>
                </a:solidFill>
                <a:uFill>
                  <a:solidFill>
                    <a:srgbClr val="D67B00"/>
                  </a:solidFill>
                </a:uFill>
                <a:latin typeface="Arial"/>
                <a:cs typeface="Arial"/>
              </a:rPr>
              <a:t>text</a:t>
            </a:r>
            <a:r>
              <a:rPr lang="en-US" sz="2000" b="1" cap="none" spc="-50" dirty="0">
                <a:solidFill>
                  <a:srgbClr val="FF0000"/>
                </a:solidFill>
                <a:latin typeface="Arial"/>
                <a:cs typeface="Arial"/>
              </a:rPr>
              <a:t> </a:t>
            </a:r>
            <a:r>
              <a:rPr lang="en-US" sz="2000" b="1" cap="none" spc="-5" dirty="0">
                <a:latin typeface="Arial"/>
                <a:cs typeface="Arial"/>
              </a:rPr>
              <a:t>: </a:t>
            </a:r>
            <a:r>
              <a:rPr lang="en-US" sz="2000" cap="none" spc="-55" dirty="0">
                <a:latin typeface="Georgia"/>
                <a:cs typeface="Georgia"/>
              </a:rPr>
              <a:t>text </a:t>
            </a:r>
            <a:r>
              <a:rPr lang="en-US" sz="2000" cap="none" spc="-30" dirty="0">
                <a:latin typeface="Georgia"/>
                <a:cs typeface="Georgia"/>
              </a:rPr>
              <a:t>copy/cut </a:t>
            </a:r>
            <a:r>
              <a:rPr lang="en-US" sz="2000" cap="none" spc="-25" dirty="0">
                <a:latin typeface="Georgia"/>
                <a:cs typeface="Georgia"/>
              </a:rPr>
              <a:t>and </a:t>
            </a:r>
            <a:r>
              <a:rPr lang="en-US" sz="2000" cap="none" spc="-40" dirty="0">
                <a:latin typeface="Georgia"/>
                <a:cs typeface="Georgia"/>
              </a:rPr>
              <a:t>paste </a:t>
            </a:r>
            <a:r>
              <a:rPr lang="en-US" sz="2000" cap="none" spc="-55" dirty="0">
                <a:latin typeface="Georgia"/>
                <a:cs typeface="Georgia"/>
              </a:rPr>
              <a:t>text </a:t>
            </a:r>
            <a:r>
              <a:rPr lang="en-US" sz="2000" cap="none" spc="-20" dirty="0">
                <a:latin typeface="Georgia"/>
                <a:cs typeface="Georgia"/>
              </a:rPr>
              <a:t>copy </a:t>
            </a:r>
            <a:r>
              <a:rPr lang="en-US" sz="2000" cap="none" spc="-40" dirty="0">
                <a:latin typeface="Georgia"/>
                <a:cs typeface="Georgia"/>
              </a:rPr>
              <a:t>is  </a:t>
            </a:r>
            <a:r>
              <a:rPr lang="en-US" sz="2000" cap="none" spc="-25" dirty="0">
                <a:latin typeface="Georgia"/>
                <a:cs typeface="Georgia"/>
              </a:rPr>
              <a:t>used </a:t>
            </a:r>
            <a:r>
              <a:rPr lang="en-US" sz="2000" cap="none" spc="-15" dirty="0">
                <a:latin typeface="Georgia"/>
                <a:cs typeface="Georgia"/>
              </a:rPr>
              <a:t>when </a:t>
            </a:r>
            <a:r>
              <a:rPr lang="en-US" sz="2000" cap="none" spc="-30" dirty="0">
                <a:latin typeface="Georgia"/>
                <a:cs typeface="Georgia"/>
              </a:rPr>
              <a:t>you </a:t>
            </a:r>
            <a:r>
              <a:rPr lang="en-US" sz="2000" cap="none" spc="-20" dirty="0">
                <a:latin typeface="Georgia"/>
                <a:cs typeface="Georgia"/>
              </a:rPr>
              <a:t>want </a:t>
            </a:r>
            <a:r>
              <a:rPr lang="en-US" sz="2000" cap="none" spc="-5" dirty="0">
                <a:latin typeface="Georgia"/>
                <a:cs typeface="Georgia"/>
              </a:rPr>
              <a:t>to </a:t>
            </a:r>
            <a:r>
              <a:rPr lang="en-US" sz="2000" cap="none" spc="-45" dirty="0">
                <a:latin typeface="Georgia"/>
                <a:cs typeface="Georgia"/>
              </a:rPr>
              <a:t>have </a:t>
            </a:r>
            <a:r>
              <a:rPr lang="en-US" sz="2000" cap="none" spc="-30" dirty="0">
                <a:latin typeface="Georgia"/>
                <a:cs typeface="Georgia"/>
              </a:rPr>
              <a:t>an </a:t>
            </a:r>
            <a:r>
              <a:rPr lang="en-US" sz="2000" cap="none" spc="-45" dirty="0">
                <a:latin typeface="Georgia"/>
                <a:cs typeface="Georgia"/>
              </a:rPr>
              <a:t>area </a:t>
            </a:r>
            <a:r>
              <a:rPr lang="en-US" sz="2000" cap="none" spc="-15" dirty="0">
                <a:latin typeface="Georgia"/>
                <a:cs typeface="Georgia"/>
              </a:rPr>
              <a:t>of text </a:t>
            </a:r>
            <a:r>
              <a:rPr lang="en-US" sz="2000" cap="none" spc="-35" dirty="0">
                <a:latin typeface="Georgia"/>
                <a:cs typeface="Georgia"/>
              </a:rPr>
              <a:t>from </a:t>
            </a:r>
            <a:r>
              <a:rPr lang="en-US" sz="2000" cap="none" spc="-45" dirty="0">
                <a:latin typeface="Georgia"/>
                <a:cs typeface="Georgia"/>
              </a:rPr>
              <a:t>a </a:t>
            </a:r>
            <a:r>
              <a:rPr lang="en-US" sz="2000" cap="none" spc="-15" dirty="0">
                <a:latin typeface="Georgia"/>
                <a:cs typeface="Georgia"/>
              </a:rPr>
              <a:t>document twice at </a:t>
            </a:r>
            <a:r>
              <a:rPr lang="en-US" sz="2000" cap="none" dirty="0">
                <a:latin typeface="Georgia"/>
                <a:cs typeface="Georgia"/>
              </a:rPr>
              <a:t>the  </a:t>
            </a:r>
            <a:r>
              <a:rPr lang="en-US" sz="2000" cap="none" spc="-35" dirty="0">
                <a:latin typeface="Georgia"/>
                <a:cs typeface="Georgia"/>
              </a:rPr>
              <a:t>same </a:t>
            </a:r>
            <a:r>
              <a:rPr lang="en-US" sz="2000" cap="none" spc="-15" dirty="0">
                <a:latin typeface="Georgia"/>
                <a:cs typeface="Georgia"/>
              </a:rPr>
              <a:t>document </a:t>
            </a:r>
            <a:r>
              <a:rPr lang="en-US" sz="2000" cap="none" spc="-25" dirty="0">
                <a:latin typeface="Georgia"/>
                <a:cs typeface="Georgia"/>
              </a:rPr>
              <a:t>or </a:t>
            </a:r>
            <a:r>
              <a:rPr lang="en-US" sz="2000" cap="none" spc="-20" dirty="0">
                <a:latin typeface="Georgia"/>
                <a:cs typeface="Georgia"/>
              </a:rPr>
              <a:t>in another </a:t>
            </a:r>
            <a:r>
              <a:rPr lang="en-US" sz="2000" cap="none" spc="-15" dirty="0">
                <a:latin typeface="Georgia"/>
                <a:cs typeface="Georgia"/>
              </a:rPr>
              <a:t>document. </a:t>
            </a:r>
            <a:r>
              <a:rPr lang="en-US" sz="2000" cap="none" spc="-65" dirty="0">
                <a:latin typeface="Georgia"/>
                <a:cs typeface="Georgia"/>
              </a:rPr>
              <a:t>You </a:t>
            </a:r>
            <a:r>
              <a:rPr lang="en-US" sz="2000" cap="none" spc="-25" dirty="0">
                <a:latin typeface="Georgia"/>
                <a:cs typeface="Georgia"/>
              </a:rPr>
              <a:t>first </a:t>
            </a:r>
            <a:r>
              <a:rPr lang="en-US" sz="2000" cap="none" spc="-10" dirty="0">
                <a:latin typeface="Georgia"/>
                <a:cs typeface="Georgia"/>
              </a:rPr>
              <a:t>select </a:t>
            </a:r>
            <a:r>
              <a:rPr lang="en-US" sz="2000" cap="none" dirty="0">
                <a:latin typeface="Georgia"/>
                <a:cs typeface="Georgia"/>
              </a:rPr>
              <a:t>the </a:t>
            </a:r>
            <a:r>
              <a:rPr lang="en-US" sz="2000" cap="none" spc="-45" dirty="0">
                <a:latin typeface="Georgia"/>
                <a:cs typeface="Georgia"/>
              </a:rPr>
              <a:t>area </a:t>
            </a:r>
            <a:r>
              <a:rPr lang="en-US" sz="2000" cap="none" spc="-15" dirty="0">
                <a:latin typeface="Georgia"/>
                <a:cs typeface="Georgia"/>
              </a:rPr>
              <a:t>of </a:t>
            </a:r>
            <a:r>
              <a:rPr lang="en-US" sz="2000" cap="none" dirty="0">
                <a:latin typeface="Georgia"/>
                <a:cs typeface="Georgia"/>
              </a:rPr>
              <a:t>the </a:t>
            </a:r>
            <a:r>
              <a:rPr lang="en-US" sz="2000" cap="none" spc="-15" dirty="0">
                <a:latin typeface="Georgia"/>
                <a:cs typeface="Georgia"/>
              </a:rPr>
              <a:t>text</a:t>
            </a:r>
            <a:r>
              <a:rPr lang="en-US" sz="2000" cap="none" spc="-295" dirty="0">
                <a:latin typeface="Georgia"/>
                <a:cs typeface="Georgia"/>
              </a:rPr>
              <a:t> </a:t>
            </a:r>
            <a:r>
              <a:rPr lang="en-US" sz="2000" cap="none" spc="-20" dirty="0">
                <a:latin typeface="Georgia"/>
                <a:cs typeface="Georgia"/>
              </a:rPr>
              <a:t>by  </a:t>
            </a:r>
            <a:r>
              <a:rPr lang="en-US" sz="2000" cap="none" spc="-15" dirty="0">
                <a:latin typeface="Georgia"/>
                <a:cs typeface="Georgia"/>
              </a:rPr>
              <a:t>highlighting </a:t>
            </a:r>
            <a:r>
              <a:rPr lang="en-US" sz="2000" cap="none" spc="-5" dirty="0">
                <a:latin typeface="Georgia"/>
                <a:cs typeface="Georgia"/>
              </a:rPr>
              <a:t>it </a:t>
            </a:r>
            <a:r>
              <a:rPr lang="en-US" sz="2000" cap="none" spc="-25" dirty="0">
                <a:latin typeface="Georgia"/>
                <a:cs typeface="Georgia"/>
              </a:rPr>
              <a:t>and </a:t>
            </a:r>
            <a:r>
              <a:rPr lang="en-US" sz="2000" cap="none" spc="-5" dirty="0">
                <a:latin typeface="Georgia"/>
                <a:cs typeface="Georgia"/>
              </a:rPr>
              <a:t>then </a:t>
            </a:r>
            <a:r>
              <a:rPr lang="en-US" sz="2000" cap="none" spc="-40" dirty="0">
                <a:latin typeface="Georgia"/>
                <a:cs typeface="Georgia"/>
              </a:rPr>
              <a:t>press </a:t>
            </a:r>
            <a:r>
              <a:rPr lang="en-US" sz="2000" cap="none" spc="-55" dirty="0">
                <a:solidFill>
                  <a:srgbClr val="FF0000"/>
                </a:solidFill>
                <a:latin typeface="Georgia"/>
                <a:cs typeface="Georgia"/>
              </a:rPr>
              <a:t>CTRL+C, </a:t>
            </a:r>
            <a:r>
              <a:rPr lang="en-US" sz="2000" cap="none" spc="-25" dirty="0">
                <a:latin typeface="Georgia"/>
                <a:cs typeface="Georgia"/>
              </a:rPr>
              <a:t>or </a:t>
            </a:r>
            <a:r>
              <a:rPr lang="en-US" sz="2000" cap="none" spc="-30" dirty="0">
                <a:latin typeface="Georgia"/>
                <a:cs typeface="Georgia"/>
              </a:rPr>
              <a:t>go </a:t>
            </a:r>
            <a:r>
              <a:rPr lang="en-US" sz="2000" cap="none" spc="-5" dirty="0">
                <a:latin typeface="Georgia"/>
                <a:cs typeface="Georgia"/>
              </a:rPr>
              <a:t>to </a:t>
            </a:r>
            <a:r>
              <a:rPr lang="en-US" sz="2000" cap="none" spc="-40" dirty="0">
                <a:latin typeface="Georgia"/>
                <a:cs typeface="Georgia"/>
              </a:rPr>
              <a:t>edit </a:t>
            </a:r>
            <a:r>
              <a:rPr lang="en-US" sz="2000" cap="none" spc="-20" dirty="0">
                <a:latin typeface="Georgia"/>
                <a:cs typeface="Georgia"/>
              </a:rPr>
              <a:t>menu </a:t>
            </a:r>
            <a:r>
              <a:rPr lang="en-US" sz="2000" cap="none" spc="-25" dirty="0">
                <a:latin typeface="Georgia"/>
                <a:cs typeface="Georgia"/>
              </a:rPr>
              <a:t>and </a:t>
            </a:r>
            <a:r>
              <a:rPr lang="en-US" sz="2000" cap="none" spc="-10" dirty="0">
                <a:latin typeface="Georgia"/>
                <a:cs typeface="Georgia"/>
              </a:rPr>
              <a:t>select</a:t>
            </a:r>
            <a:r>
              <a:rPr lang="en-US" sz="2000" cap="none" spc="-155" dirty="0">
                <a:latin typeface="Georgia"/>
                <a:cs typeface="Georgia"/>
              </a:rPr>
              <a:t> </a:t>
            </a:r>
            <a:r>
              <a:rPr lang="en-US" sz="2000" cap="none" spc="-55" dirty="0">
                <a:latin typeface="Georgia"/>
                <a:cs typeface="Georgia"/>
              </a:rPr>
              <a:t>copy</a:t>
            </a:r>
            <a:r>
              <a:rPr lang="en-US" sz="2000" cap="none" spc="-55" dirty="0" smtClean="0">
                <a:latin typeface="Georgia"/>
                <a:cs typeface="Georgia"/>
              </a:rPr>
              <a:t>.</a:t>
            </a:r>
            <a:br>
              <a:rPr lang="en-US" sz="2000" cap="none" spc="-55" dirty="0" smtClean="0">
                <a:latin typeface="Georgia"/>
                <a:cs typeface="Georgia"/>
              </a:rPr>
            </a:br>
            <a:endParaRPr lang="en-US" sz="2000" cap="none" dirty="0">
              <a:latin typeface="Georgia"/>
              <a:cs typeface="Georgia"/>
            </a:endParaRPr>
          </a:p>
        </p:txBody>
      </p:sp>
      <p:sp>
        <p:nvSpPr>
          <p:cNvPr id="3" name="object 3"/>
          <p:cNvSpPr txBox="1"/>
          <p:nvPr/>
        </p:nvSpPr>
        <p:spPr>
          <a:xfrm>
            <a:off x="533400" y="2027047"/>
            <a:ext cx="8001383" cy="1636345"/>
          </a:xfrm>
          <a:prstGeom prst="rect">
            <a:avLst/>
          </a:prstGeom>
        </p:spPr>
        <p:txBody>
          <a:bodyPr vert="horz" wrap="square" lIns="0" tIns="73660" rIns="0" bIns="0" rtlCol="0">
            <a:spAutoFit/>
          </a:bodyPr>
          <a:lstStyle/>
          <a:p>
            <a:pPr marL="158750" marR="31750" indent="-134620">
              <a:lnSpc>
                <a:spcPct val="80100"/>
              </a:lnSpc>
              <a:spcBef>
                <a:spcPts val="580"/>
              </a:spcBef>
            </a:pPr>
            <a:r>
              <a:rPr sz="2000" b="1" dirty="0">
                <a:solidFill>
                  <a:srgbClr val="FF0000"/>
                </a:solidFill>
                <a:uFill>
                  <a:solidFill>
                    <a:srgbClr val="D67B00"/>
                  </a:solidFill>
                </a:uFill>
                <a:latin typeface="Arial"/>
                <a:cs typeface="Arial"/>
              </a:rPr>
              <a:t>Cut</a:t>
            </a:r>
            <a:r>
              <a:rPr sz="2000" b="1" dirty="0">
                <a:solidFill>
                  <a:srgbClr val="D67B00"/>
                </a:solidFill>
                <a:latin typeface="Arial"/>
                <a:cs typeface="Arial"/>
              </a:rPr>
              <a:t> </a:t>
            </a:r>
            <a:r>
              <a:rPr sz="1600" b="1" spc="-5" dirty="0">
                <a:solidFill>
                  <a:srgbClr val="3D3C2C"/>
                </a:solidFill>
                <a:latin typeface="Arial"/>
                <a:cs typeface="Arial"/>
              </a:rPr>
              <a:t>: </a:t>
            </a:r>
            <a:r>
              <a:rPr sz="2000" spc="-35" dirty="0">
                <a:solidFill>
                  <a:schemeClr val="tx1">
                    <a:lumMod val="95000"/>
                    <a:lumOff val="5000"/>
                  </a:schemeClr>
                </a:solidFill>
                <a:latin typeface="Georgia"/>
                <a:ea typeface="+mj-ea"/>
                <a:cs typeface="Georgia"/>
              </a:rPr>
              <a:t>Cut is used to delete an area of text from a document. You first select the  area of the text by highlighting it and then press </a:t>
            </a:r>
            <a:r>
              <a:rPr sz="2000" spc="-35" dirty="0">
                <a:solidFill>
                  <a:srgbClr val="FF0000"/>
                </a:solidFill>
                <a:latin typeface="Georgia"/>
                <a:ea typeface="+mj-ea"/>
                <a:cs typeface="Georgia"/>
              </a:rPr>
              <a:t>CTRL+X, </a:t>
            </a:r>
            <a:r>
              <a:rPr sz="2000" spc="-35" dirty="0">
                <a:solidFill>
                  <a:schemeClr val="tx1">
                    <a:lumMod val="95000"/>
                    <a:lumOff val="5000"/>
                  </a:schemeClr>
                </a:solidFill>
                <a:latin typeface="Georgia"/>
                <a:ea typeface="+mj-ea"/>
                <a:cs typeface="Georgia"/>
              </a:rPr>
              <a:t>or go to Edit menu  and select Cut.</a:t>
            </a:r>
          </a:p>
          <a:p>
            <a:pPr>
              <a:spcBef>
                <a:spcPts val="35"/>
              </a:spcBef>
            </a:pPr>
            <a:endParaRPr sz="1650" dirty="0">
              <a:latin typeface="Georgia"/>
              <a:cs typeface="Georgia"/>
            </a:endParaRPr>
          </a:p>
          <a:p>
            <a:pPr marL="158750" marR="31750" indent="-134620">
              <a:lnSpc>
                <a:spcPct val="80100"/>
              </a:lnSpc>
              <a:spcBef>
                <a:spcPts val="580"/>
              </a:spcBef>
            </a:pPr>
            <a:r>
              <a:rPr sz="2000" b="1" spc="100" dirty="0" smtClean="0">
                <a:solidFill>
                  <a:srgbClr val="FF0000"/>
                </a:solidFill>
                <a:uFill>
                  <a:solidFill>
                    <a:srgbClr val="D67B00"/>
                  </a:solidFill>
                </a:uFill>
                <a:latin typeface="Times New Roman"/>
                <a:cs typeface="Times New Roman"/>
              </a:rPr>
              <a:t>Paste</a:t>
            </a:r>
            <a:r>
              <a:rPr sz="1600" b="1" spc="-80" dirty="0" smtClean="0">
                <a:solidFill>
                  <a:srgbClr val="3D3C2C"/>
                </a:solidFill>
                <a:latin typeface="Times New Roman"/>
                <a:cs typeface="Times New Roman"/>
              </a:rPr>
              <a:t>: </a:t>
            </a:r>
            <a:r>
              <a:rPr sz="2000" spc="-35" dirty="0">
                <a:solidFill>
                  <a:schemeClr val="tx1">
                    <a:lumMod val="95000"/>
                    <a:lumOff val="5000"/>
                  </a:schemeClr>
                </a:solidFill>
                <a:latin typeface="Georgia"/>
                <a:ea typeface="+mj-ea"/>
                <a:cs typeface="Georgia"/>
              </a:rPr>
              <a:t>Paste is used to insert an area of text or image in a document by </a:t>
            </a:r>
            <a:r>
              <a:rPr sz="2000" spc="-35" dirty="0" smtClean="0">
                <a:solidFill>
                  <a:schemeClr val="tx1">
                    <a:lumMod val="95000"/>
                    <a:lumOff val="5000"/>
                  </a:schemeClr>
                </a:solidFill>
                <a:latin typeface="Georgia"/>
                <a:ea typeface="+mj-ea"/>
                <a:cs typeface="Georgia"/>
              </a:rPr>
              <a:t>hitting</a:t>
            </a:r>
            <a:r>
              <a:rPr lang="en-US" sz="2000" spc="-35" dirty="0" smtClean="0">
                <a:solidFill>
                  <a:schemeClr val="tx1">
                    <a:lumMod val="95000"/>
                    <a:lumOff val="5000"/>
                  </a:schemeClr>
                </a:solidFill>
                <a:latin typeface="Georgia"/>
                <a:ea typeface="+mj-ea"/>
                <a:cs typeface="Georgia"/>
              </a:rPr>
              <a:t> </a:t>
            </a:r>
            <a:r>
              <a:rPr sz="2000" spc="-35" dirty="0" smtClean="0">
                <a:solidFill>
                  <a:srgbClr val="FF0000"/>
                </a:solidFill>
                <a:latin typeface="Georgia"/>
                <a:ea typeface="+mj-ea"/>
                <a:cs typeface="Georgia"/>
              </a:rPr>
              <a:t>CTRL+V</a:t>
            </a:r>
            <a:r>
              <a:rPr sz="2000" spc="-35" dirty="0" smtClean="0">
                <a:solidFill>
                  <a:schemeClr val="tx1">
                    <a:lumMod val="95000"/>
                    <a:lumOff val="5000"/>
                  </a:schemeClr>
                </a:solidFill>
                <a:latin typeface="Georgia"/>
                <a:ea typeface="+mj-ea"/>
                <a:cs typeface="Georgia"/>
              </a:rPr>
              <a:t> </a:t>
            </a:r>
            <a:r>
              <a:rPr sz="2000" spc="-35" dirty="0">
                <a:solidFill>
                  <a:schemeClr val="tx1">
                    <a:lumMod val="95000"/>
                    <a:lumOff val="5000"/>
                  </a:schemeClr>
                </a:solidFill>
                <a:latin typeface="Georgia"/>
                <a:ea typeface="+mj-ea"/>
                <a:cs typeface="Georgia"/>
              </a:rPr>
              <a:t>or in the Edit menu selecting Paste. ill appear.</a:t>
            </a:r>
          </a:p>
        </p:txBody>
      </p:sp>
      <p:sp>
        <p:nvSpPr>
          <p:cNvPr id="4" name="object 4"/>
          <p:cNvSpPr/>
          <p:nvPr/>
        </p:nvSpPr>
        <p:spPr>
          <a:xfrm>
            <a:off x="6080759" y="3962400"/>
            <a:ext cx="2570988" cy="28483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1183</TotalTime>
  <Words>292</Words>
  <Application>Microsoft Office PowerPoint</Application>
  <PresentationFormat>On-screen Show (4:3)</PresentationFormat>
  <Paragraphs>18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Georgia</vt:lpstr>
      <vt:lpstr>Times New Roman</vt:lpstr>
      <vt:lpstr>Tw Cen MT</vt:lpstr>
      <vt:lpstr>Tw Cen MT Condensed</vt:lpstr>
      <vt:lpstr>Wingdings</vt:lpstr>
      <vt:lpstr>Wingdings 3</vt:lpstr>
      <vt:lpstr>Integral</vt:lpstr>
      <vt:lpstr>PowerPoint Presentation</vt:lpstr>
      <vt:lpstr>Shortcut and New Folder </vt:lpstr>
      <vt:lpstr>Mouse Functions The mouse can be used to accomplish the following tasks</vt:lpstr>
      <vt:lpstr>To highlight ,put your cursor at the beginning of a word or sentence  you want to highlight, then click and drag your mouse to the end of the  selection.   When  you have completed the highlighting your chosen area should  look like this</vt:lpstr>
      <vt:lpstr>Copy/cut and paste text : text copy/cut and paste text copy is  used when you want to have an area of text from a document twice at the  same document or in another document. You first select the area of the text by  highlighting it and then press CTRL+C, or go to edit menu and select copy.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Zanyar</dc:creator>
  <cp:lastModifiedBy>Zanyar</cp:lastModifiedBy>
  <cp:revision>150</cp:revision>
  <dcterms:created xsi:type="dcterms:W3CDTF">2021-09-03T18:33:40Z</dcterms:created>
  <dcterms:modified xsi:type="dcterms:W3CDTF">2023-05-02T21:16:49Z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2014-09-01T00:00:00Z</vt:filetime>
  </property>
  <property fmtid="{D5CDD505-2E9C-101B-9397-08002B2CF9AE}" pid="3" name="Creator">
    <vt:lpwstr>Microsoft® PowerPoint® 2013</vt:lpwstr>
  </property>
  <property fmtid="{D5CDD505-2E9C-101B-9397-08002B2CF9AE}" pid="4" name="LastSaved">
    <vt:filetime>2021-09-03T00:00:00Z</vt:filetime>
  </property>
</Properties>
</file>