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3.webp" ContentType="image/webp"/>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2"/>
  </p:notesMasterIdLst>
  <p:sldIdLst>
    <p:sldId id="256" r:id="rId2"/>
    <p:sldId id="257" r:id="rId3"/>
    <p:sldId id="259" r:id="rId4"/>
    <p:sldId id="261" r:id="rId5"/>
    <p:sldId id="615" r:id="rId6"/>
    <p:sldId id="614" r:id="rId7"/>
    <p:sldId id="260" r:id="rId8"/>
    <p:sldId id="404" r:id="rId9"/>
    <p:sldId id="616" r:id="rId10"/>
    <p:sldId id="617" r:id="rId11"/>
    <p:sldId id="620" r:id="rId12"/>
    <p:sldId id="623" r:id="rId13"/>
    <p:sldId id="618" r:id="rId14"/>
    <p:sldId id="619" r:id="rId15"/>
    <p:sldId id="622" r:id="rId16"/>
    <p:sldId id="624" r:id="rId17"/>
    <p:sldId id="625" r:id="rId18"/>
    <p:sldId id="626" r:id="rId19"/>
    <p:sldId id="627" r:id="rId20"/>
    <p:sldId id="628" r:id="rId21"/>
    <p:sldId id="633" r:id="rId22"/>
    <p:sldId id="629" r:id="rId23"/>
    <p:sldId id="630" r:id="rId24"/>
    <p:sldId id="632" r:id="rId25"/>
    <p:sldId id="631" r:id="rId26"/>
    <p:sldId id="634" r:id="rId27"/>
    <p:sldId id="635" r:id="rId28"/>
    <p:sldId id="636" r:id="rId29"/>
    <p:sldId id="637" r:id="rId30"/>
    <p:sldId id="638" r:id="rId31"/>
    <p:sldId id="639" r:id="rId32"/>
    <p:sldId id="640" r:id="rId33"/>
    <p:sldId id="641" r:id="rId34"/>
    <p:sldId id="642" r:id="rId35"/>
    <p:sldId id="643" r:id="rId36"/>
    <p:sldId id="644" r:id="rId37"/>
    <p:sldId id="645" r:id="rId38"/>
    <p:sldId id="646" r:id="rId39"/>
    <p:sldId id="647" r:id="rId40"/>
    <p:sldId id="64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p:cViewPr varScale="1">
        <p:scale>
          <a:sx n="68" d="100"/>
          <a:sy n="68" d="100"/>
        </p:scale>
        <p:origin x="14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0F7CB-BFF9-45B3-A304-D3D3E2AC327A}" type="datetimeFigureOut">
              <a:rPr lang="en-US" smtClean="0"/>
              <a:t>5/29/2024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C696D-C986-4EE8-A0BB-D87949350F0F}" type="slidenum">
              <a:rPr lang="en-US" smtClean="0"/>
              <a:t>‹#›</a:t>
            </a:fld>
            <a:endParaRPr lang="en-US"/>
          </a:p>
        </p:txBody>
      </p:sp>
    </p:spTree>
    <p:extLst>
      <p:ext uri="{BB962C8B-B14F-4D97-AF65-F5344CB8AC3E}">
        <p14:creationId xmlns:p14="http://schemas.microsoft.com/office/powerpoint/2010/main" val="184397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50894A-AAC4-4495-A226-457DFEC91E29}" type="datetime1">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04FA3-DF72-48F9-B039-39A0BF277896}"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38CB93-919D-40BE-8192-65F876155A00}" type="datetime1">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04FA3-DF72-48F9-B039-39A0BF27789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0EF01B-D3D8-4BF1-A7E0-1390E8B80B77}" type="datetime1">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04FA3-DF72-48F9-B039-39A0BF27789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C1ADE2-6FCC-4FEC-BD58-E8EF76CFC08A}" type="datetime1">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04FA3-DF72-48F9-B039-39A0BF277896}"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AFBD6-5931-4BA8-A349-F460F5592713}" type="datetime1">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04FA3-DF72-48F9-B039-39A0BF27789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20B9D4-5079-43CC-98D5-8384C335F475}" type="datetime1">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B04FA3-DF72-48F9-B039-39A0BF277896}"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AC5941-1BD0-45F8-812F-147AEE5F1250}" type="datetime1">
              <a:rPr lang="en-US" smtClean="0"/>
              <a:t>5/29/2024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B04FA3-DF72-48F9-B039-39A0BF277896}"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8EB40C-BFC4-4621-AFCF-9DEB8FA6CCF1}" type="datetime1">
              <a:rPr lang="en-US" smtClean="0"/>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B04FA3-DF72-48F9-B039-39A0BF27789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059BD-6C3C-4E83-99FB-14CBBE91EFF2}" type="datetime1">
              <a:rPr lang="en-US" smtClean="0"/>
              <a:t>5/29/2024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B04FA3-DF72-48F9-B039-39A0BF27789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0BB739-5C77-442B-99D4-E30851086053}" type="datetime1">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B04FA3-DF72-48F9-B039-39A0BF27789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1E96F-EBB3-4B05-839B-7B201192B1FB}" type="datetime1">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B04FA3-DF72-48F9-B039-39A0BF277896}"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282480F-2796-4F74-8A84-736A4012EA27}" type="datetime1">
              <a:rPr lang="en-US" smtClean="0"/>
              <a:t>5/29/2024</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3B04FA3-DF72-48F9-B039-39A0BF27789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webp"/><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lstStyle/>
          <a:p>
            <a:r>
              <a:rPr lang="en-US" dirty="0"/>
              <a:t>  </a:t>
            </a:r>
          </a:p>
          <a:p>
            <a:endParaRPr lang="en-US" dirty="0"/>
          </a:p>
          <a:p>
            <a:r>
              <a:rPr lang="en-US" dirty="0"/>
              <a:t> </a:t>
            </a:r>
          </a:p>
          <a:p>
            <a:endParaRPr lang="en-US" dirty="0"/>
          </a:p>
          <a:p>
            <a:r>
              <a:rPr lang="en-US" dirty="0"/>
              <a:t>                            </a:t>
            </a:r>
            <a:r>
              <a:rPr lang="en-US" sz="4000" b="1" u="sng" dirty="0">
                <a:solidFill>
                  <a:schemeClr val="accent6">
                    <a:lumMod val="75000"/>
                  </a:schemeClr>
                </a:solidFill>
                <a:latin typeface="Times New Roman" pitchFamily="18" charset="0"/>
                <a:cs typeface="Times New Roman" pitchFamily="18" charset="0"/>
              </a:rPr>
              <a:t>Comprehension I</a:t>
            </a:r>
          </a:p>
          <a:p>
            <a:r>
              <a:rPr lang="en-US" sz="3600" b="1" dirty="0">
                <a:solidFill>
                  <a:schemeClr val="tx1"/>
                </a:solidFill>
              </a:rPr>
              <a:t>                </a:t>
            </a:r>
            <a:r>
              <a:rPr lang="en-US" sz="3600" b="1" dirty="0">
                <a:solidFill>
                  <a:schemeClr val="tx1"/>
                </a:solidFill>
                <a:latin typeface="Times New Roman" pitchFamily="18" charset="0"/>
                <a:cs typeface="Times New Roman" pitchFamily="18" charset="0"/>
              </a:rPr>
              <a:t>College of Languages</a:t>
            </a:r>
          </a:p>
          <a:p>
            <a:r>
              <a:rPr lang="en-US" sz="3600" b="1" dirty="0">
                <a:solidFill>
                  <a:schemeClr val="tx1"/>
                </a:solidFill>
                <a:latin typeface="Times New Roman" pitchFamily="18" charset="0"/>
                <a:cs typeface="Times New Roman" pitchFamily="18" charset="0"/>
              </a:rPr>
              <a:t>                     English Department</a:t>
            </a:r>
          </a:p>
          <a:p>
            <a:r>
              <a:rPr lang="en-US" sz="3600" b="1" dirty="0">
                <a:solidFill>
                  <a:schemeClr val="tx1"/>
                </a:solidFill>
                <a:latin typeface="Times New Roman" pitchFamily="18" charset="0"/>
                <a:cs typeface="Times New Roman" pitchFamily="18" charset="0"/>
              </a:rPr>
              <a:t>                         Second Year</a:t>
            </a:r>
          </a:p>
          <a:p>
            <a:r>
              <a:rPr lang="en-US" sz="3600" b="1" dirty="0">
                <a:solidFill>
                  <a:schemeClr val="tx1"/>
                </a:solidFill>
                <a:latin typeface="Times New Roman" pitchFamily="18" charset="0"/>
                <a:cs typeface="Times New Roman" pitchFamily="18" charset="0"/>
              </a:rPr>
              <a:t>               </a:t>
            </a:r>
          </a:p>
        </p:txBody>
      </p:sp>
      <p:sp>
        <p:nvSpPr>
          <p:cNvPr id="2" name="Title 1"/>
          <p:cNvSpPr>
            <a:spLocks noGrp="1"/>
          </p:cNvSpPr>
          <p:nvPr>
            <p:ph type="ctrTitle"/>
          </p:nvPr>
        </p:nvSpPr>
        <p:spPr>
          <a:xfrm>
            <a:off x="0" y="0"/>
            <a:ext cx="9067800" cy="990601"/>
          </a:xfrm>
        </p:spPr>
        <p:txBody>
          <a:bodyPr/>
          <a:lstStyle/>
          <a:p>
            <a:pPr marL="182880" indent="0">
              <a:buNone/>
            </a:pPr>
            <a:r>
              <a:rPr lang="en-US" sz="4800" dirty="0">
                <a:solidFill>
                  <a:schemeClr val="accent6">
                    <a:lumMod val="75000"/>
                  </a:schemeClr>
                </a:solidFill>
              </a:rPr>
              <a:t>English Department</a:t>
            </a:r>
          </a:p>
        </p:txBody>
      </p:sp>
      <p:sp>
        <p:nvSpPr>
          <p:cNvPr id="4" name="Slide Number Placeholder 3"/>
          <p:cNvSpPr>
            <a:spLocks noGrp="1"/>
          </p:cNvSpPr>
          <p:nvPr>
            <p:ph type="sldNum" sz="quarter" idx="12"/>
          </p:nvPr>
        </p:nvSpPr>
        <p:spPr/>
        <p:txBody>
          <a:bodyPr/>
          <a:lstStyle/>
          <a:p>
            <a:fld id="{33B04FA3-DF72-48F9-B039-39A0BF277896}" type="slidenum">
              <a:rPr lang="en-US" smtClean="0"/>
              <a:t>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0"/>
            <a:ext cx="2971800" cy="2819400"/>
          </a:xfrm>
          <a:prstGeom prst="rect">
            <a:avLst/>
          </a:prstGeom>
        </p:spPr>
      </p:pic>
    </p:spTree>
    <p:extLst>
      <p:ext uri="{BB962C8B-B14F-4D97-AF65-F5344CB8AC3E}">
        <p14:creationId xmlns:p14="http://schemas.microsoft.com/office/powerpoint/2010/main" val="355535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fontScale="85000" lnSpcReduction="20000"/>
          </a:bodyPr>
          <a:lstStyle/>
          <a:p>
            <a:r>
              <a:rPr lang="en-US" dirty="0"/>
              <a:t>    </a:t>
            </a:r>
            <a:r>
              <a:rPr lang="en-US" sz="3200" u="sng" dirty="0">
                <a:solidFill>
                  <a:srgbClr val="FF0000"/>
                </a:solidFill>
              </a:rPr>
              <a:t>Pictures:  </a:t>
            </a:r>
          </a:p>
          <a:p>
            <a:pPr marL="457200" indent="-457200">
              <a:buFont typeface="Arial" panose="020B0604020202020204" pitchFamily="34" charset="0"/>
              <a:buChar char="•"/>
            </a:pPr>
            <a:r>
              <a:rPr lang="en-US" sz="3200" dirty="0"/>
              <a:t>What purpose do pictures serve when placed alongside a passage?</a:t>
            </a:r>
          </a:p>
          <a:p>
            <a:endParaRPr lang="en-US" sz="3200" u="sng" dirty="0">
              <a:solidFill>
                <a:srgbClr val="FF0000"/>
              </a:solidFill>
            </a:endParaRPr>
          </a:p>
          <a:p>
            <a:r>
              <a:rPr lang="en-US" sz="3200" u="sng" dirty="0">
                <a:solidFill>
                  <a:srgbClr val="FF0000"/>
                </a:solidFill>
              </a:rPr>
              <a:t>        </a:t>
            </a:r>
          </a:p>
          <a:p>
            <a:pPr marL="342900" indent="-342900">
              <a:buFont typeface="Arial" panose="020B0604020202020204" pitchFamily="34" charset="0"/>
              <a:buChar char="•"/>
            </a:pPr>
            <a:r>
              <a:rPr lang="en-US" sz="3200" dirty="0"/>
              <a:t>Authors intentionally include pictures alongside passages for specific purposes</a:t>
            </a:r>
          </a:p>
          <a:p>
            <a:endParaRPr lang="en-US" sz="3200" dirty="0"/>
          </a:p>
          <a:p>
            <a:pPr marL="342900" indent="-342900">
              <a:buFont typeface="Arial" panose="020B0604020202020204" pitchFamily="34" charset="0"/>
              <a:buChar char="•"/>
            </a:pPr>
            <a:r>
              <a:rPr lang="en-US" sz="3200" dirty="0"/>
              <a:t>These images are not arbitrary but serve a deliberate function in conveying the author's message.</a:t>
            </a:r>
          </a:p>
          <a:p>
            <a:endParaRPr lang="en-US" dirty="0"/>
          </a:p>
          <a:p>
            <a:r>
              <a:rPr lang="en-US" dirty="0"/>
              <a:t> </a:t>
            </a:r>
          </a:p>
          <a:p>
            <a:endParaRPr lang="en-US" sz="2800" b="1" u="sng" dirty="0"/>
          </a:p>
          <a:p>
            <a:r>
              <a:rPr lang="en-US" dirty="0"/>
              <a:t>  </a:t>
            </a:r>
          </a:p>
          <a:p>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Pictures </a:t>
            </a:r>
          </a:p>
        </p:txBody>
      </p:sp>
      <p:sp>
        <p:nvSpPr>
          <p:cNvPr id="4" name="Slide Number Placeholder 3"/>
          <p:cNvSpPr>
            <a:spLocks noGrp="1"/>
          </p:cNvSpPr>
          <p:nvPr>
            <p:ph type="sldNum" sz="quarter" idx="12"/>
          </p:nvPr>
        </p:nvSpPr>
        <p:spPr/>
        <p:txBody>
          <a:bodyPr/>
          <a:lstStyle/>
          <a:p>
            <a:fld id="{33B04FA3-DF72-48F9-B039-39A0BF277896}" type="slidenum">
              <a:rPr lang="en-US" smtClean="0"/>
              <a:t>10</a:t>
            </a:fld>
            <a:endParaRPr lang="en-US" dirty="0"/>
          </a:p>
        </p:txBody>
      </p:sp>
    </p:spTree>
    <p:extLst>
      <p:ext uri="{BB962C8B-B14F-4D97-AF65-F5344CB8AC3E}">
        <p14:creationId xmlns:p14="http://schemas.microsoft.com/office/powerpoint/2010/main" val="193895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r>
              <a:rPr lang="en-US" dirty="0"/>
              <a:t>  </a:t>
            </a:r>
          </a:p>
          <a:p>
            <a:r>
              <a:rPr lang="en-US" dirty="0"/>
              <a:t> </a:t>
            </a:r>
          </a:p>
          <a:p>
            <a:endParaRPr lang="en-US" sz="2800" b="1" u="sng" dirty="0"/>
          </a:p>
          <a:p>
            <a:r>
              <a:rPr lang="en-US" dirty="0"/>
              <a:t>  </a:t>
            </a:r>
          </a:p>
          <a:p>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Pictures </a:t>
            </a:r>
          </a:p>
        </p:txBody>
      </p:sp>
      <p:sp>
        <p:nvSpPr>
          <p:cNvPr id="4" name="Slide Number Placeholder 3"/>
          <p:cNvSpPr>
            <a:spLocks noGrp="1"/>
          </p:cNvSpPr>
          <p:nvPr>
            <p:ph type="sldNum" sz="quarter" idx="12"/>
          </p:nvPr>
        </p:nvSpPr>
        <p:spPr/>
        <p:txBody>
          <a:bodyPr/>
          <a:lstStyle/>
          <a:p>
            <a:fld id="{33B04FA3-DF72-48F9-B039-39A0BF277896}" type="slidenum">
              <a:rPr lang="en-US" smtClean="0"/>
              <a:t>11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067800" cy="5907206"/>
          </a:xfrm>
          <a:prstGeom prst="rect">
            <a:avLst/>
          </a:prstGeom>
        </p:spPr>
      </p:pic>
    </p:spTree>
    <p:extLst>
      <p:ext uri="{BB962C8B-B14F-4D97-AF65-F5344CB8AC3E}">
        <p14:creationId xmlns:p14="http://schemas.microsoft.com/office/powerpoint/2010/main" val="36391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r>
              <a:rPr lang="en-US" dirty="0"/>
              <a:t>  </a:t>
            </a:r>
          </a:p>
          <a:p>
            <a:r>
              <a:rPr lang="en-US" dirty="0"/>
              <a:t> </a:t>
            </a:r>
          </a:p>
          <a:p>
            <a:endParaRPr lang="en-US" sz="2800" b="1" u="sng" dirty="0"/>
          </a:p>
          <a:p>
            <a:r>
              <a:rPr lang="en-US" dirty="0"/>
              <a:t>  </a:t>
            </a:r>
          </a:p>
          <a:p>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Pictures </a:t>
            </a:r>
          </a:p>
        </p:txBody>
      </p:sp>
      <p:sp>
        <p:nvSpPr>
          <p:cNvPr id="4" name="Slide Number Placeholder 3"/>
          <p:cNvSpPr>
            <a:spLocks noGrp="1"/>
          </p:cNvSpPr>
          <p:nvPr>
            <p:ph type="sldNum" sz="quarter" idx="12"/>
          </p:nvPr>
        </p:nvSpPr>
        <p:spPr/>
        <p:txBody>
          <a:bodyPr/>
          <a:lstStyle/>
          <a:p>
            <a:fld id="{33B04FA3-DF72-48F9-B039-39A0BF277896}" type="slidenum">
              <a:rPr lang="en-US" smtClean="0"/>
              <a:t>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4401"/>
            <a:ext cx="8839200" cy="5867400"/>
          </a:xfrm>
          <a:prstGeom prst="rect">
            <a:avLst/>
          </a:prstGeom>
        </p:spPr>
      </p:pic>
    </p:spTree>
    <p:extLst>
      <p:ext uri="{BB962C8B-B14F-4D97-AF65-F5344CB8AC3E}">
        <p14:creationId xmlns:p14="http://schemas.microsoft.com/office/powerpoint/2010/main" val="234965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lnSpcReduction="10000"/>
          </a:bodyPr>
          <a:lstStyle/>
          <a:p>
            <a:pPr marL="342900" indent="-342900">
              <a:buFont typeface="Arial" panose="020B0604020202020204" pitchFamily="34" charset="0"/>
              <a:buChar char="•"/>
            </a:pPr>
            <a:r>
              <a:rPr lang="en-US" dirty="0"/>
              <a:t> </a:t>
            </a:r>
            <a:r>
              <a:rPr lang="en-US" sz="2400" b="1" dirty="0"/>
              <a:t>What purpose do </a:t>
            </a:r>
            <a:r>
              <a:rPr lang="en-US" sz="2400" b="1" u="sng" dirty="0">
                <a:solidFill>
                  <a:srgbClr val="FF0000"/>
                </a:solidFill>
              </a:rPr>
              <a:t>titles</a:t>
            </a:r>
            <a:r>
              <a:rPr lang="en-US" sz="2400" b="1" dirty="0"/>
              <a:t> serve when placed alongside a passage? </a:t>
            </a:r>
          </a:p>
          <a:p>
            <a:endParaRPr lang="en-US" dirty="0"/>
          </a:p>
          <a:p>
            <a:pPr marL="342900" indent="-342900">
              <a:buFont typeface="Arial" panose="020B0604020202020204" pitchFamily="34" charset="0"/>
              <a:buChar char="•"/>
            </a:pPr>
            <a:r>
              <a:rPr lang="en-US" dirty="0"/>
              <a:t> </a:t>
            </a:r>
            <a:r>
              <a:rPr lang="en-US" b="1" dirty="0">
                <a:solidFill>
                  <a:schemeClr val="accent6"/>
                </a:solidFill>
              </a:rPr>
              <a:t>Firstly</a:t>
            </a:r>
            <a:r>
              <a:rPr lang="en-US" dirty="0"/>
              <a:t>, they provide readers with a brief preview or summary of the content within the passage, helping them to gauge what to expect and whether the material is relevant to their interests or needs. </a:t>
            </a:r>
          </a:p>
          <a:p>
            <a:pPr marL="342900" indent="-342900">
              <a:buFont typeface="Arial" panose="020B0604020202020204" pitchFamily="34" charset="0"/>
              <a:buChar char="•"/>
            </a:pPr>
            <a:r>
              <a:rPr lang="en-US" b="1" u="sng" dirty="0">
                <a:solidFill>
                  <a:schemeClr val="accent6"/>
                </a:solidFill>
              </a:rPr>
              <a:t>Titles</a:t>
            </a:r>
            <a:r>
              <a:rPr lang="en-US" dirty="0"/>
              <a:t> also act as a guide, offering context and direction for the passage, which aids in comprehension and navigation.   </a:t>
            </a:r>
          </a:p>
          <a:p>
            <a:endParaRPr lang="en-US" dirty="0"/>
          </a:p>
          <a:p>
            <a:r>
              <a:rPr lang="en-US" dirty="0"/>
              <a:t> 1. The Power of Mindfulness: Achieving Inner Peace</a:t>
            </a:r>
          </a:p>
          <a:p>
            <a:r>
              <a:rPr lang="en-US" dirty="0"/>
              <a:t>2. The Impact of Climate Change on Polar Bear Populations</a:t>
            </a:r>
          </a:p>
          <a:p>
            <a:r>
              <a:rPr lang="en-US" dirty="0"/>
              <a:t>3. Digital Revolution: How Technology Is Shaping Our Future"</a:t>
            </a:r>
          </a:p>
          <a:p>
            <a:endParaRPr lang="en-US" sz="2800" b="1" u="sng" dirty="0"/>
          </a:p>
          <a:p>
            <a:r>
              <a:rPr lang="en-US" dirty="0"/>
              <a:t>  </a:t>
            </a:r>
          </a:p>
          <a:p>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Titles </a:t>
            </a:r>
          </a:p>
        </p:txBody>
      </p:sp>
      <p:sp>
        <p:nvSpPr>
          <p:cNvPr id="4" name="Slide Number Placeholder 3"/>
          <p:cNvSpPr>
            <a:spLocks noGrp="1"/>
          </p:cNvSpPr>
          <p:nvPr>
            <p:ph type="sldNum" sz="quarter" idx="12"/>
          </p:nvPr>
        </p:nvSpPr>
        <p:spPr/>
        <p:txBody>
          <a:bodyPr/>
          <a:lstStyle/>
          <a:p>
            <a:fld id="{33B04FA3-DF72-48F9-B039-39A0BF277896}" type="slidenum">
              <a:rPr lang="en-US" smtClean="0"/>
              <a:t>13</a:t>
            </a:fld>
            <a:endParaRPr lang="en-US" dirty="0"/>
          </a:p>
        </p:txBody>
      </p:sp>
    </p:spTree>
    <p:extLst>
      <p:ext uri="{BB962C8B-B14F-4D97-AF65-F5344CB8AC3E}">
        <p14:creationId xmlns:p14="http://schemas.microsoft.com/office/powerpoint/2010/main" val="219015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pPr marL="342900" indent="-342900">
              <a:buFont typeface="Arial" panose="020B0604020202020204" pitchFamily="34" charset="0"/>
              <a:buChar char="•"/>
            </a:pPr>
            <a:r>
              <a:rPr lang="en-US" sz="3200" b="1" dirty="0"/>
              <a:t>What are </a:t>
            </a:r>
            <a:r>
              <a:rPr lang="en-US" sz="3200" b="1" dirty="0">
                <a:solidFill>
                  <a:schemeClr val="accent6"/>
                </a:solidFill>
              </a:rPr>
              <a:t>scanning</a:t>
            </a:r>
            <a:r>
              <a:rPr lang="en-US" sz="3200" b="1" dirty="0"/>
              <a:t> and </a:t>
            </a:r>
            <a:r>
              <a:rPr lang="en-US" sz="3200" b="1" dirty="0">
                <a:solidFill>
                  <a:schemeClr val="accent6"/>
                </a:solidFill>
              </a:rPr>
              <a:t>skimming</a:t>
            </a:r>
            <a:r>
              <a:rPr lang="en-US" sz="3200" b="1" dirty="0"/>
              <a:t>? </a:t>
            </a:r>
          </a:p>
          <a:p>
            <a:pPr marL="342900" indent="-342900">
              <a:buFont typeface="Arial" panose="020B0604020202020204" pitchFamily="34" charset="0"/>
              <a:buChar char="•"/>
            </a:pPr>
            <a:r>
              <a:rPr lang="en-US" sz="3200" b="1" u="sng" dirty="0"/>
              <a:t> </a:t>
            </a:r>
            <a:r>
              <a:rPr lang="en-US" sz="3200" b="1" u="sng" dirty="0">
                <a:solidFill>
                  <a:schemeClr val="accent1"/>
                </a:solidFill>
              </a:rPr>
              <a:t>Skimming</a:t>
            </a:r>
            <a:r>
              <a:rPr lang="en-US" sz="3200" dirty="0"/>
              <a:t> is the process of reading a text quickly  without a clear intent to find particular information. Skimming is used for gaining a </a:t>
            </a:r>
            <a:r>
              <a:rPr lang="en-US" sz="3200" dirty="0">
                <a:solidFill>
                  <a:srgbClr val="C00000"/>
                </a:solidFill>
              </a:rPr>
              <a:t>vague idea of the main concepts </a:t>
            </a:r>
            <a:r>
              <a:rPr lang="en-US" sz="3200" dirty="0"/>
              <a:t>within a passage.</a:t>
            </a:r>
          </a:p>
          <a:p>
            <a:pPr marL="457200" indent="-457200">
              <a:buFont typeface="Arial" panose="020B0604020202020204" pitchFamily="34" charset="0"/>
              <a:buChar char="•"/>
            </a:pPr>
            <a:r>
              <a:rPr lang="en-US" sz="3200" b="1" u="sng" dirty="0"/>
              <a:t>Scanning</a:t>
            </a:r>
            <a:r>
              <a:rPr lang="en-US" sz="3200" dirty="0"/>
              <a:t> is defined as the process of quickly  reading a text with a clear purpose to find </a:t>
            </a:r>
            <a:r>
              <a:rPr lang="en-US" sz="3200" dirty="0">
                <a:solidFill>
                  <a:srgbClr val="C00000"/>
                </a:solidFill>
              </a:rPr>
              <a:t>particular keywords </a:t>
            </a:r>
            <a:r>
              <a:rPr lang="en-US" sz="3200" dirty="0"/>
              <a:t>or important information.  </a:t>
            </a:r>
            <a:endParaRPr lang="en-US" sz="3200" b="1" u="sng" dirty="0"/>
          </a:p>
          <a:p>
            <a:endParaRPr lang="en-US" dirty="0"/>
          </a:p>
          <a:p>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Scanning and Skimming </a:t>
            </a:r>
          </a:p>
        </p:txBody>
      </p:sp>
      <p:sp>
        <p:nvSpPr>
          <p:cNvPr id="4" name="Slide Number Placeholder 3"/>
          <p:cNvSpPr>
            <a:spLocks noGrp="1"/>
          </p:cNvSpPr>
          <p:nvPr>
            <p:ph type="sldNum" sz="quarter" idx="12"/>
          </p:nvPr>
        </p:nvSpPr>
        <p:spPr/>
        <p:txBody>
          <a:bodyPr/>
          <a:lstStyle/>
          <a:p>
            <a:fld id="{33B04FA3-DF72-48F9-B039-39A0BF277896}" type="slidenum">
              <a:rPr lang="en-US" smtClean="0"/>
              <a:t>14</a:t>
            </a:fld>
            <a:endParaRPr lang="en-US" dirty="0"/>
          </a:p>
        </p:txBody>
      </p:sp>
    </p:spTree>
    <p:extLst>
      <p:ext uri="{BB962C8B-B14F-4D97-AF65-F5344CB8AC3E}">
        <p14:creationId xmlns:p14="http://schemas.microsoft.com/office/powerpoint/2010/main" val="197681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pPr marL="342900" indent="-342900">
              <a:buFont typeface="Arial" panose="020B0604020202020204" pitchFamily="34" charset="0"/>
              <a:buChar char="•"/>
            </a:pPr>
            <a:r>
              <a:rPr lang="en-US" sz="3200" b="1" u="sng" dirty="0"/>
              <a:t>How to do skimming? </a:t>
            </a:r>
          </a:p>
          <a:p>
            <a:r>
              <a:rPr lang="en-US" sz="3200" b="1" dirty="0"/>
              <a:t>1</a:t>
            </a:r>
            <a:r>
              <a:rPr lang="en-US" sz="3200" dirty="0"/>
              <a:t>. Look quickly at the picture.</a:t>
            </a:r>
          </a:p>
          <a:p>
            <a:r>
              <a:rPr lang="en-US" sz="3200" dirty="0"/>
              <a:t>2. Read the title.</a:t>
            </a:r>
          </a:p>
          <a:p>
            <a:r>
              <a:rPr lang="en-US" sz="3200" dirty="0"/>
              <a:t>3. Read the first two lines of the first paragraph.</a:t>
            </a:r>
          </a:p>
          <a:p>
            <a:r>
              <a:rPr lang="en-US" sz="3200" dirty="0"/>
              <a:t>4. Read the first lines of all the paragraphs.</a:t>
            </a:r>
          </a:p>
          <a:p>
            <a:endParaRPr lang="en-US" sz="3200" dirty="0"/>
          </a:p>
          <a:p>
            <a:r>
              <a:rPr lang="en-US" sz="3200" dirty="0"/>
              <a:t>5. Read the first lines of the last paragraphs. </a:t>
            </a:r>
          </a:p>
          <a:p>
            <a:endParaRPr lang="en-US" sz="3200" b="1" u="sng" dirty="0"/>
          </a:p>
          <a:p>
            <a:endParaRPr lang="en-US" dirty="0"/>
          </a:p>
          <a:p>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Scanning and Skimming </a:t>
            </a:r>
          </a:p>
        </p:txBody>
      </p:sp>
      <p:sp>
        <p:nvSpPr>
          <p:cNvPr id="4" name="Slide Number Placeholder 3"/>
          <p:cNvSpPr>
            <a:spLocks noGrp="1"/>
          </p:cNvSpPr>
          <p:nvPr>
            <p:ph type="sldNum" sz="quarter" idx="12"/>
          </p:nvPr>
        </p:nvSpPr>
        <p:spPr/>
        <p:txBody>
          <a:bodyPr/>
          <a:lstStyle/>
          <a:p>
            <a:fld id="{33B04FA3-DF72-48F9-B039-39A0BF277896}" type="slidenum">
              <a:rPr lang="en-US" smtClean="0"/>
              <a:t>15</a:t>
            </a:fld>
            <a:endParaRPr lang="en-US" dirty="0"/>
          </a:p>
        </p:txBody>
      </p:sp>
    </p:spTree>
    <p:extLst>
      <p:ext uri="{BB962C8B-B14F-4D97-AF65-F5344CB8AC3E}">
        <p14:creationId xmlns:p14="http://schemas.microsoft.com/office/powerpoint/2010/main" val="345584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pPr marL="342900" indent="-342900">
              <a:buFont typeface="Arial" panose="020B0604020202020204" pitchFamily="34" charset="0"/>
              <a:buChar char="•"/>
            </a:pPr>
            <a:r>
              <a:rPr lang="en-US" dirty="0"/>
              <a:t>  </a:t>
            </a:r>
          </a:p>
          <a:p>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Scanning and Skimming </a:t>
            </a:r>
          </a:p>
        </p:txBody>
      </p:sp>
      <p:sp>
        <p:nvSpPr>
          <p:cNvPr id="4" name="Slide Number Placeholder 3"/>
          <p:cNvSpPr>
            <a:spLocks noGrp="1"/>
          </p:cNvSpPr>
          <p:nvPr>
            <p:ph type="sldNum" sz="quarter" idx="12"/>
          </p:nvPr>
        </p:nvSpPr>
        <p:spPr/>
        <p:txBody>
          <a:bodyPr/>
          <a:lstStyle/>
          <a:p>
            <a:fld id="{33B04FA3-DF72-48F9-B039-39A0BF277896}" type="slidenum">
              <a:rPr lang="en-US" smtClean="0"/>
              <a:t>16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90600"/>
            <a:ext cx="8915400" cy="5867399"/>
          </a:xfrm>
          <a:prstGeom prst="rect">
            <a:avLst/>
          </a:prstGeom>
        </p:spPr>
      </p:pic>
      <p:sp>
        <p:nvSpPr>
          <p:cNvPr id="6" name="Rectangle 5"/>
          <p:cNvSpPr/>
          <p:nvPr/>
        </p:nvSpPr>
        <p:spPr>
          <a:xfrm>
            <a:off x="2209800" y="3200400"/>
            <a:ext cx="762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1981200" y="2819399"/>
            <a:ext cx="838200" cy="3048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44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fontScale="92500"/>
          </a:bodyPr>
          <a:lstStyle/>
          <a:p>
            <a:pPr marL="342900" indent="-342900">
              <a:buFont typeface="Arial" panose="020B0604020202020204" pitchFamily="34" charset="0"/>
              <a:buChar char="•"/>
            </a:pPr>
            <a:r>
              <a:rPr lang="en-US" dirty="0"/>
              <a:t> </a:t>
            </a:r>
            <a:r>
              <a:rPr lang="en-US" u="sng" dirty="0">
                <a:solidFill>
                  <a:schemeClr val="accent6">
                    <a:lumMod val="50000"/>
                  </a:schemeClr>
                </a:solidFill>
              </a:rPr>
              <a:t>The same thief facing  two families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Mike and Morris lived in the same village. While Morris owned the largest jewelry shop in the village, Mike was a poor farmer. Both had large families with many sons, daughters-in-law and grandchildren. </a:t>
            </a:r>
          </a:p>
          <a:p>
            <a:endParaRPr lang="en-US" dirty="0"/>
          </a:p>
          <a:p>
            <a:endParaRPr lang="en-US" dirty="0"/>
          </a:p>
          <a:p>
            <a:endParaRPr lang="en-US" dirty="0"/>
          </a:p>
          <a:p>
            <a:endParaRPr lang="en-US" dirty="0"/>
          </a:p>
          <a:p>
            <a:endParaRPr lang="en-US" dirty="0"/>
          </a:p>
          <a:p>
            <a:endParaRPr lang="en-US" dirty="0"/>
          </a:p>
          <a:p>
            <a:endParaRPr lang="en-US" dirty="0"/>
          </a:p>
          <a:p>
            <a:pPr marL="342900" indent="-342900">
              <a:buFont typeface="Arial" panose="020B0604020202020204" pitchFamily="34" charset="0"/>
              <a:buChar char="•"/>
            </a:pPr>
            <a:r>
              <a:rPr lang="en-US" dirty="0"/>
              <a:t>The thief stole everything they had and Morris and his family had to return to the village empty handed, having lost all their valuables that they had taken with them.   </a:t>
            </a:r>
          </a:p>
          <a:p>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Scanning and Skimming </a:t>
            </a:r>
          </a:p>
        </p:txBody>
      </p:sp>
      <p:sp>
        <p:nvSpPr>
          <p:cNvPr id="4" name="Slide Number Placeholder 3"/>
          <p:cNvSpPr>
            <a:spLocks noGrp="1"/>
          </p:cNvSpPr>
          <p:nvPr>
            <p:ph type="sldNum" sz="quarter" idx="12"/>
          </p:nvPr>
        </p:nvSpPr>
        <p:spPr/>
        <p:txBody>
          <a:bodyPr/>
          <a:lstStyle/>
          <a:p>
            <a:fld id="{33B04FA3-DF72-48F9-B039-39A0BF277896}" type="slidenum">
              <a:rPr lang="en-US" smtClean="0"/>
              <a:t>17</a:t>
            </a:fld>
            <a:endParaRPr lang="en-US" dirty="0"/>
          </a:p>
        </p:txBody>
      </p:sp>
    </p:spTree>
    <p:extLst>
      <p:ext uri="{BB962C8B-B14F-4D97-AF65-F5344CB8AC3E}">
        <p14:creationId xmlns:p14="http://schemas.microsoft.com/office/powerpoint/2010/main" val="26531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pPr marL="342900" indent="-342900">
              <a:buFont typeface="Arial" panose="020B0604020202020204" pitchFamily="34" charset="0"/>
              <a:buChar char="•"/>
            </a:pPr>
            <a:r>
              <a:rPr lang="en-US" dirty="0"/>
              <a:t> </a:t>
            </a:r>
            <a:r>
              <a:rPr lang="en-US" sz="4400" u="sng" dirty="0">
                <a:solidFill>
                  <a:schemeClr val="accent6">
                    <a:lumMod val="50000"/>
                  </a:schemeClr>
                </a:solidFill>
              </a:rPr>
              <a:t>How to do Scanning?</a:t>
            </a:r>
          </a:p>
          <a:p>
            <a:pPr marL="342900" indent="-342900">
              <a:buFont typeface="Arial" panose="020B0604020202020204" pitchFamily="34" charset="0"/>
              <a:buChar char="•"/>
            </a:pPr>
            <a:r>
              <a:rPr lang="en-US" sz="3600" b="1" dirty="0">
                <a:solidFill>
                  <a:schemeClr val="tx1"/>
                </a:solidFill>
              </a:rPr>
              <a:t>1. You don’t read the whole passage.</a:t>
            </a:r>
          </a:p>
          <a:p>
            <a:pPr marL="342900" indent="-342900">
              <a:buFont typeface="Arial" panose="020B0604020202020204" pitchFamily="34" charset="0"/>
              <a:buChar char="•"/>
            </a:pPr>
            <a:r>
              <a:rPr lang="en-US" sz="3600" b="1" dirty="0">
                <a:solidFill>
                  <a:schemeClr val="tx1"/>
                </a:solidFill>
              </a:rPr>
              <a:t>2. Just read the questions and then look for the answers in the passage.</a:t>
            </a:r>
          </a:p>
          <a:p>
            <a:r>
              <a:rPr lang="en-US" sz="3600" b="1" dirty="0">
                <a:solidFill>
                  <a:schemeClr val="tx1"/>
                </a:solidFill>
              </a:rPr>
              <a:t>………………..</a:t>
            </a:r>
          </a:p>
          <a:p>
            <a:pPr marL="342900" indent="-342900">
              <a:buFont typeface="Arial" panose="020B0604020202020204" pitchFamily="34" charset="0"/>
              <a:buChar char="•"/>
            </a:pPr>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Scanning and Skimming </a:t>
            </a:r>
          </a:p>
        </p:txBody>
      </p:sp>
      <p:sp>
        <p:nvSpPr>
          <p:cNvPr id="4" name="Slide Number Placeholder 3"/>
          <p:cNvSpPr>
            <a:spLocks noGrp="1"/>
          </p:cNvSpPr>
          <p:nvPr>
            <p:ph type="sldNum" sz="quarter" idx="12"/>
          </p:nvPr>
        </p:nvSpPr>
        <p:spPr/>
        <p:txBody>
          <a:bodyPr/>
          <a:lstStyle/>
          <a:p>
            <a:fld id="{33B04FA3-DF72-48F9-B039-39A0BF277896}" type="slidenum">
              <a:rPr lang="en-US" smtClean="0"/>
              <a:t>18</a:t>
            </a:fld>
            <a:endParaRPr lang="en-US" dirty="0"/>
          </a:p>
        </p:txBody>
      </p:sp>
    </p:spTree>
    <p:extLst>
      <p:ext uri="{BB962C8B-B14F-4D97-AF65-F5344CB8AC3E}">
        <p14:creationId xmlns:p14="http://schemas.microsoft.com/office/powerpoint/2010/main" val="17655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3200" b="1" dirty="0"/>
              <a:t>What do scientists tell about dolphin and language?  </a:t>
            </a:r>
            <a:endParaRPr lang="en-US" sz="32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Scanning and Skimming </a:t>
            </a:r>
          </a:p>
        </p:txBody>
      </p:sp>
      <p:sp>
        <p:nvSpPr>
          <p:cNvPr id="4" name="Slide Number Placeholder 3"/>
          <p:cNvSpPr>
            <a:spLocks noGrp="1"/>
          </p:cNvSpPr>
          <p:nvPr>
            <p:ph type="sldNum" sz="quarter" idx="12"/>
          </p:nvPr>
        </p:nvSpPr>
        <p:spPr/>
        <p:txBody>
          <a:bodyPr/>
          <a:lstStyle/>
          <a:p>
            <a:fld id="{33B04FA3-DF72-48F9-B039-39A0BF277896}" type="slidenum">
              <a:rPr lang="en-US" smtClean="0"/>
              <a:t>19</a:t>
            </a:fld>
            <a:endParaRPr lang="en-US" dirty="0"/>
          </a:p>
        </p:txBody>
      </p:sp>
    </p:spTree>
    <p:extLst>
      <p:ext uri="{BB962C8B-B14F-4D97-AF65-F5344CB8AC3E}">
        <p14:creationId xmlns:p14="http://schemas.microsoft.com/office/powerpoint/2010/main" val="364072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fontScale="25000" lnSpcReduction="20000"/>
          </a:bodyPr>
          <a:lstStyle/>
          <a:p>
            <a:r>
              <a:rPr lang="en-US" dirty="0"/>
              <a:t>  </a:t>
            </a:r>
          </a:p>
          <a:p>
            <a:pPr marL="342900" indent="-342900">
              <a:buFont typeface="Arial" pitchFamily="34" charset="0"/>
              <a:buChar char="•"/>
            </a:pPr>
            <a:r>
              <a:rPr lang="en-US" dirty="0"/>
              <a:t> </a:t>
            </a:r>
            <a:r>
              <a:rPr lang="en-US" sz="9600" dirty="0"/>
              <a:t>Students are supposed to respect each other in classroom.</a:t>
            </a:r>
          </a:p>
          <a:p>
            <a:pPr marL="342900" indent="-342900">
              <a:buFont typeface="Arial" pitchFamily="34" charset="0"/>
              <a:buChar char="•"/>
            </a:pPr>
            <a:endParaRPr lang="en-US" sz="9600" dirty="0"/>
          </a:p>
          <a:p>
            <a:pPr marL="342900" indent="-342900">
              <a:buFont typeface="Arial" pitchFamily="34" charset="0"/>
              <a:buChar char="•"/>
            </a:pPr>
            <a:r>
              <a:rPr lang="en-US" sz="9600" dirty="0"/>
              <a:t> Students are supposed to respect the class and the lecture. </a:t>
            </a:r>
          </a:p>
          <a:p>
            <a:r>
              <a:rPr lang="en-US" sz="9600" dirty="0"/>
              <a:t>  </a:t>
            </a:r>
          </a:p>
          <a:p>
            <a:pPr marL="342900" indent="-342900">
              <a:buFont typeface="Arial" pitchFamily="34" charset="0"/>
              <a:buChar char="•"/>
            </a:pPr>
            <a:r>
              <a:rPr lang="en-US" sz="9600" dirty="0"/>
              <a:t>Laughter </a:t>
            </a:r>
            <a:r>
              <a:rPr lang="en-US" sz="9600" u="sng" dirty="0"/>
              <a:t>without reasons</a:t>
            </a:r>
            <a:r>
              <a:rPr lang="en-US" sz="9600" dirty="0"/>
              <a:t>, using cellphone </a:t>
            </a:r>
            <a:r>
              <a:rPr lang="en-US" sz="9600" u="sng" dirty="0"/>
              <a:t>a lot</a:t>
            </a:r>
            <a:r>
              <a:rPr lang="en-US" sz="9600" dirty="0"/>
              <a:t>, talking too much to the extent that bothers other students etc. are </a:t>
            </a:r>
            <a:r>
              <a:rPr lang="en-US" sz="9600" b="1" dirty="0"/>
              <a:t>NOT</a:t>
            </a:r>
            <a:r>
              <a:rPr lang="en-US" sz="9600" dirty="0"/>
              <a:t> allowed in classroom.  If any student does them too much, s/he</a:t>
            </a:r>
            <a:r>
              <a:rPr lang="en-US" sz="9600" b="1" dirty="0"/>
              <a:t> WON’T </a:t>
            </a:r>
            <a:r>
              <a:rPr lang="en-US" sz="9600" dirty="0"/>
              <a:t>be allowed to attend the lectures and take  </a:t>
            </a:r>
            <a:r>
              <a:rPr lang="en-US" sz="9600" b="1" u="sng" dirty="0"/>
              <a:t>monthly EXAM</a:t>
            </a:r>
            <a:r>
              <a:rPr lang="en-US" sz="9600" dirty="0"/>
              <a:t>.</a:t>
            </a:r>
          </a:p>
          <a:p>
            <a:pPr marL="342900" indent="-342900">
              <a:buFont typeface="Arial" pitchFamily="34" charset="0"/>
              <a:buChar char="•"/>
            </a:pPr>
            <a:r>
              <a:rPr lang="en-US" sz="9600" dirty="0"/>
              <a:t> Every student  MUST bring books. Students </a:t>
            </a:r>
            <a:r>
              <a:rPr lang="en-US" sz="9600" b="1" i="1" u="sng" dirty="0"/>
              <a:t>WON’T</a:t>
            </a:r>
            <a:r>
              <a:rPr lang="en-US" sz="9600" dirty="0"/>
              <a:t> be allowed to attend classroom if they </a:t>
            </a:r>
            <a:r>
              <a:rPr lang="en-US" sz="9600" b="1" u="sng" dirty="0"/>
              <a:t>do not </a:t>
            </a:r>
            <a:r>
              <a:rPr lang="en-US" sz="9600" dirty="0"/>
              <a:t>bring their </a:t>
            </a:r>
            <a:r>
              <a:rPr lang="en-US" sz="9600" u="sng" dirty="0"/>
              <a:t>books</a:t>
            </a:r>
            <a:r>
              <a:rPr lang="en-US" sz="9600" dirty="0"/>
              <a:t>.</a:t>
            </a:r>
          </a:p>
          <a:p>
            <a:pPr marL="342900" indent="-342900">
              <a:buFont typeface="Arial" pitchFamily="34" charset="0"/>
              <a:buChar char="•"/>
            </a:pPr>
            <a:r>
              <a:rPr lang="en-US" sz="9600" dirty="0"/>
              <a:t> If you have any problems with this class, do not hesitate to ask me for help </a:t>
            </a:r>
          </a:p>
          <a:p>
            <a:pPr marL="342900" indent="-342900">
              <a:buFont typeface="Arial" pitchFamily="34" charset="0"/>
              <a:buChar char="•"/>
            </a:pPr>
            <a:r>
              <a:rPr lang="en-US" sz="9600" dirty="0"/>
              <a:t>Your contact with me concerning classroom-related issues must be via your </a:t>
            </a:r>
            <a:r>
              <a:rPr lang="en-US" sz="9600" u="sng" dirty="0"/>
              <a:t>representatives. </a:t>
            </a:r>
          </a:p>
          <a:p>
            <a:pPr marL="342900" indent="-342900">
              <a:buFont typeface="Arial" pitchFamily="34" charset="0"/>
              <a:buChar char="•"/>
            </a:pPr>
            <a:endParaRPr lang="en-US" dirty="0"/>
          </a:p>
          <a:p>
            <a:r>
              <a:rPr lang="en-US" dirty="0"/>
              <a:t> </a:t>
            </a:r>
          </a:p>
          <a:p>
            <a:endParaRPr lang="en-US" dirty="0"/>
          </a:p>
          <a:p>
            <a:r>
              <a:rPr lang="en-US" dirty="0"/>
              <a:t>                       </a:t>
            </a:r>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dirty="0">
                <a:solidFill>
                  <a:srgbClr val="7030A0"/>
                </a:solidFill>
              </a:rPr>
              <a:t>Rules and Regulations</a:t>
            </a:r>
          </a:p>
        </p:txBody>
      </p:sp>
      <p:sp>
        <p:nvSpPr>
          <p:cNvPr id="4" name="Slide Number Placeholder 3"/>
          <p:cNvSpPr>
            <a:spLocks noGrp="1"/>
          </p:cNvSpPr>
          <p:nvPr>
            <p:ph type="sldNum" sz="quarter" idx="12"/>
          </p:nvPr>
        </p:nvSpPr>
        <p:spPr/>
        <p:txBody>
          <a:bodyPr/>
          <a:lstStyle/>
          <a:p>
            <a:fld id="{33B04FA3-DF72-48F9-B039-39A0BF277896}" type="slidenum">
              <a:rPr lang="en-US" smtClean="0"/>
              <a:t>2</a:t>
            </a:fld>
            <a:endParaRPr lang="en-US" dirty="0"/>
          </a:p>
        </p:txBody>
      </p:sp>
    </p:spTree>
    <p:extLst>
      <p:ext uri="{BB962C8B-B14F-4D97-AF65-F5344CB8AC3E}">
        <p14:creationId xmlns:p14="http://schemas.microsoft.com/office/powerpoint/2010/main" val="304578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fontScale="77500" lnSpcReduction="20000"/>
          </a:bodyPr>
          <a:lstStyle/>
          <a:p>
            <a:pPr marL="342900" indent="-342900">
              <a:buFont typeface="Arial" panose="020B0604020202020204" pitchFamily="34" charset="0"/>
              <a:buChar char="•"/>
            </a:pPr>
            <a:r>
              <a:rPr lang="en-US" dirty="0"/>
              <a:t> </a:t>
            </a:r>
            <a:r>
              <a:rPr lang="en-US" sz="3600" dirty="0"/>
              <a:t>Dolphins are regarded as the friendliest creatures in the sea and stories of them helping drowning sailors have been common since Roman times. The more we learn about dolphins, the more we realize that their society is more complex than people previously imagined. They look after other dolphins when they are ill, care for pregnant mothers and protect the weakest in the community, as we do. Some scientists have suggested that dolphins have a language but it is much more probable that they communicate with each other without needing words. Could any of these mammals be more intelligent than man? Certainly the most common argument in favor of man's superiority over them that we can kill them more easily than they can kill us is the least satisfactory. </a:t>
            </a:r>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Scanning and Skimming </a:t>
            </a:r>
          </a:p>
        </p:txBody>
      </p:sp>
      <p:sp>
        <p:nvSpPr>
          <p:cNvPr id="4" name="Slide Number Placeholder 3"/>
          <p:cNvSpPr>
            <a:spLocks noGrp="1"/>
          </p:cNvSpPr>
          <p:nvPr>
            <p:ph type="sldNum" sz="quarter" idx="12"/>
          </p:nvPr>
        </p:nvSpPr>
        <p:spPr/>
        <p:txBody>
          <a:bodyPr/>
          <a:lstStyle/>
          <a:p>
            <a:fld id="{33B04FA3-DF72-48F9-B039-39A0BF277896}" type="slidenum">
              <a:rPr lang="en-US" smtClean="0"/>
              <a:t>20</a:t>
            </a:fld>
            <a:endParaRPr lang="en-US" dirty="0"/>
          </a:p>
        </p:txBody>
      </p:sp>
    </p:spTree>
    <p:extLst>
      <p:ext uri="{BB962C8B-B14F-4D97-AF65-F5344CB8AC3E}">
        <p14:creationId xmlns:p14="http://schemas.microsoft.com/office/powerpoint/2010/main" val="294705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lnSpcReduction="10000"/>
          </a:bodyPr>
          <a:lstStyle/>
          <a:p>
            <a:pPr marL="342900" indent="-342900">
              <a:buFont typeface="Arial" panose="020B0604020202020204" pitchFamily="34" charset="0"/>
              <a:buChar char="•"/>
            </a:pPr>
            <a:r>
              <a:rPr lang="en-US" dirty="0"/>
              <a:t>   </a:t>
            </a:r>
            <a:r>
              <a:rPr lang="en-US" sz="2800" b="1" u="sng" dirty="0"/>
              <a:t>What is Summary? </a:t>
            </a:r>
          </a:p>
          <a:p>
            <a:pPr marL="342900" indent="-342900">
              <a:buFont typeface="Arial" panose="020B0604020202020204" pitchFamily="34" charset="0"/>
              <a:buChar char="•"/>
            </a:pPr>
            <a:r>
              <a:rPr lang="en-US" sz="2800" b="1" dirty="0"/>
              <a:t>Summarizing</a:t>
            </a:r>
            <a:r>
              <a:rPr lang="en-US" sz="2800" dirty="0"/>
              <a:t>, or writing a summary, means giving a concise overview of a text’s main points </a:t>
            </a:r>
            <a:r>
              <a:rPr lang="en-US" sz="2800" b="1" i="1" u="sng" dirty="0"/>
              <a:t>in your own words</a:t>
            </a:r>
            <a:r>
              <a:rPr lang="en-US" sz="2800" dirty="0"/>
              <a:t>. A summary is always much shorter than the original text.</a:t>
            </a:r>
          </a:p>
          <a:p>
            <a:pPr marL="342900" indent="-342900">
              <a:buFont typeface="Arial" panose="020B0604020202020204" pitchFamily="34" charset="0"/>
              <a:buChar char="•"/>
            </a:pPr>
            <a:r>
              <a:rPr lang="en-US" sz="2800" b="1" dirty="0">
                <a:solidFill>
                  <a:schemeClr val="tx1"/>
                </a:solidFill>
              </a:rPr>
              <a:t> 1. Read the text.</a:t>
            </a:r>
          </a:p>
          <a:p>
            <a:pPr marL="342900" indent="-342900">
              <a:buFont typeface="Arial" panose="020B0604020202020204" pitchFamily="34" charset="0"/>
              <a:buChar char="•"/>
            </a:pPr>
            <a:r>
              <a:rPr lang="en-US" sz="2800" b="1" dirty="0">
                <a:solidFill>
                  <a:schemeClr val="tx1"/>
                </a:solidFill>
              </a:rPr>
              <a:t>2. Identify the key points in each section.</a:t>
            </a:r>
          </a:p>
          <a:p>
            <a:r>
              <a:rPr lang="en-US" sz="2800" b="1" dirty="0">
                <a:solidFill>
                  <a:schemeClr val="tx1"/>
                </a:solidFill>
              </a:rPr>
              <a:t>……………………………..</a:t>
            </a:r>
          </a:p>
          <a:p>
            <a:pPr marL="457200" indent="-457200">
              <a:buFont typeface="Arial" panose="020B0604020202020204" pitchFamily="34" charset="0"/>
              <a:buChar char="•"/>
            </a:pPr>
            <a:r>
              <a:rPr lang="en-US" sz="2800" dirty="0"/>
              <a:t>Writing a summary </a:t>
            </a:r>
            <a:r>
              <a:rPr lang="en-US" sz="2800" u="sng" dirty="0">
                <a:solidFill>
                  <a:srgbClr val="FF0000"/>
                </a:solidFill>
              </a:rPr>
              <a:t>does not involve critiquing or evaluating the source</a:t>
            </a:r>
            <a:r>
              <a:rPr lang="en-US" sz="2800" dirty="0"/>
              <a:t>. You should simply provide an accurate account of the most important information and ideas (</a:t>
            </a:r>
            <a:r>
              <a:rPr lang="en-US" sz="2800" b="1" u="sng" dirty="0"/>
              <a:t>without copying any text from the original). </a:t>
            </a:r>
            <a:endParaRPr lang="en-US" sz="2800" b="1" u="sng" dirty="0">
              <a:solidFill>
                <a:schemeClr val="tx1"/>
              </a:solidFill>
            </a:endParaRPr>
          </a:p>
          <a:p>
            <a:endParaRPr lang="en-US" sz="2800" b="1" u="sng"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Summary </a:t>
            </a:r>
          </a:p>
        </p:txBody>
      </p:sp>
      <p:sp>
        <p:nvSpPr>
          <p:cNvPr id="4" name="Slide Number Placeholder 3"/>
          <p:cNvSpPr>
            <a:spLocks noGrp="1"/>
          </p:cNvSpPr>
          <p:nvPr>
            <p:ph type="sldNum" sz="quarter" idx="12"/>
          </p:nvPr>
        </p:nvSpPr>
        <p:spPr/>
        <p:txBody>
          <a:bodyPr/>
          <a:lstStyle/>
          <a:p>
            <a:fld id="{33B04FA3-DF72-48F9-B039-39A0BF277896}" type="slidenum">
              <a:rPr lang="en-US" smtClean="0"/>
              <a:t>21</a:t>
            </a:fld>
            <a:endParaRPr lang="en-US" dirty="0"/>
          </a:p>
        </p:txBody>
      </p:sp>
    </p:spTree>
    <p:extLst>
      <p:ext uri="{BB962C8B-B14F-4D97-AF65-F5344CB8AC3E}">
        <p14:creationId xmlns:p14="http://schemas.microsoft.com/office/powerpoint/2010/main" val="153872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pPr marL="342900" indent="-342900">
              <a:buFont typeface="Arial" panose="020B0604020202020204" pitchFamily="34" charset="0"/>
              <a:buChar char="•"/>
            </a:pPr>
            <a:r>
              <a:rPr lang="en-US" dirty="0"/>
              <a:t> </a:t>
            </a:r>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22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914400"/>
            <a:ext cx="8128000" cy="5867400"/>
          </a:xfrm>
          <a:prstGeom prst="rect">
            <a:avLst/>
          </a:prstGeom>
        </p:spPr>
      </p:pic>
    </p:spTree>
    <p:extLst>
      <p:ext uri="{BB962C8B-B14F-4D97-AF65-F5344CB8AC3E}">
        <p14:creationId xmlns:p14="http://schemas.microsoft.com/office/powerpoint/2010/main" val="121600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pPr algn="ctr"/>
            <a:r>
              <a:rPr lang="en-US" sz="3200" b="1" dirty="0"/>
              <a:t>The Shepherd and the Wild Sheep </a:t>
            </a:r>
          </a:p>
          <a:p>
            <a:r>
              <a:rPr lang="en-US" sz="3200" b="1" dirty="0">
                <a:solidFill>
                  <a:schemeClr val="tx1"/>
                </a:solidFill>
              </a:rPr>
              <a:t>…………..</a:t>
            </a:r>
          </a:p>
          <a:p>
            <a:r>
              <a:rPr lang="en-US" sz="3200" dirty="0"/>
              <a:t>Balancing Loyalty and Temptation</a:t>
            </a:r>
          </a:p>
          <a:p>
            <a:r>
              <a:rPr lang="en-US" sz="3200" dirty="0"/>
              <a:t>Recognizing True Priorities</a:t>
            </a:r>
            <a:endParaRPr lang="en-US" sz="3200" b="1" dirty="0">
              <a:solidFill>
                <a:schemeClr val="tx1"/>
              </a:solidFill>
            </a:endParaRPr>
          </a:p>
          <a:p>
            <a:r>
              <a:rPr lang="en-US" sz="3200" b="1" dirty="0">
                <a:solidFill>
                  <a:schemeClr val="tx1"/>
                </a:solidFill>
              </a:rPr>
              <a:t>A fake Friend</a:t>
            </a:r>
          </a:p>
          <a:p>
            <a:r>
              <a:rPr lang="en-US" sz="3200" b="1" dirty="0">
                <a:solidFill>
                  <a:schemeClr val="tx1"/>
                </a:solidFill>
              </a:rPr>
              <a:t>An Inexperienced Shepherd</a:t>
            </a:r>
          </a:p>
          <a:p>
            <a:r>
              <a:rPr lang="en-US" sz="3200" b="1" dirty="0">
                <a:solidFill>
                  <a:schemeClr val="tx1"/>
                </a:solidFill>
              </a:rPr>
              <a:t>……………………</a:t>
            </a:r>
          </a:p>
          <a:p>
            <a:endParaRPr lang="en-US" sz="32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23</a:t>
            </a:fld>
            <a:endParaRPr lang="en-US" dirty="0"/>
          </a:p>
        </p:txBody>
      </p:sp>
    </p:spTree>
    <p:extLst>
      <p:ext uri="{BB962C8B-B14F-4D97-AF65-F5344CB8AC3E}">
        <p14:creationId xmlns:p14="http://schemas.microsoft.com/office/powerpoint/2010/main" val="6822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r>
              <a:rPr lang="en-US" sz="3200" dirty="0"/>
              <a:t>Messages:</a:t>
            </a:r>
          </a:p>
          <a:p>
            <a:endParaRPr lang="en-US" sz="3200" dirty="0"/>
          </a:p>
          <a:p>
            <a:pPr marL="514350" indent="-514350">
              <a:buAutoNum type="arabicPeriod"/>
            </a:pPr>
            <a:r>
              <a:rPr lang="en-US" sz="3200" dirty="0"/>
              <a:t>The narrative encourages us to prioritize existing relationships and responsibilities over fleeting allurements.</a:t>
            </a:r>
          </a:p>
          <a:p>
            <a:pPr marL="514350" indent="-514350">
              <a:buAutoNum type="arabicPeriod"/>
            </a:pPr>
            <a:r>
              <a:rPr lang="en-US" sz="3200" b="1" dirty="0">
                <a:solidFill>
                  <a:schemeClr val="tx1"/>
                </a:solidFill>
              </a:rPr>
              <a:t> </a:t>
            </a:r>
            <a:r>
              <a:rPr lang="en-US" sz="3200" dirty="0"/>
              <a:t>Certain individuals resist taming and prefer to remain free, cherishing their independence and autonomy.</a:t>
            </a:r>
            <a:endParaRPr lang="en-US" sz="32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24</a:t>
            </a:fld>
            <a:endParaRPr lang="en-US" dirty="0"/>
          </a:p>
        </p:txBody>
      </p:sp>
    </p:spTree>
    <p:extLst>
      <p:ext uri="{BB962C8B-B14F-4D97-AF65-F5344CB8AC3E}">
        <p14:creationId xmlns:p14="http://schemas.microsoft.com/office/powerpoint/2010/main" val="112018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25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914400"/>
            <a:ext cx="9067800" cy="5943600"/>
          </a:xfrm>
          <a:prstGeom prst="rect">
            <a:avLst/>
          </a:prstGeom>
        </p:spPr>
      </p:pic>
    </p:spTree>
    <p:extLst>
      <p:ext uri="{BB962C8B-B14F-4D97-AF65-F5344CB8AC3E}">
        <p14:creationId xmlns:p14="http://schemas.microsoft.com/office/powerpoint/2010/main" val="3471759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pPr algn="ctr"/>
            <a:endParaRPr lang="en-US" dirty="0"/>
          </a:p>
          <a:p>
            <a:pPr algn="ctr"/>
            <a:endParaRPr lang="en-US" dirty="0"/>
          </a:p>
          <a:p>
            <a:pPr algn="ctr"/>
            <a:endParaRPr lang="en-US" dirty="0"/>
          </a:p>
          <a:p>
            <a:pPr algn="ctr"/>
            <a:endParaRPr lang="en-US" dirty="0"/>
          </a:p>
          <a:p>
            <a:pPr algn="ctr"/>
            <a:r>
              <a:rPr lang="en-US" sz="3600" b="1" dirty="0"/>
              <a:t>The Real Saint Nick</a:t>
            </a: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26</a:t>
            </a:fld>
            <a:endParaRPr lang="en-US" dirty="0"/>
          </a:p>
        </p:txBody>
      </p:sp>
    </p:spTree>
    <p:extLst>
      <p:ext uri="{BB962C8B-B14F-4D97-AF65-F5344CB8AC3E}">
        <p14:creationId xmlns:p14="http://schemas.microsoft.com/office/powerpoint/2010/main" val="765703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endParaRPr lang="en-US" dirty="0"/>
          </a:p>
          <a:p>
            <a:r>
              <a:rPr lang="en-US" b="1" u="sng" dirty="0"/>
              <a:t>Titles</a:t>
            </a:r>
            <a:r>
              <a:rPr lang="en-US" dirty="0"/>
              <a:t>:</a:t>
            </a:r>
          </a:p>
          <a:p>
            <a:pPr lvl="0" eaLnBrk="0" fontAlgn="base" hangingPunct="0">
              <a:spcBef>
                <a:spcPct val="0"/>
              </a:spcBef>
              <a:spcAft>
                <a:spcPct val="0"/>
              </a:spcAft>
              <a:buClrTx/>
              <a:buSzTx/>
              <a:buFontTx/>
              <a:buChar char="•"/>
            </a:pPr>
            <a:r>
              <a:rPr lang="en-US" altLang="en-US" sz="2400" dirty="0">
                <a:solidFill>
                  <a:schemeClr val="tx1"/>
                </a:solidFill>
                <a:latin typeface="Arial" panose="020B0604020202020204" pitchFamily="34" charset="0"/>
              </a:rPr>
              <a:t>The Secret Benefactor: Marcus' Miracle</a:t>
            </a:r>
          </a:p>
          <a:p>
            <a:pPr lvl="0" eaLnBrk="0" fontAlgn="base" hangingPunct="0">
              <a:spcBef>
                <a:spcPct val="0"/>
              </a:spcBef>
              <a:spcAft>
                <a:spcPct val="0"/>
              </a:spcAft>
              <a:buClrTx/>
              <a:buSzTx/>
              <a:buFontTx/>
              <a:buChar char="•"/>
            </a:pPr>
            <a:r>
              <a:rPr lang="en-US" altLang="en-US" sz="2400" dirty="0">
                <a:solidFill>
                  <a:schemeClr val="tx1"/>
                </a:solidFill>
                <a:latin typeface="Arial" panose="020B0604020202020204" pitchFamily="34" charset="0"/>
              </a:rPr>
              <a:t>Nick’s Act of Generosity: A Tale of Transformation</a:t>
            </a:r>
          </a:p>
          <a:p>
            <a:pPr lvl="0" eaLnBrk="0" fontAlgn="base" hangingPunct="0">
              <a:spcBef>
                <a:spcPct val="0"/>
              </a:spcBef>
              <a:spcAft>
                <a:spcPct val="0"/>
              </a:spcAft>
              <a:buClrTx/>
              <a:buSzTx/>
              <a:buFontTx/>
              <a:buChar char="•"/>
            </a:pPr>
            <a:r>
              <a:rPr lang="en-US" altLang="en-US" sz="2400" dirty="0">
                <a:solidFill>
                  <a:schemeClr val="tx1"/>
                </a:solidFill>
                <a:latin typeface="Arial" panose="020B0604020202020204" pitchFamily="34" charset="0"/>
              </a:rPr>
              <a:t>Saint Nick: A Story of Silent Charity</a:t>
            </a:r>
          </a:p>
          <a:p>
            <a:pPr lvl="0" eaLnBrk="0" fontAlgn="base" hangingPunct="0">
              <a:spcBef>
                <a:spcPct val="0"/>
              </a:spcBef>
              <a:spcAft>
                <a:spcPct val="0"/>
              </a:spcAft>
              <a:buClrTx/>
              <a:buSzTx/>
              <a:buFontTx/>
              <a:buChar char="•"/>
            </a:pPr>
            <a:r>
              <a:rPr lang="en-US" sz="2400" dirty="0">
                <a:solidFill>
                  <a:schemeClr val="tx1"/>
                </a:solidFill>
                <a:latin typeface="Arial" panose="020B0604020202020204" pitchFamily="34" charset="0"/>
              </a:rPr>
              <a:t>………………………………………..</a:t>
            </a:r>
          </a:p>
          <a:p>
            <a:pPr lvl="0" eaLnBrk="0" fontAlgn="base" hangingPunct="0">
              <a:spcBef>
                <a:spcPct val="0"/>
              </a:spcBef>
              <a:spcAft>
                <a:spcPct val="0"/>
              </a:spcAft>
              <a:buClrTx/>
              <a:buSzTx/>
              <a:buFontTx/>
              <a:buChar char="•"/>
            </a:pPr>
            <a:endParaRPr lang="en-US" sz="2400" dirty="0">
              <a:solidFill>
                <a:schemeClr val="tx1"/>
              </a:solidFill>
              <a:latin typeface="Arial" panose="020B0604020202020204" pitchFamily="34" charset="0"/>
            </a:endParaRPr>
          </a:p>
          <a:p>
            <a:r>
              <a:rPr lang="en-US" b="1" u="sng" dirty="0">
                <a:solidFill>
                  <a:srgbClr val="FF0000"/>
                </a:solidFill>
              </a:rPr>
              <a:t>Messages:</a:t>
            </a:r>
          </a:p>
          <a:p>
            <a:r>
              <a:rPr lang="en-US" dirty="0"/>
              <a:t>1. </a:t>
            </a:r>
            <a:r>
              <a:rPr lang="en-US" b="1" dirty="0"/>
              <a:t>Acts of kindness, even when done in secret, can bring about unexpected blessings and transformations in people's lives.</a:t>
            </a:r>
          </a:p>
          <a:p>
            <a:r>
              <a:rPr lang="en-US" b="1" dirty="0"/>
              <a:t>2. The story of Saint Nick reminds us of the power of selfless generosity and how a single act of kindness can leave a lasting legacy of goodwill and happiness.</a:t>
            </a:r>
          </a:p>
          <a:p>
            <a:r>
              <a:rPr lang="en-US" b="1" dirty="0"/>
              <a:t>3. This passage also underscores the importance of secret charity. </a:t>
            </a:r>
          </a:p>
          <a:p>
            <a:pPr lvl="0" eaLnBrk="0" fontAlgn="base" hangingPunct="0">
              <a:spcBef>
                <a:spcPct val="0"/>
              </a:spcBef>
              <a:spcAft>
                <a:spcPct val="0"/>
              </a:spcAft>
              <a:buClrTx/>
              <a:buSzTx/>
              <a:buFontTx/>
              <a:buChar char="•"/>
            </a:pPr>
            <a:endParaRPr lang="en-US" dirty="0"/>
          </a:p>
          <a:p>
            <a:endParaRPr lang="en-US" dirty="0"/>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27</a:t>
            </a:fld>
            <a:endParaRPr lang="en-US" dirty="0"/>
          </a:p>
        </p:txBody>
      </p:sp>
    </p:spTree>
    <p:extLst>
      <p:ext uri="{BB962C8B-B14F-4D97-AF65-F5344CB8AC3E}">
        <p14:creationId xmlns:p14="http://schemas.microsoft.com/office/powerpoint/2010/main" val="34662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endParaRPr lang="en-US" dirty="0"/>
          </a:p>
          <a:p>
            <a:endParaRPr lang="en-US" dirty="0"/>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28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0601"/>
            <a:ext cx="9067800" cy="5867399"/>
          </a:xfrm>
          <a:prstGeom prst="rect">
            <a:avLst/>
          </a:prstGeom>
        </p:spPr>
      </p:pic>
    </p:spTree>
    <p:extLst>
      <p:ext uri="{BB962C8B-B14F-4D97-AF65-F5344CB8AC3E}">
        <p14:creationId xmlns:p14="http://schemas.microsoft.com/office/powerpoint/2010/main" val="245125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endParaRPr lang="en-US" dirty="0"/>
          </a:p>
          <a:p>
            <a:pPr algn="ctr"/>
            <a:endParaRPr lang="en-US" dirty="0"/>
          </a:p>
          <a:p>
            <a:pPr algn="ctr"/>
            <a:endParaRPr lang="en-US" dirty="0"/>
          </a:p>
          <a:p>
            <a:pPr algn="ctr"/>
            <a:endParaRPr lang="en-US" dirty="0"/>
          </a:p>
          <a:p>
            <a:pPr algn="ctr"/>
            <a:endParaRPr lang="en-US" dirty="0"/>
          </a:p>
          <a:p>
            <a:pPr algn="ctr"/>
            <a:r>
              <a:rPr lang="en-US" sz="4000" b="1" dirty="0"/>
              <a:t>The boy and his Sled</a:t>
            </a: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29</a:t>
            </a:fld>
            <a:endParaRPr lang="en-US" dirty="0"/>
          </a:p>
        </p:txBody>
      </p:sp>
    </p:spTree>
    <p:extLst>
      <p:ext uri="{BB962C8B-B14F-4D97-AF65-F5344CB8AC3E}">
        <p14:creationId xmlns:p14="http://schemas.microsoft.com/office/powerpoint/2010/main" val="134326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r>
              <a:rPr lang="en-US" dirty="0"/>
              <a:t>  </a:t>
            </a:r>
          </a:p>
          <a:p>
            <a:endParaRPr lang="en-US" sz="3500" dirty="0"/>
          </a:p>
          <a:p>
            <a:endParaRPr lang="en-US" dirty="0"/>
          </a:p>
          <a:p>
            <a:r>
              <a:rPr lang="en-US" dirty="0"/>
              <a:t>                       </a:t>
            </a:r>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dirty="0">
                <a:solidFill>
                  <a:srgbClr val="7030A0"/>
                </a:solidFill>
              </a:rPr>
              <a:t>Rules and Regulations</a:t>
            </a:r>
          </a:p>
        </p:txBody>
      </p:sp>
      <p:pic>
        <p:nvPicPr>
          <p:cNvPr id="4" name="Picture 3"/>
          <p:cNvPicPr>
            <a:picLocks noChangeAspect="1"/>
          </p:cNvPicPr>
          <p:nvPr/>
        </p:nvPicPr>
        <p:blipFill>
          <a:blip>
            <a:extLst>
              <a:ext uri="{28A0092B-C50C-407E-A947-70E740481C1C}">
                <a14:useLocalDpi xmlns:a14="http://schemas.microsoft.com/office/drawing/2010/main" val="0"/>
              </a:ext>
            </a:extLst>
          </a:blip>
          <a:stretch>
            <a:fillRect/>
          </a:stretch>
        </p:blipFill>
        <p:spPr>
          <a:xfrm>
            <a:off x="4114800" y="914401"/>
            <a:ext cx="4800600" cy="5791199"/>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1"/>
            <a:ext cx="8991600" cy="5791200"/>
          </a:xfrm>
          <a:prstGeom prst="rect">
            <a:avLst/>
          </a:prstGeom>
        </p:spPr>
      </p:pic>
      <p:sp>
        <p:nvSpPr>
          <p:cNvPr id="6" name="Slide Number Placeholder 5"/>
          <p:cNvSpPr>
            <a:spLocks noGrp="1"/>
          </p:cNvSpPr>
          <p:nvPr>
            <p:ph type="sldNum" sz="quarter" idx="12"/>
          </p:nvPr>
        </p:nvSpPr>
        <p:spPr/>
        <p:txBody>
          <a:bodyPr/>
          <a:lstStyle/>
          <a:p>
            <a:fld id="{33B04FA3-DF72-48F9-B039-39A0BF277896}" type="slidenum">
              <a:rPr lang="en-US" smtClean="0"/>
              <a:t>3</a:t>
            </a:fld>
            <a:endParaRPr lang="en-US" dirty="0"/>
          </a:p>
        </p:txBody>
      </p:sp>
    </p:spTree>
    <p:extLst>
      <p:ext uri="{BB962C8B-B14F-4D97-AF65-F5344CB8AC3E}">
        <p14:creationId xmlns:p14="http://schemas.microsoft.com/office/powerpoint/2010/main" val="745298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r>
              <a:rPr lang="en-US" dirty="0"/>
              <a:t> </a:t>
            </a:r>
          </a:p>
          <a:p>
            <a:pPr algn="ctr"/>
            <a:endParaRPr lang="en-US" dirty="0"/>
          </a:p>
          <a:p>
            <a:pPr lvl="0" eaLnBrk="0" fontAlgn="base" hangingPunct="0">
              <a:spcBef>
                <a:spcPct val="0"/>
              </a:spcBef>
              <a:spcAft>
                <a:spcPct val="0"/>
              </a:spcAft>
              <a:buClrTx/>
              <a:buSzTx/>
              <a:buFontTx/>
              <a:buChar char="•"/>
            </a:pPr>
            <a:r>
              <a:rPr lang="en-US" altLang="en-US" sz="2400" dirty="0">
                <a:solidFill>
                  <a:schemeClr val="tx1"/>
                </a:solidFill>
                <a:latin typeface="+mj-lt"/>
              </a:rPr>
              <a:t>Mike's Clever Plan: Turning a Bully into a Friend</a:t>
            </a:r>
          </a:p>
          <a:p>
            <a:pPr lvl="0" eaLnBrk="0" fontAlgn="base" hangingPunct="0">
              <a:spcBef>
                <a:spcPct val="0"/>
              </a:spcBef>
              <a:spcAft>
                <a:spcPct val="0"/>
              </a:spcAft>
              <a:buClrTx/>
              <a:buSzTx/>
              <a:buFontTx/>
              <a:buChar char="•"/>
            </a:pPr>
            <a:r>
              <a:rPr lang="en-US" altLang="en-US" sz="2400" dirty="0">
                <a:solidFill>
                  <a:schemeClr val="tx1"/>
                </a:solidFill>
                <a:latin typeface="+mj-lt"/>
              </a:rPr>
              <a:t>A Sled of Friendship: Mike's Strategy to Stop the Teasing</a:t>
            </a:r>
          </a:p>
          <a:p>
            <a:pPr lvl="0" eaLnBrk="0" fontAlgn="base" hangingPunct="0">
              <a:spcBef>
                <a:spcPct val="0"/>
              </a:spcBef>
              <a:spcAft>
                <a:spcPct val="0"/>
              </a:spcAft>
              <a:buClrTx/>
              <a:buSzTx/>
              <a:buFontTx/>
              <a:buChar char="•"/>
            </a:pPr>
            <a:r>
              <a:rPr lang="en-US" altLang="en-US" sz="2400" dirty="0">
                <a:solidFill>
                  <a:schemeClr val="tx1"/>
                </a:solidFill>
                <a:latin typeface="+mj-lt"/>
              </a:rPr>
              <a:t>From Bully to Buddy: How Mike Changed Joe's Ways </a:t>
            </a:r>
          </a:p>
          <a:p>
            <a:pPr algn="ctr"/>
            <a:endParaRPr lang="en-US" dirty="0"/>
          </a:p>
          <a:p>
            <a:pPr algn="ctr"/>
            <a:r>
              <a:rPr lang="en-US" dirty="0"/>
              <a:t>……………………………..</a:t>
            </a:r>
          </a:p>
          <a:p>
            <a:endParaRPr lang="en-US" dirty="0"/>
          </a:p>
          <a:p>
            <a:endParaRPr lang="en-US" dirty="0"/>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30</a:t>
            </a:fld>
            <a:endParaRPr lang="en-US" dirty="0"/>
          </a:p>
        </p:txBody>
      </p:sp>
    </p:spTree>
    <p:extLst>
      <p:ext uri="{BB962C8B-B14F-4D97-AF65-F5344CB8AC3E}">
        <p14:creationId xmlns:p14="http://schemas.microsoft.com/office/powerpoint/2010/main" val="3533006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r>
              <a:rPr lang="en-US" dirty="0"/>
              <a:t> </a:t>
            </a:r>
          </a:p>
          <a:p>
            <a:r>
              <a:rPr lang="en-US" sz="2400" b="1" dirty="0"/>
              <a:t>Messages:</a:t>
            </a:r>
            <a:endParaRPr lang="en-US" sz="2400" dirty="0"/>
          </a:p>
          <a:p>
            <a:r>
              <a:rPr lang="en-US" sz="2400" b="1" dirty="0"/>
              <a:t>Message of Friendship:</a:t>
            </a:r>
            <a:r>
              <a:rPr lang="en-US" sz="2400" dirty="0"/>
              <a:t> This heartwarming story reminds us that even in difficult situations, kindness and creativity can transform bullies into friends.</a:t>
            </a:r>
          </a:p>
          <a:p>
            <a:r>
              <a:rPr lang="en-US" sz="2400" b="1" dirty="0"/>
              <a:t>Teaching Empathy:</a:t>
            </a:r>
            <a:r>
              <a:rPr lang="en-US" sz="2400" dirty="0"/>
              <a:t> "Mike's Sled" illustrates the power of empathy and inventive problem-solving as a way to mend relationships and foster understanding.</a:t>
            </a:r>
          </a:p>
          <a:p>
            <a:r>
              <a:rPr lang="en-US" sz="2400" b="1" dirty="0"/>
              <a:t>Inspiration for Change:</a:t>
            </a:r>
            <a:r>
              <a:rPr lang="en-US" sz="2400" dirty="0"/>
              <a:t> In a world filled with negativity, this tale of Mike's determination to change Joe's behavior serves as an inspiring example of how one person can make a difference through compassion and patience.</a:t>
            </a:r>
          </a:p>
          <a:p>
            <a:endParaRPr lang="en-US" dirty="0"/>
          </a:p>
          <a:p>
            <a:endParaRPr lang="en-US" dirty="0"/>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31</a:t>
            </a:fld>
            <a:endParaRPr lang="en-US" dirty="0"/>
          </a:p>
        </p:txBody>
      </p:sp>
    </p:spTree>
    <p:extLst>
      <p:ext uri="{BB962C8B-B14F-4D97-AF65-F5344CB8AC3E}">
        <p14:creationId xmlns:p14="http://schemas.microsoft.com/office/powerpoint/2010/main" val="3905723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r>
              <a:rPr lang="en-US" dirty="0"/>
              <a:t> </a:t>
            </a:r>
          </a:p>
          <a:p>
            <a:endParaRPr lang="en-US" dirty="0"/>
          </a:p>
          <a:p>
            <a:endParaRPr lang="en-US" dirty="0"/>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32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8645"/>
            <a:ext cx="9144000" cy="5818909"/>
          </a:xfrm>
          <a:prstGeom prst="rect">
            <a:avLst/>
          </a:prstGeom>
        </p:spPr>
      </p:pic>
    </p:spTree>
    <p:extLst>
      <p:ext uri="{BB962C8B-B14F-4D97-AF65-F5344CB8AC3E}">
        <p14:creationId xmlns:p14="http://schemas.microsoft.com/office/powerpoint/2010/main" val="4275008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r>
              <a:rPr lang="en-US" dirty="0"/>
              <a:t> </a:t>
            </a:r>
          </a:p>
          <a:p>
            <a:endParaRPr lang="en-US" dirty="0"/>
          </a:p>
          <a:p>
            <a:r>
              <a:rPr lang="en-US" dirty="0"/>
              <a:t>"From Ancestral Beliefs to Candy Galore: The Evolution of Trick-or-Treating"</a:t>
            </a:r>
          </a:p>
          <a:p>
            <a:r>
              <a:rPr lang="en-US" dirty="0"/>
              <a:t>""The Scary Origins and Sweet Traditions of Halloween Trick-or-Treating"</a:t>
            </a:r>
          </a:p>
          <a:p>
            <a:r>
              <a:rPr lang="en-US" dirty="0"/>
              <a:t>"Costumes, Candy, and Community: The Modern Celebration of Trick-or-Treat"</a:t>
            </a:r>
          </a:p>
          <a:p>
            <a:endParaRPr lang="en-US" dirty="0"/>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33</a:t>
            </a:fld>
            <a:endParaRPr lang="en-US" dirty="0"/>
          </a:p>
        </p:txBody>
      </p:sp>
    </p:spTree>
    <p:extLst>
      <p:ext uri="{BB962C8B-B14F-4D97-AF65-F5344CB8AC3E}">
        <p14:creationId xmlns:p14="http://schemas.microsoft.com/office/powerpoint/2010/main" val="1082098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r>
              <a:rPr lang="en-US" dirty="0"/>
              <a:t> </a:t>
            </a:r>
          </a:p>
          <a:p>
            <a:endParaRPr lang="en-US" dirty="0"/>
          </a:p>
          <a:p>
            <a:r>
              <a:rPr lang="en-US" b="1" dirty="0"/>
              <a:t>Cultural Evolution:</a:t>
            </a:r>
            <a:r>
              <a:rPr lang="en-US" dirty="0"/>
              <a:t> This passage highlights the fascinating transformation of a tradition rooted in ancient beliefs into the modern, fun-filled Halloween custom we know today.</a:t>
            </a:r>
          </a:p>
          <a:p>
            <a:r>
              <a:rPr lang="en-US" b="1" dirty="0"/>
              <a:t>From Ancestors to Kids in Costume:</a:t>
            </a:r>
            <a:r>
              <a:rPr lang="en-US" dirty="0"/>
              <a:t> Explore how the once serious practice of offering food to the dead evolved into the lighthearted and exciting activity of trick-or-treating, uniting communities in festive spirit.</a:t>
            </a:r>
          </a:p>
          <a:p>
            <a:r>
              <a:rPr lang="en-US" dirty="0"/>
              <a:t>The passage shows that in this world different cultures exist that may be unbelievable in your eyes.</a:t>
            </a: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34</a:t>
            </a:fld>
            <a:endParaRPr lang="en-US" dirty="0"/>
          </a:p>
        </p:txBody>
      </p:sp>
    </p:spTree>
    <p:extLst>
      <p:ext uri="{BB962C8B-B14F-4D97-AF65-F5344CB8AC3E}">
        <p14:creationId xmlns:p14="http://schemas.microsoft.com/office/powerpoint/2010/main" val="749609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lnSpcReduction="10000"/>
          </a:bodyPr>
          <a:lstStyle/>
          <a:p>
            <a:r>
              <a:rPr lang="en-US" dirty="0"/>
              <a:t> </a:t>
            </a:r>
          </a:p>
          <a:p>
            <a:r>
              <a:rPr lang="en-US" dirty="0"/>
              <a:t>1. The Unfortunate Encounter: Senator vs. Worm</a:t>
            </a:r>
          </a:p>
          <a:p>
            <a:r>
              <a:rPr lang="en-US" dirty="0"/>
              <a:t>2. A Bump on the Senator's Head: The Worm's Great Escape</a:t>
            </a:r>
          </a:p>
          <a:p>
            <a:r>
              <a:rPr lang="en-US" dirty="0"/>
              <a:t>3. Senator, Worm, and a Kitchen Drama</a:t>
            </a:r>
          </a:p>
          <a:p>
            <a:r>
              <a:rPr lang="en-US" dirty="0"/>
              <a:t>……………………….</a:t>
            </a:r>
          </a:p>
          <a:p>
            <a:r>
              <a:rPr lang="en-US" dirty="0"/>
              <a:t>1. The story demonstrates the consequences of making impulsive decisions without careful consideration. The senator's demand to kill the worm leads to an unexpected and painful outcome for him, while the worm manages to escape harm. This message may suggest that rash actions can often lead to unintended and unfavorable results, encouraging readers to think before they act.</a:t>
            </a:r>
          </a:p>
          <a:p>
            <a:r>
              <a:rPr lang="en-US" dirty="0"/>
              <a:t>2. </a:t>
            </a:r>
            <a:r>
              <a:rPr lang="en-US" b="1" dirty="0"/>
              <a:t>The Value of Empathy:</a:t>
            </a:r>
            <a:r>
              <a:rPr lang="en-US" dirty="0"/>
              <a:t> The story can be seen as a lesson in empathy. While the senator's initial reaction is to demand the worm's death, the cook questions the morality of such an action. This contrast highlights the importance of considering the well-being of all living creatures, no matter how small or seemingly insignificant, and how empathy can lead to better decisions.</a:t>
            </a:r>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35</a:t>
            </a:fld>
            <a:endParaRPr lang="en-US" dirty="0"/>
          </a:p>
        </p:txBody>
      </p:sp>
    </p:spTree>
    <p:extLst>
      <p:ext uri="{BB962C8B-B14F-4D97-AF65-F5344CB8AC3E}">
        <p14:creationId xmlns:p14="http://schemas.microsoft.com/office/powerpoint/2010/main" val="260904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fontScale="92500" lnSpcReduction="10000"/>
          </a:bodyPr>
          <a:lstStyle/>
          <a:p>
            <a:r>
              <a:rPr lang="en-US" dirty="0"/>
              <a:t> </a:t>
            </a:r>
          </a:p>
          <a:p>
            <a:pPr lvl="0" eaLnBrk="0" fontAlgn="base" hangingPunct="0">
              <a:spcBef>
                <a:spcPct val="0"/>
              </a:spcBef>
              <a:spcAft>
                <a:spcPct val="0"/>
              </a:spcAft>
              <a:buClrTx/>
              <a:buSzTx/>
              <a:buFontTx/>
              <a:buChar char="•"/>
            </a:pPr>
            <a:r>
              <a:rPr lang="en-US" altLang="en-US" sz="2400" dirty="0">
                <a:solidFill>
                  <a:schemeClr val="tx1"/>
                </a:solidFill>
                <a:latin typeface="Arial" panose="020B0604020202020204" pitchFamily="34" charset="0"/>
              </a:rPr>
              <a:t>Patsy Ann: The Deaf Dog Who Touched Hearts"</a:t>
            </a:r>
          </a:p>
          <a:p>
            <a:pPr lvl="0" eaLnBrk="0" fontAlgn="base" hangingPunct="0">
              <a:spcBef>
                <a:spcPct val="0"/>
              </a:spcBef>
              <a:spcAft>
                <a:spcPct val="0"/>
              </a:spcAft>
              <a:buClrTx/>
              <a:buSzTx/>
              <a:buFontTx/>
              <a:buChar char="•"/>
            </a:pPr>
            <a:r>
              <a:rPr lang="en-US" altLang="en-US" sz="2400" dirty="0">
                <a:solidFill>
                  <a:schemeClr val="tx1"/>
                </a:solidFill>
                <a:latin typeface="Arial" panose="020B0604020202020204" pitchFamily="34" charset="0"/>
              </a:rPr>
              <a:t>"Alaska's Beloved Greeter: The Tale of Patsy Ann"</a:t>
            </a:r>
          </a:p>
          <a:p>
            <a:pPr lvl="0" eaLnBrk="0" fontAlgn="base" hangingPunct="0">
              <a:spcBef>
                <a:spcPct val="0"/>
              </a:spcBef>
              <a:spcAft>
                <a:spcPct val="0"/>
              </a:spcAft>
              <a:buClrTx/>
              <a:buSzTx/>
              <a:buFontTx/>
              <a:buChar char="•"/>
            </a:pPr>
            <a:r>
              <a:rPr lang="en-US" altLang="en-US" sz="2400" dirty="0">
                <a:solidFill>
                  <a:schemeClr val="tx1"/>
                </a:solidFill>
                <a:latin typeface="Arial" panose="020B0604020202020204" pitchFamily="34" charset="0"/>
              </a:rPr>
              <a:t>"Patsy Ann's Legacy: The Dog Who Waited </a:t>
            </a:r>
          </a:p>
          <a:p>
            <a:r>
              <a:rPr lang="en-US" dirty="0"/>
              <a:t>………………………………………..</a:t>
            </a:r>
          </a:p>
          <a:p>
            <a:r>
              <a:rPr lang="en-US" b="1" dirty="0"/>
              <a:t>1. </a:t>
            </a:r>
            <a:r>
              <a:rPr lang="en-US" b="1" u="sng" dirty="0"/>
              <a:t>Loyalty Knows No Bounds:</a:t>
            </a:r>
            <a:r>
              <a:rPr lang="en-US" u="sng" dirty="0"/>
              <a:t> </a:t>
            </a:r>
            <a:r>
              <a:rPr lang="en-US" dirty="0"/>
              <a:t>Patsy Ann's unwavering loyalty and determination to greet ships despite her disabilities serve as a powerful reminder that true loyalty transcends physical limitations. Her story inspires us to appreciate the loyalty of those around us, regardless of their differences.</a:t>
            </a:r>
          </a:p>
          <a:p>
            <a:r>
              <a:rPr lang="en-US" b="1" dirty="0"/>
              <a:t>2. </a:t>
            </a:r>
            <a:r>
              <a:rPr lang="en-US" b="1" u="sng" dirty="0"/>
              <a:t>The Power of Community</a:t>
            </a:r>
            <a:r>
              <a:rPr lang="en-US" b="1" dirty="0"/>
              <a:t>:</a:t>
            </a:r>
            <a:r>
              <a:rPr lang="en-US" dirty="0"/>
              <a:t> Patsy Ann's story reflects the strength of a community that rallied together to support a beloved four-legged friend. It demonstrates how collective efforts can lead to positive change and ensure that justice and compassion prevail, even for those without a voice.</a:t>
            </a:r>
          </a:p>
          <a:p>
            <a:r>
              <a:rPr lang="en-US" b="1" dirty="0"/>
              <a:t>3. </a:t>
            </a:r>
            <a:r>
              <a:rPr lang="en-US" b="1" u="sng" dirty="0"/>
              <a:t>A Timeless Tribute</a:t>
            </a:r>
            <a:r>
              <a:rPr lang="en-US" b="1" dirty="0"/>
              <a:t>:</a:t>
            </a:r>
            <a:r>
              <a:rPr lang="en-US" dirty="0"/>
              <a:t> Patsy Ann's enduring legacy is a testament to the impact that a single dog can have on a community. Her statue symbolizes the lasting impression she made as a loyal and cherished greeter, reminding us that acts of kindness and love can leave a lasting mark on our hearts and in our communities.</a:t>
            </a:r>
          </a:p>
          <a:p>
            <a:endParaRPr lang="en-US" dirty="0"/>
          </a:p>
          <a:p>
            <a:endParaRPr lang="en-US" dirty="0"/>
          </a:p>
          <a:p>
            <a:endParaRPr lang="en-US" dirty="0"/>
          </a:p>
          <a:p>
            <a:endParaRPr lang="en-US" dirty="0"/>
          </a:p>
          <a:p>
            <a:endParaRPr lang="en-US" dirty="0"/>
          </a:p>
        </p:txBody>
      </p:sp>
      <p:sp>
        <p:nvSpPr>
          <p:cNvPr id="2" name="Title 1"/>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p:cNvSpPr>
            <a:spLocks noGrp="1"/>
          </p:cNvSpPr>
          <p:nvPr>
            <p:ph type="sldNum" sz="quarter" idx="12"/>
          </p:nvPr>
        </p:nvSpPr>
        <p:spPr/>
        <p:txBody>
          <a:bodyPr/>
          <a:lstStyle/>
          <a:p>
            <a:fld id="{33B04FA3-DF72-48F9-B039-39A0BF277896}" type="slidenum">
              <a:rPr lang="en-US" smtClean="0"/>
              <a:t>36</a:t>
            </a:fld>
            <a:endParaRPr lang="en-US" dirty="0"/>
          </a:p>
        </p:txBody>
      </p:sp>
    </p:spTree>
    <p:extLst>
      <p:ext uri="{BB962C8B-B14F-4D97-AF65-F5344CB8AC3E}">
        <p14:creationId xmlns:p14="http://schemas.microsoft.com/office/powerpoint/2010/main" val="56083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2D399-8DE6-2DFA-3530-F7EDB8C92A3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CA6C6B3-5805-0777-C71B-2D37BEB4C84F}"/>
              </a:ext>
            </a:extLst>
          </p:cNvPr>
          <p:cNvSpPr>
            <a:spLocks noGrp="1"/>
          </p:cNvSpPr>
          <p:nvPr>
            <p:ph type="subTitle" idx="1"/>
          </p:nvPr>
        </p:nvSpPr>
        <p:spPr>
          <a:xfrm>
            <a:off x="0" y="914400"/>
            <a:ext cx="9067800" cy="5867400"/>
          </a:xfrm>
        </p:spPr>
        <p:txBody>
          <a:bodyPr>
            <a:normAutofit fontScale="92500"/>
          </a:bodyPr>
          <a:lstStyle/>
          <a:p>
            <a:r>
              <a:rPr lang="en-US" dirty="0"/>
              <a:t> </a:t>
            </a:r>
          </a:p>
          <a:p>
            <a:pPr lvl="0" eaLnBrk="0" fontAlgn="base" hangingPunct="0">
              <a:spcBef>
                <a:spcPct val="0"/>
              </a:spcBef>
              <a:spcAft>
                <a:spcPct val="0"/>
              </a:spcAft>
              <a:buClrTx/>
              <a:buSzTx/>
            </a:pPr>
            <a:r>
              <a:rPr lang="en-US" sz="2400" dirty="0">
                <a:solidFill>
                  <a:srgbClr val="FF0000"/>
                </a:solidFill>
              </a:rPr>
              <a:t>Outbreak, tribute, determination, anthem, thus.</a:t>
            </a:r>
          </a:p>
          <a:p>
            <a:pPr lvl="0" eaLnBrk="0" fontAlgn="base" hangingPunct="0">
              <a:spcBef>
                <a:spcPct val="0"/>
              </a:spcBef>
              <a:spcAft>
                <a:spcPct val="0"/>
              </a:spcAft>
              <a:buClrTx/>
              <a:buSzTx/>
            </a:pPr>
            <a:endParaRPr lang="en-US" sz="2400" dirty="0"/>
          </a:p>
          <a:p>
            <a:pPr lvl="0" eaLnBrk="0" fontAlgn="base" hangingPunct="0">
              <a:spcBef>
                <a:spcPct val="0"/>
              </a:spcBef>
              <a:spcAft>
                <a:spcPct val="0"/>
              </a:spcAft>
              <a:buClrTx/>
              <a:buSzTx/>
            </a:pPr>
            <a:r>
              <a:rPr lang="en-US" sz="2400" dirty="0"/>
              <a:t>During a big ….., our country had to act fast. People, determined to help, made ……. for everyone's well-being. A powerful ……. played, showing our unity and strength. ………, together, we faced challenges with resilience and ………….. The sacrifices we made became a tribute to our strong community spirit.</a:t>
            </a:r>
          </a:p>
          <a:p>
            <a:pPr lvl="0" eaLnBrk="0" fontAlgn="base" hangingPunct="0">
              <a:spcBef>
                <a:spcPct val="0"/>
              </a:spcBef>
              <a:spcAft>
                <a:spcPct val="0"/>
              </a:spcAft>
              <a:buClrTx/>
              <a:buSzTx/>
              <a:buFontTx/>
              <a:buChar char="•"/>
            </a:pPr>
            <a:endParaRPr lang="en-US" sz="2400" dirty="0"/>
          </a:p>
          <a:p>
            <a:pPr lvl="0" eaLnBrk="0" fontAlgn="base" hangingPunct="0">
              <a:spcBef>
                <a:spcPct val="0"/>
              </a:spcBef>
              <a:spcAft>
                <a:spcPct val="0"/>
              </a:spcAft>
              <a:buClrTx/>
              <a:buSzTx/>
              <a:buFontTx/>
              <a:buChar char="•"/>
            </a:pPr>
            <a:endParaRPr lang="en-US" sz="2400" dirty="0"/>
          </a:p>
          <a:p>
            <a:pPr lvl="0" eaLnBrk="0" fontAlgn="base" hangingPunct="0">
              <a:spcBef>
                <a:spcPct val="0"/>
              </a:spcBef>
              <a:spcAft>
                <a:spcPct val="0"/>
              </a:spcAft>
              <a:buClrTx/>
              <a:buSzTx/>
              <a:buFontTx/>
              <a:buChar char="•"/>
            </a:pPr>
            <a:endParaRPr lang="en-US" sz="2400" dirty="0"/>
          </a:p>
          <a:p>
            <a:pPr lvl="0" eaLnBrk="0" fontAlgn="base" hangingPunct="0">
              <a:spcBef>
                <a:spcPct val="0"/>
              </a:spcBef>
              <a:spcAft>
                <a:spcPct val="0"/>
              </a:spcAft>
              <a:buClrTx/>
              <a:buSzTx/>
              <a:buFontTx/>
              <a:buChar char="•"/>
            </a:pPr>
            <a:r>
              <a:rPr lang="en-US" sz="2400" dirty="0"/>
              <a:t>During a big outbreak, our country had to act fast. People, determined to help, made sacrifices for everyone's well-being. A powerful anthem played, showing our unity and strength. So, together, we faced challenges with resilience and determination. The sacrifices we made became a tribute to our strong community spirit.</a:t>
            </a:r>
          </a:p>
          <a:p>
            <a:pPr lvl="0" eaLnBrk="0" fontAlgn="base" hangingPunct="0">
              <a:spcBef>
                <a:spcPct val="0"/>
              </a:spcBef>
              <a:spcAft>
                <a:spcPct val="0"/>
              </a:spcAft>
              <a:buClrTx/>
              <a:buSzTx/>
              <a:buFontTx/>
              <a:buChar char="•"/>
            </a:pPr>
            <a:endParaRPr lang="en-US" sz="2400" dirty="0"/>
          </a:p>
          <a:p>
            <a:pPr lvl="0" eaLnBrk="0" fontAlgn="base" hangingPunct="0">
              <a:spcBef>
                <a:spcPct val="0"/>
              </a:spcBef>
              <a:spcAft>
                <a:spcPct val="0"/>
              </a:spcAft>
              <a:buClrTx/>
              <a:buSzTx/>
              <a:buFontTx/>
              <a:buChar char="•"/>
            </a:pPr>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9F69C09C-B9D8-D184-7CB2-9720AFC9A4DE}"/>
              </a:ext>
            </a:extLst>
          </p:cNvPr>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a:extLst>
              <a:ext uri="{FF2B5EF4-FFF2-40B4-BE49-F238E27FC236}">
                <a16:creationId xmlns:a16="http://schemas.microsoft.com/office/drawing/2014/main" id="{8F73FCF0-DA05-893F-B306-8322A292E65B}"/>
              </a:ext>
            </a:extLst>
          </p:cNvPr>
          <p:cNvSpPr>
            <a:spLocks noGrp="1"/>
          </p:cNvSpPr>
          <p:nvPr>
            <p:ph type="sldNum" sz="quarter" idx="12"/>
          </p:nvPr>
        </p:nvSpPr>
        <p:spPr/>
        <p:txBody>
          <a:bodyPr/>
          <a:lstStyle/>
          <a:p>
            <a:fld id="{33B04FA3-DF72-48F9-B039-39A0BF277896}" type="slidenum">
              <a:rPr lang="en-US" smtClean="0"/>
              <a:t>37</a:t>
            </a:fld>
            <a:endParaRPr lang="en-US" dirty="0"/>
          </a:p>
        </p:txBody>
      </p:sp>
    </p:spTree>
    <p:extLst>
      <p:ext uri="{BB962C8B-B14F-4D97-AF65-F5344CB8AC3E}">
        <p14:creationId xmlns:p14="http://schemas.microsoft.com/office/powerpoint/2010/main" val="744701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CC789-16A7-BDF1-7B04-35B7073E781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3CE94CF-695C-0D2C-A79F-50B50DA42D07}"/>
              </a:ext>
            </a:extLst>
          </p:cNvPr>
          <p:cNvSpPr>
            <a:spLocks noGrp="1"/>
          </p:cNvSpPr>
          <p:nvPr>
            <p:ph type="subTitle" idx="1"/>
          </p:nvPr>
        </p:nvSpPr>
        <p:spPr>
          <a:xfrm>
            <a:off x="0" y="914400"/>
            <a:ext cx="9067800" cy="5867400"/>
          </a:xfrm>
        </p:spPr>
        <p:txBody>
          <a:bodyPr>
            <a:normAutofit fontScale="92500"/>
          </a:bodyPr>
          <a:lstStyle/>
          <a:p>
            <a:r>
              <a:rPr lang="en-US" dirty="0"/>
              <a:t> </a:t>
            </a:r>
          </a:p>
          <a:p>
            <a:pPr lvl="0" eaLnBrk="0" fontAlgn="base" hangingPunct="0">
              <a:spcBef>
                <a:spcPct val="0"/>
              </a:spcBef>
              <a:spcAft>
                <a:spcPct val="0"/>
              </a:spcAft>
              <a:buClrTx/>
              <a:buSzTx/>
            </a:pPr>
            <a:r>
              <a:rPr lang="en-US" sz="2400" dirty="0">
                <a:solidFill>
                  <a:srgbClr val="FF0000"/>
                </a:solidFill>
              </a:rPr>
              <a:t>Outbreak, tribute, determination, anthem, thus.</a:t>
            </a:r>
          </a:p>
          <a:p>
            <a:pPr lvl="0" eaLnBrk="0" fontAlgn="base" hangingPunct="0">
              <a:spcBef>
                <a:spcPct val="0"/>
              </a:spcBef>
              <a:spcAft>
                <a:spcPct val="0"/>
              </a:spcAft>
              <a:buClrTx/>
              <a:buSzTx/>
            </a:pPr>
            <a:endParaRPr lang="en-US" sz="2400" dirty="0"/>
          </a:p>
          <a:p>
            <a:pPr lvl="0" eaLnBrk="0" fontAlgn="base" hangingPunct="0">
              <a:spcBef>
                <a:spcPct val="0"/>
              </a:spcBef>
              <a:spcAft>
                <a:spcPct val="0"/>
              </a:spcAft>
              <a:buClrTx/>
              <a:buSzTx/>
            </a:pPr>
            <a:r>
              <a:rPr lang="en-US" sz="2400" dirty="0"/>
              <a:t>During a big ….., our country had to act fast. People, determined to help, made ……. for everyone's well-being. A powerful ……. played, showing our unity and strength. ………, together, we faced challenges with resilience and ………….. The sacrifices we made became a ………. to our strong community spirit.</a:t>
            </a:r>
          </a:p>
          <a:p>
            <a:pPr lvl="0" eaLnBrk="0" fontAlgn="base" hangingPunct="0">
              <a:spcBef>
                <a:spcPct val="0"/>
              </a:spcBef>
              <a:spcAft>
                <a:spcPct val="0"/>
              </a:spcAft>
              <a:buClrTx/>
              <a:buSzTx/>
              <a:buFontTx/>
              <a:buChar char="•"/>
            </a:pPr>
            <a:endParaRPr lang="en-US" sz="2400" dirty="0"/>
          </a:p>
          <a:p>
            <a:pPr lvl="0" eaLnBrk="0" fontAlgn="base" hangingPunct="0">
              <a:spcBef>
                <a:spcPct val="0"/>
              </a:spcBef>
              <a:spcAft>
                <a:spcPct val="0"/>
              </a:spcAft>
              <a:buClrTx/>
              <a:buSzTx/>
              <a:buFontTx/>
              <a:buChar char="•"/>
            </a:pPr>
            <a:endParaRPr lang="en-US" sz="2400" dirty="0"/>
          </a:p>
          <a:p>
            <a:pPr lvl="0" eaLnBrk="0" fontAlgn="base" hangingPunct="0">
              <a:spcBef>
                <a:spcPct val="0"/>
              </a:spcBef>
              <a:spcAft>
                <a:spcPct val="0"/>
              </a:spcAft>
              <a:buClrTx/>
              <a:buSzTx/>
              <a:buFontTx/>
              <a:buChar char="•"/>
            </a:pPr>
            <a:endParaRPr lang="en-US" sz="2400" dirty="0"/>
          </a:p>
          <a:p>
            <a:pPr lvl="0" eaLnBrk="0" fontAlgn="base" hangingPunct="0">
              <a:spcBef>
                <a:spcPct val="0"/>
              </a:spcBef>
              <a:spcAft>
                <a:spcPct val="0"/>
              </a:spcAft>
              <a:buClrTx/>
              <a:buSzTx/>
              <a:buFontTx/>
              <a:buChar char="•"/>
            </a:pPr>
            <a:r>
              <a:rPr lang="en-US" sz="2400" dirty="0"/>
              <a:t>During a big outbreak, our country had to act fast. People, determined to help, made sacrifices for everyone's well-being. A powerful anthem played, showing our unity and strength. So, together, we faced challenges with resilience and determination. The sacrifices we made became a tribute to our strong community spirit.</a:t>
            </a:r>
          </a:p>
          <a:p>
            <a:pPr lvl="0" eaLnBrk="0" fontAlgn="base" hangingPunct="0">
              <a:spcBef>
                <a:spcPct val="0"/>
              </a:spcBef>
              <a:spcAft>
                <a:spcPct val="0"/>
              </a:spcAft>
              <a:buClrTx/>
              <a:buSzTx/>
              <a:buFontTx/>
              <a:buChar char="•"/>
            </a:pPr>
            <a:endParaRPr lang="en-US" sz="2400" dirty="0"/>
          </a:p>
          <a:p>
            <a:pPr lvl="0" eaLnBrk="0" fontAlgn="base" hangingPunct="0">
              <a:spcBef>
                <a:spcPct val="0"/>
              </a:spcBef>
              <a:spcAft>
                <a:spcPct val="0"/>
              </a:spcAft>
              <a:buClrTx/>
              <a:buSzTx/>
              <a:buFontTx/>
              <a:buChar char="•"/>
            </a:pPr>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36CF3202-818F-D584-A1ED-BB386F8294A4}"/>
              </a:ext>
            </a:extLst>
          </p:cNvPr>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a:extLst>
              <a:ext uri="{FF2B5EF4-FFF2-40B4-BE49-F238E27FC236}">
                <a16:creationId xmlns:a16="http://schemas.microsoft.com/office/drawing/2014/main" id="{3EE1F0A7-D77E-41A0-233F-B3B9F18EFE48}"/>
              </a:ext>
            </a:extLst>
          </p:cNvPr>
          <p:cNvSpPr>
            <a:spLocks noGrp="1"/>
          </p:cNvSpPr>
          <p:nvPr>
            <p:ph type="sldNum" sz="quarter" idx="12"/>
          </p:nvPr>
        </p:nvSpPr>
        <p:spPr/>
        <p:txBody>
          <a:bodyPr/>
          <a:lstStyle/>
          <a:p>
            <a:fld id="{33B04FA3-DF72-48F9-B039-39A0BF277896}" type="slidenum">
              <a:rPr lang="en-US" smtClean="0"/>
              <a:t>38</a:t>
            </a:fld>
            <a:endParaRPr lang="en-US" dirty="0"/>
          </a:p>
        </p:txBody>
      </p:sp>
    </p:spTree>
    <p:extLst>
      <p:ext uri="{BB962C8B-B14F-4D97-AF65-F5344CB8AC3E}">
        <p14:creationId xmlns:p14="http://schemas.microsoft.com/office/powerpoint/2010/main" val="114707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B3D29-D835-87CA-157C-8535E15BAF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8110367-052E-5EC4-0FC8-187E996F5BF9}"/>
              </a:ext>
            </a:extLst>
          </p:cNvPr>
          <p:cNvSpPr>
            <a:spLocks noGrp="1"/>
          </p:cNvSpPr>
          <p:nvPr>
            <p:ph type="subTitle" idx="1"/>
          </p:nvPr>
        </p:nvSpPr>
        <p:spPr>
          <a:xfrm>
            <a:off x="0" y="914400"/>
            <a:ext cx="9067800" cy="5867400"/>
          </a:xfrm>
        </p:spPr>
        <p:txBody>
          <a:bodyPr>
            <a:normAutofit/>
          </a:bodyPr>
          <a:lstStyle/>
          <a:p>
            <a:r>
              <a:rPr lang="en-US" dirty="0"/>
              <a:t> </a:t>
            </a:r>
          </a:p>
          <a:p>
            <a:pPr lvl="0" eaLnBrk="0" fontAlgn="base" hangingPunct="0">
              <a:spcBef>
                <a:spcPct val="0"/>
              </a:spcBef>
              <a:spcAft>
                <a:spcPct val="0"/>
              </a:spcAft>
              <a:buClrTx/>
              <a:buSzTx/>
            </a:pPr>
            <a:r>
              <a:rPr lang="en-US" sz="2400" dirty="0"/>
              <a:t>.</a:t>
            </a:r>
          </a:p>
          <a:p>
            <a:pPr lvl="0" eaLnBrk="0" fontAlgn="base" hangingPunct="0">
              <a:spcBef>
                <a:spcPct val="0"/>
              </a:spcBef>
              <a:spcAft>
                <a:spcPct val="0"/>
              </a:spcAft>
              <a:buClrTx/>
              <a:buSzTx/>
              <a:buFontTx/>
              <a:buChar char="•"/>
            </a:pPr>
            <a:endParaRPr lang="en-US" sz="2400" dirty="0"/>
          </a:p>
          <a:p>
            <a:pPr lvl="0" eaLnBrk="0" fontAlgn="base" hangingPunct="0">
              <a:spcBef>
                <a:spcPct val="0"/>
              </a:spcBef>
              <a:spcAft>
                <a:spcPct val="0"/>
              </a:spcAft>
              <a:buClrTx/>
              <a:buSzTx/>
              <a:buFontTx/>
              <a:buChar char="•"/>
            </a:pPr>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8AA57363-714E-1FBD-DBD5-82CDF9C9D3D3}"/>
              </a:ext>
            </a:extLst>
          </p:cNvPr>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a:extLst>
              <a:ext uri="{FF2B5EF4-FFF2-40B4-BE49-F238E27FC236}">
                <a16:creationId xmlns:a16="http://schemas.microsoft.com/office/drawing/2014/main" id="{B37EB18C-DA62-DE53-3776-864D0006CA0E}"/>
              </a:ext>
            </a:extLst>
          </p:cNvPr>
          <p:cNvSpPr>
            <a:spLocks noGrp="1"/>
          </p:cNvSpPr>
          <p:nvPr>
            <p:ph type="sldNum" sz="quarter" idx="12"/>
          </p:nvPr>
        </p:nvSpPr>
        <p:spPr/>
        <p:txBody>
          <a:bodyPr/>
          <a:lstStyle/>
          <a:p>
            <a:fld id="{33B04FA3-DF72-48F9-B039-39A0BF277896}" type="slidenum">
              <a:rPr lang="en-US" smtClean="0"/>
              <a:t>39</a:t>
            </a:fld>
            <a:endParaRPr lang="en-US" dirty="0"/>
          </a:p>
        </p:txBody>
      </p:sp>
      <p:pic>
        <p:nvPicPr>
          <p:cNvPr id="6" name="Picture 5">
            <a:extLst>
              <a:ext uri="{FF2B5EF4-FFF2-40B4-BE49-F238E27FC236}">
                <a16:creationId xmlns:a16="http://schemas.microsoft.com/office/drawing/2014/main" id="{C060EBD9-8336-EAE6-D5F2-01B259F5C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14400"/>
            <a:ext cx="8839200" cy="2209799"/>
          </a:xfrm>
          <a:prstGeom prst="rect">
            <a:avLst/>
          </a:prstGeom>
        </p:spPr>
      </p:pic>
      <p:pic>
        <p:nvPicPr>
          <p:cNvPr id="8" name="Picture 7">
            <a:extLst>
              <a:ext uri="{FF2B5EF4-FFF2-40B4-BE49-F238E27FC236}">
                <a16:creationId xmlns:a16="http://schemas.microsoft.com/office/drawing/2014/main" id="{BD793338-78C4-6423-382A-6FD91ED85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50340"/>
            <a:ext cx="8839200" cy="3455260"/>
          </a:xfrm>
          <a:prstGeom prst="rect">
            <a:avLst/>
          </a:prstGeom>
        </p:spPr>
      </p:pic>
    </p:spTree>
    <p:extLst>
      <p:ext uri="{BB962C8B-B14F-4D97-AF65-F5344CB8AC3E}">
        <p14:creationId xmlns:p14="http://schemas.microsoft.com/office/powerpoint/2010/main" val="59016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fontScale="25000" lnSpcReduction="20000"/>
          </a:bodyPr>
          <a:lstStyle/>
          <a:p>
            <a:r>
              <a:rPr lang="en-US" dirty="0"/>
              <a:t>  </a:t>
            </a:r>
            <a:endParaRPr lang="en-US" sz="9600" dirty="0"/>
          </a:p>
          <a:p>
            <a:pPr marL="342900" indent="-342900">
              <a:buFont typeface="Arial" pitchFamily="34" charset="0"/>
              <a:buChar char="•"/>
            </a:pPr>
            <a:r>
              <a:rPr lang="en-US" sz="8000" dirty="0"/>
              <a:t>If a student records </a:t>
            </a:r>
            <a:r>
              <a:rPr lang="en-US" sz="8000" b="1" dirty="0"/>
              <a:t>videos or takes pictures during my class using Snapchat or any other method</a:t>
            </a:r>
            <a:r>
              <a:rPr lang="en-US" sz="8000" dirty="0"/>
              <a:t>, they will be removed from the class and they'll lose 5 points. The department head will also be informed.</a:t>
            </a:r>
          </a:p>
          <a:p>
            <a:pPr marL="342900" indent="-342900">
              <a:buFont typeface="Arial" pitchFamily="34" charset="0"/>
              <a:buChar char="•"/>
            </a:pPr>
            <a:r>
              <a:rPr lang="en-US" sz="8000" dirty="0"/>
              <a:t>Do not </a:t>
            </a:r>
            <a:r>
              <a:rPr lang="en-US" sz="8000" b="1" u="sng" dirty="0"/>
              <a:t>bargain</a:t>
            </a:r>
            <a:r>
              <a:rPr lang="en-US" sz="8000" dirty="0"/>
              <a:t> for grades. The more you </a:t>
            </a:r>
            <a:r>
              <a:rPr lang="en-US" sz="8000" b="1" u="sng" dirty="0"/>
              <a:t>bargain</a:t>
            </a:r>
            <a:r>
              <a:rPr lang="en-US" sz="8000" dirty="0"/>
              <a:t> for grades, the less you get from me.</a:t>
            </a:r>
          </a:p>
          <a:p>
            <a:pPr marL="342900" indent="-342900">
              <a:buFont typeface="Arial" pitchFamily="34" charset="0"/>
              <a:buChar char="•"/>
            </a:pPr>
            <a:r>
              <a:rPr lang="en-US" sz="8000" dirty="0"/>
              <a:t>The class will NOT be a teacher-centered one. </a:t>
            </a:r>
          </a:p>
          <a:p>
            <a:pPr marL="342900" indent="-342900">
              <a:buFont typeface="Arial" pitchFamily="34" charset="0"/>
              <a:buChar char="•"/>
            </a:pPr>
            <a:r>
              <a:rPr lang="en-US" sz="8000" u="sng" dirty="0"/>
              <a:t>Attending</a:t>
            </a:r>
            <a:r>
              <a:rPr lang="en-US" sz="8000" dirty="0"/>
              <a:t> class is very important. Students who </a:t>
            </a:r>
            <a:r>
              <a:rPr lang="en-US" sz="8000" u="sng" dirty="0"/>
              <a:t>skip</a:t>
            </a:r>
            <a:r>
              <a:rPr lang="en-US" sz="8000" dirty="0"/>
              <a:t> lectures will lose points.</a:t>
            </a:r>
          </a:p>
          <a:p>
            <a:pPr marL="342900" indent="-342900">
              <a:buFont typeface="Arial" pitchFamily="34" charset="0"/>
              <a:buChar char="•"/>
            </a:pPr>
            <a:r>
              <a:rPr lang="en-US" sz="8000" dirty="0"/>
              <a:t> If you miss an exam, you are NOT allowed to retake the exam unless you have permission from the department.</a:t>
            </a:r>
          </a:p>
          <a:p>
            <a:pPr marL="342900" indent="-342900">
              <a:buFont typeface="Arial" pitchFamily="34" charset="0"/>
              <a:buChar char="•"/>
            </a:pPr>
            <a:r>
              <a:rPr lang="en-US" sz="8000" dirty="0"/>
              <a:t> </a:t>
            </a:r>
            <a:r>
              <a:rPr lang="en-US" sz="8000" u="sng" dirty="0"/>
              <a:t>Don’t postpone the exam</a:t>
            </a:r>
            <a:r>
              <a:rPr lang="en-US" sz="8000" dirty="0"/>
              <a:t>. Postponing exams means that each students will lose two points.</a:t>
            </a:r>
          </a:p>
          <a:p>
            <a:endParaRPr lang="en-US" sz="8000" dirty="0"/>
          </a:p>
          <a:p>
            <a:pPr marL="342900" indent="-342900">
              <a:buFont typeface="Arial" pitchFamily="34" charset="0"/>
              <a:buChar char="•"/>
            </a:pPr>
            <a:r>
              <a:rPr lang="en-US" sz="8000" dirty="0"/>
              <a:t>Coming to class </a:t>
            </a:r>
            <a:r>
              <a:rPr lang="en-US" sz="8000" b="1" dirty="0"/>
              <a:t>TWO</a:t>
            </a:r>
            <a:r>
              <a:rPr lang="en-US" sz="8000" dirty="0"/>
              <a:t> minutes after teacher is </a:t>
            </a:r>
            <a:r>
              <a:rPr lang="en-US" sz="8000" b="1" dirty="0"/>
              <a:t>NOT</a:t>
            </a:r>
            <a:r>
              <a:rPr lang="en-US" sz="8000" dirty="0"/>
              <a:t> allowed.</a:t>
            </a:r>
          </a:p>
          <a:p>
            <a:pPr marL="342900" indent="-342900">
              <a:buFont typeface="Arial" pitchFamily="34" charset="0"/>
              <a:buChar char="•"/>
            </a:pPr>
            <a:r>
              <a:rPr lang="en-US" sz="8000" dirty="0"/>
              <a:t>Leaving classroom for no reason in the middle of lecture is </a:t>
            </a:r>
            <a:r>
              <a:rPr lang="en-US" sz="8000" b="1" dirty="0"/>
              <a:t>NOT</a:t>
            </a:r>
            <a:r>
              <a:rPr lang="en-US" sz="8000" dirty="0"/>
              <a:t> allowed. </a:t>
            </a:r>
          </a:p>
          <a:p>
            <a:pPr marL="342900" indent="-342900">
              <a:buFont typeface="Arial" pitchFamily="34" charset="0"/>
              <a:buChar char="•"/>
            </a:pPr>
            <a:r>
              <a:rPr lang="en-US" sz="8000" dirty="0"/>
              <a:t>If you want to bring</a:t>
            </a:r>
            <a:r>
              <a:rPr lang="en-US" sz="8000" b="1" dirty="0"/>
              <a:t> guests </a:t>
            </a:r>
            <a:r>
              <a:rPr lang="en-US" sz="8000" dirty="0"/>
              <a:t>to classroom, you </a:t>
            </a:r>
            <a:r>
              <a:rPr lang="en-US" sz="8000" b="1" dirty="0"/>
              <a:t>MUST</a:t>
            </a:r>
            <a:r>
              <a:rPr lang="en-US" sz="8000" dirty="0"/>
              <a:t> ask me </a:t>
            </a:r>
            <a:r>
              <a:rPr lang="en-US" sz="8000" b="1" u="sng" dirty="0"/>
              <a:t>IN</a:t>
            </a:r>
            <a:r>
              <a:rPr lang="en-US" sz="8000" u="sng" dirty="0"/>
              <a:t> </a:t>
            </a:r>
            <a:r>
              <a:rPr lang="en-US" sz="8000" b="1" u="sng" dirty="0"/>
              <a:t>ADVANCE</a:t>
            </a:r>
            <a:r>
              <a:rPr lang="en-US" sz="8000" u="sng" dirty="0"/>
              <a:t>. </a:t>
            </a:r>
          </a:p>
          <a:p>
            <a:pPr marL="342900" indent="-342900">
              <a:buFont typeface="Arial" pitchFamily="34" charset="0"/>
              <a:buChar char="•"/>
            </a:pPr>
            <a:endParaRPr lang="en-US" sz="3500" dirty="0"/>
          </a:p>
          <a:p>
            <a:endParaRPr lang="en-US" dirty="0"/>
          </a:p>
          <a:p>
            <a:r>
              <a:rPr lang="en-US" dirty="0"/>
              <a:t>                       </a:t>
            </a:r>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dirty="0">
                <a:solidFill>
                  <a:srgbClr val="7030A0"/>
                </a:solidFill>
              </a:rPr>
              <a:t>Rules and Regulations</a:t>
            </a:r>
          </a:p>
        </p:txBody>
      </p:sp>
      <p:sp>
        <p:nvSpPr>
          <p:cNvPr id="4" name="Slide Number Placeholder 3"/>
          <p:cNvSpPr>
            <a:spLocks noGrp="1"/>
          </p:cNvSpPr>
          <p:nvPr>
            <p:ph type="sldNum" sz="quarter" idx="12"/>
          </p:nvPr>
        </p:nvSpPr>
        <p:spPr/>
        <p:txBody>
          <a:bodyPr/>
          <a:lstStyle/>
          <a:p>
            <a:fld id="{33B04FA3-DF72-48F9-B039-39A0BF277896}" type="slidenum">
              <a:rPr lang="en-US" smtClean="0"/>
              <a:t>4</a:t>
            </a:fld>
            <a:endParaRPr lang="en-US" dirty="0"/>
          </a:p>
        </p:txBody>
      </p:sp>
    </p:spTree>
    <p:extLst>
      <p:ext uri="{BB962C8B-B14F-4D97-AF65-F5344CB8AC3E}">
        <p14:creationId xmlns:p14="http://schemas.microsoft.com/office/powerpoint/2010/main" val="130420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F6447-1FA3-6985-76B0-845A34D9577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20F5498-7814-92F8-4EA2-CD90D2848C0A}"/>
              </a:ext>
            </a:extLst>
          </p:cNvPr>
          <p:cNvSpPr>
            <a:spLocks noGrp="1"/>
          </p:cNvSpPr>
          <p:nvPr>
            <p:ph type="subTitle" idx="1"/>
          </p:nvPr>
        </p:nvSpPr>
        <p:spPr>
          <a:xfrm>
            <a:off x="0" y="914400"/>
            <a:ext cx="9067800" cy="5867400"/>
          </a:xfrm>
        </p:spPr>
        <p:txBody>
          <a:bodyPr>
            <a:normAutofit/>
          </a:bodyPr>
          <a:lstStyle/>
          <a:p>
            <a:r>
              <a:rPr lang="en-US" dirty="0"/>
              <a:t> </a:t>
            </a:r>
          </a:p>
          <a:p>
            <a:pPr lvl="0" eaLnBrk="0" fontAlgn="base" hangingPunct="0">
              <a:spcBef>
                <a:spcPct val="0"/>
              </a:spcBef>
              <a:spcAft>
                <a:spcPct val="0"/>
              </a:spcAft>
              <a:buClrTx/>
              <a:buSzTx/>
            </a:pPr>
            <a:r>
              <a:rPr lang="en-US" sz="2400" dirty="0"/>
              <a:t>.</a:t>
            </a:r>
          </a:p>
          <a:p>
            <a:pPr lvl="0" eaLnBrk="0" fontAlgn="base" hangingPunct="0">
              <a:spcBef>
                <a:spcPct val="0"/>
              </a:spcBef>
              <a:spcAft>
                <a:spcPct val="0"/>
              </a:spcAft>
              <a:buClrTx/>
              <a:buSzTx/>
              <a:buFontTx/>
              <a:buChar char="•"/>
            </a:pPr>
            <a:endParaRPr lang="en-US" sz="2400" dirty="0"/>
          </a:p>
          <a:p>
            <a:pPr lvl="0" eaLnBrk="0" fontAlgn="base" hangingPunct="0">
              <a:spcBef>
                <a:spcPct val="0"/>
              </a:spcBef>
              <a:spcAft>
                <a:spcPct val="0"/>
              </a:spcAft>
              <a:buClrTx/>
              <a:buSzTx/>
              <a:buFontTx/>
              <a:buChar char="•"/>
            </a:pPr>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9F0D5F9B-8123-5E94-2C81-AE792D6ED1E3}"/>
              </a:ext>
            </a:extLst>
          </p:cNvPr>
          <p:cNvSpPr>
            <a:spLocks noGrp="1"/>
          </p:cNvSpPr>
          <p:nvPr>
            <p:ph type="ctrTitle"/>
          </p:nvPr>
        </p:nvSpPr>
        <p:spPr>
          <a:xfrm>
            <a:off x="0" y="0"/>
            <a:ext cx="9067800" cy="990601"/>
          </a:xfrm>
        </p:spPr>
        <p:txBody>
          <a:bodyPr/>
          <a:lstStyle/>
          <a:p>
            <a:pPr marL="182880" indent="0">
              <a:buNone/>
            </a:pPr>
            <a:r>
              <a:rPr lang="en-US" sz="4800" u="sng" dirty="0">
                <a:solidFill>
                  <a:srgbClr val="7030A0"/>
                </a:solidFill>
              </a:rPr>
              <a:t>Reading</a:t>
            </a:r>
          </a:p>
        </p:txBody>
      </p:sp>
      <p:sp>
        <p:nvSpPr>
          <p:cNvPr id="4" name="Slide Number Placeholder 3">
            <a:extLst>
              <a:ext uri="{FF2B5EF4-FFF2-40B4-BE49-F238E27FC236}">
                <a16:creationId xmlns:a16="http://schemas.microsoft.com/office/drawing/2014/main" id="{8E217F06-B03A-E5BC-4221-7E8E7EA738A1}"/>
              </a:ext>
            </a:extLst>
          </p:cNvPr>
          <p:cNvSpPr>
            <a:spLocks noGrp="1"/>
          </p:cNvSpPr>
          <p:nvPr>
            <p:ph type="sldNum" sz="quarter" idx="12"/>
          </p:nvPr>
        </p:nvSpPr>
        <p:spPr/>
        <p:txBody>
          <a:bodyPr/>
          <a:lstStyle/>
          <a:p>
            <a:fld id="{33B04FA3-DF72-48F9-B039-39A0BF277896}" type="slidenum">
              <a:rPr lang="en-US" smtClean="0"/>
              <a:t>40</a:t>
            </a:fld>
            <a:endParaRPr lang="en-US" dirty="0"/>
          </a:p>
        </p:txBody>
      </p:sp>
      <p:pic>
        <p:nvPicPr>
          <p:cNvPr id="7" name="Picture 6">
            <a:extLst>
              <a:ext uri="{FF2B5EF4-FFF2-40B4-BE49-F238E27FC236}">
                <a16:creationId xmlns:a16="http://schemas.microsoft.com/office/drawing/2014/main" id="{C0A6F1BD-E2C1-DCCE-B959-2081C1D4B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614363"/>
            <a:ext cx="8458200" cy="2635978"/>
          </a:xfrm>
          <a:prstGeom prst="rect">
            <a:avLst/>
          </a:prstGeom>
        </p:spPr>
      </p:pic>
      <p:pic>
        <p:nvPicPr>
          <p:cNvPr id="14" name="Picture 13">
            <a:extLst>
              <a:ext uri="{FF2B5EF4-FFF2-40B4-BE49-F238E27FC236}">
                <a16:creationId xmlns:a16="http://schemas.microsoft.com/office/drawing/2014/main" id="{18C56F52-18FF-0712-5286-CD2C9CDF5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302000"/>
            <a:ext cx="8724900" cy="3556000"/>
          </a:xfrm>
          <a:prstGeom prst="rect">
            <a:avLst/>
          </a:prstGeom>
        </p:spPr>
      </p:pic>
    </p:spTree>
    <p:extLst>
      <p:ext uri="{BB962C8B-B14F-4D97-AF65-F5344CB8AC3E}">
        <p14:creationId xmlns:p14="http://schemas.microsoft.com/office/powerpoint/2010/main" val="96844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fontScale="40000" lnSpcReduction="20000"/>
          </a:bodyPr>
          <a:lstStyle/>
          <a:p>
            <a:r>
              <a:rPr lang="en-US" dirty="0"/>
              <a:t>  </a:t>
            </a:r>
            <a:endParaRPr lang="en-US" sz="9600" dirty="0"/>
          </a:p>
          <a:p>
            <a:pPr marL="342900" indent="-342900">
              <a:buFont typeface="Arial" pitchFamily="34" charset="0"/>
              <a:buChar char="•"/>
            </a:pPr>
            <a:r>
              <a:rPr lang="en-US" sz="5000" b="1" dirty="0"/>
              <a:t>Exiting the classroom without a valid reason during a lecture is prohibited.</a:t>
            </a:r>
          </a:p>
          <a:p>
            <a:pPr marL="342900" indent="-342900">
              <a:buFont typeface="Arial" pitchFamily="34" charset="0"/>
              <a:buChar char="•"/>
            </a:pPr>
            <a:r>
              <a:rPr lang="en-US" sz="8000" dirty="0"/>
              <a:t>If you want to bring</a:t>
            </a:r>
            <a:r>
              <a:rPr lang="en-US" sz="8000" b="1" dirty="0"/>
              <a:t> guests </a:t>
            </a:r>
            <a:r>
              <a:rPr lang="en-US" sz="8000" dirty="0"/>
              <a:t>to classroom, you </a:t>
            </a:r>
            <a:r>
              <a:rPr lang="en-US" sz="8000" b="1" dirty="0"/>
              <a:t>MUST</a:t>
            </a:r>
            <a:r>
              <a:rPr lang="en-US" sz="8000" dirty="0"/>
              <a:t> ask me </a:t>
            </a:r>
            <a:r>
              <a:rPr lang="en-US" sz="8000" b="1" u="sng" dirty="0"/>
              <a:t>IN</a:t>
            </a:r>
            <a:r>
              <a:rPr lang="en-US" sz="8000" u="sng" dirty="0"/>
              <a:t> </a:t>
            </a:r>
            <a:r>
              <a:rPr lang="en-US" sz="8000" b="1" u="sng" dirty="0"/>
              <a:t>ADVANCE</a:t>
            </a:r>
            <a:r>
              <a:rPr lang="en-US" sz="8000" u="sng" dirty="0"/>
              <a:t>. </a:t>
            </a:r>
          </a:p>
          <a:p>
            <a:pPr marL="342900" indent="-342900">
              <a:buFont typeface="Arial" pitchFamily="34" charset="0"/>
              <a:buChar char="•"/>
            </a:pPr>
            <a:r>
              <a:rPr lang="en-US" sz="8000" dirty="0"/>
              <a:t>Remember to bring your books. If a student forgets their books and enters the classroom, they will be requested to leave the classroom.</a:t>
            </a:r>
          </a:p>
          <a:p>
            <a:pPr marL="342900" indent="-342900">
              <a:buFont typeface="Arial" pitchFamily="34" charset="0"/>
              <a:buChar char="•"/>
            </a:pPr>
            <a:r>
              <a:rPr lang="en-US" sz="8000" dirty="0"/>
              <a:t>Latecomers are not allowed to attend class after the teacher has begun.</a:t>
            </a:r>
            <a:endParaRPr lang="en-US" sz="8000" u="sng" dirty="0"/>
          </a:p>
          <a:p>
            <a:endParaRPr lang="en-US" sz="8000" dirty="0"/>
          </a:p>
          <a:p>
            <a:pPr marL="342900" indent="-342900">
              <a:buFont typeface="Arial" pitchFamily="34" charset="0"/>
              <a:buChar char="•"/>
            </a:pPr>
            <a:endParaRPr lang="en-US" sz="3500" dirty="0"/>
          </a:p>
          <a:p>
            <a:endParaRPr lang="en-US" dirty="0"/>
          </a:p>
          <a:p>
            <a:r>
              <a:rPr lang="en-US" dirty="0"/>
              <a:t>                       </a:t>
            </a:r>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dirty="0">
                <a:solidFill>
                  <a:srgbClr val="7030A0"/>
                </a:solidFill>
              </a:rPr>
              <a:t>Rules and Regulations</a:t>
            </a:r>
          </a:p>
        </p:txBody>
      </p:sp>
      <p:sp>
        <p:nvSpPr>
          <p:cNvPr id="4" name="Slide Number Placeholder 3"/>
          <p:cNvSpPr>
            <a:spLocks noGrp="1"/>
          </p:cNvSpPr>
          <p:nvPr>
            <p:ph type="sldNum" sz="quarter" idx="12"/>
          </p:nvPr>
        </p:nvSpPr>
        <p:spPr/>
        <p:txBody>
          <a:bodyPr/>
          <a:lstStyle/>
          <a:p>
            <a:fld id="{33B04FA3-DF72-48F9-B039-39A0BF277896}" type="slidenum">
              <a:rPr lang="en-US" smtClean="0"/>
              <a:t>5</a:t>
            </a:fld>
            <a:endParaRPr lang="en-US" dirty="0"/>
          </a:p>
        </p:txBody>
      </p:sp>
    </p:spTree>
    <p:extLst>
      <p:ext uri="{BB962C8B-B14F-4D97-AF65-F5344CB8AC3E}">
        <p14:creationId xmlns:p14="http://schemas.microsoft.com/office/powerpoint/2010/main" val="98791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r>
              <a:rPr lang="en-US" dirty="0"/>
              <a:t>  </a:t>
            </a:r>
          </a:p>
          <a:p>
            <a:pPr marL="342900" indent="-342900">
              <a:buFont typeface="Arial" pitchFamily="34" charset="0"/>
              <a:buChar char="•"/>
            </a:pPr>
            <a:r>
              <a:rPr lang="en-US" sz="3600" dirty="0"/>
              <a:t>Please only use the </a:t>
            </a:r>
            <a:r>
              <a:rPr lang="en-US" sz="3600" u="sng" dirty="0">
                <a:solidFill>
                  <a:srgbClr val="FF0000"/>
                </a:solidFill>
              </a:rPr>
              <a:t>email</a:t>
            </a:r>
            <a:r>
              <a:rPr lang="en-US" sz="3600" dirty="0"/>
              <a:t> provided in the </a:t>
            </a:r>
            <a:r>
              <a:rPr lang="en-US" sz="3600" dirty="0" err="1"/>
              <a:t>coursebook</a:t>
            </a:r>
            <a:r>
              <a:rPr lang="en-US" sz="3600" dirty="0"/>
              <a:t> or </a:t>
            </a:r>
            <a:r>
              <a:rPr lang="en-US" sz="3600" u="sng" dirty="0"/>
              <a:t>meet</a:t>
            </a:r>
            <a:r>
              <a:rPr lang="en-US" sz="3600" dirty="0"/>
              <a:t> me at the college for communication. Contacting me through </a:t>
            </a:r>
            <a:r>
              <a:rPr lang="en-US" sz="3600" i="1" dirty="0"/>
              <a:t>WhatsApp</a:t>
            </a:r>
            <a:r>
              <a:rPr lang="en-US" sz="3600" dirty="0"/>
              <a:t>, </a:t>
            </a:r>
            <a:r>
              <a:rPr lang="en-US" sz="3600" i="1" dirty="0"/>
              <a:t>Viber</a:t>
            </a:r>
            <a:r>
              <a:rPr lang="en-US" sz="3600" dirty="0"/>
              <a:t>, or </a:t>
            </a:r>
            <a:r>
              <a:rPr lang="en-US" sz="3600" i="1" dirty="0"/>
              <a:t>Messenger</a:t>
            </a:r>
            <a:r>
              <a:rPr lang="en-US" sz="3600" dirty="0"/>
              <a:t> will result in a </a:t>
            </a:r>
            <a:r>
              <a:rPr lang="en-US" sz="3600" b="1" i="1" u="sng" dirty="0"/>
              <a:t>five-point deduction</a:t>
            </a:r>
            <a:r>
              <a:rPr lang="en-US" sz="3600" dirty="0"/>
              <a:t>, except for your class representative, who can use these apps to contact me.</a:t>
            </a:r>
          </a:p>
          <a:p>
            <a:endParaRPr lang="en-US" dirty="0"/>
          </a:p>
          <a:p>
            <a:r>
              <a:rPr lang="en-US" dirty="0"/>
              <a:t>                       </a:t>
            </a:r>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dirty="0">
                <a:solidFill>
                  <a:srgbClr val="7030A0"/>
                </a:solidFill>
              </a:rPr>
              <a:t>Rules and Regulations</a:t>
            </a:r>
          </a:p>
        </p:txBody>
      </p:sp>
      <p:sp>
        <p:nvSpPr>
          <p:cNvPr id="4" name="Slide Number Placeholder 3"/>
          <p:cNvSpPr>
            <a:spLocks noGrp="1"/>
          </p:cNvSpPr>
          <p:nvPr>
            <p:ph type="sldNum" sz="quarter" idx="12"/>
          </p:nvPr>
        </p:nvSpPr>
        <p:spPr/>
        <p:txBody>
          <a:bodyPr/>
          <a:lstStyle/>
          <a:p>
            <a:fld id="{33B04FA3-DF72-48F9-B039-39A0BF277896}" type="slidenum">
              <a:rPr lang="en-US" smtClean="0"/>
              <a:t>6</a:t>
            </a:fld>
            <a:endParaRPr lang="en-US" dirty="0"/>
          </a:p>
        </p:txBody>
      </p:sp>
    </p:spTree>
    <p:extLst>
      <p:ext uri="{BB962C8B-B14F-4D97-AF65-F5344CB8AC3E}">
        <p14:creationId xmlns:p14="http://schemas.microsoft.com/office/powerpoint/2010/main" val="230661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pPr marL="457200" indent="-457200">
              <a:buAutoNum type="arabicPeriod"/>
            </a:pPr>
            <a:endParaRPr lang="en-US" dirty="0"/>
          </a:p>
          <a:p>
            <a:pPr marL="342900" indent="-342900">
              <a:buFont typeface="Arial" panose="020B0604020202020204" pitchFamily="34" charset="0"/>
              <a:buChar char="•"/>
            </a:pPr>
            <a:r>
              <a:rPr lang="en-GB" sz="2800" b="1" dirty="0"/>
              <a:t>Assessment Scheme</a:t>
            </a:r>
            <a:endParaRPr lang="en-US" sz="2800" dirty="0"/>
          </a:p>
          <a:p>
            <a:pPr marL="457200" indent="-457200">
              <a:buAutoNum type="arabicPeriod"/>
            </a:pPr>
            <a:r>
              <a:rPr lang="en-US" sz="2800" dirty="0"/>
              <a:t>Two written exams, each scored out of </a:t>
            </a:r>
            <a:r>
              <a:rPr lang="en-US" sz="2800" b="1" dirty="0"/>
              <a:t>10.</a:t>
            </a:r>
          </a:p>
          <a:p>
            <a:pPr marL="457200" indent="-457200">
              <a:buAutoNum type="arabicPeriod"/>
            </a:pPr>
            <a:r>
              <a:rPr lang="en-US" sz="2800" b="1" dirty="0"/>
              <a:t>Two written assignments, each scored out of 8.</a:t>
            </a:r>
          </a:p>
          <a:p>
            <a:pPr marL="457200" indent="-457200">
              <a:buAutoNum type="arabicPeriod"/>
            </a:pPr>
            <a:r>
              <a:rPr lang="en-US" sz="2800" b="1" dirty="0"/>
              <a:t> Seminar/ play, scored out of 6. </a:t>
            </a:r>
            <a:r>
              <a:rPr lang="en-GB" sz="2800" dirty="0"/>
              <a:t>One assignment is related to </a:t>
            </a:r>
            <a:r>
              <a:rPr lang="en-GB" sz="2800" dirty="0">
                <a:solidFill>
                  <a:srgbClr val="FF0000"/>
                </a:solidFill>
              </a:rPr>
              <a:t>creating a poster</a:t>
            </a:r>
            <a:r>
              <a:rPr lang="en-GB" sz="2800" dirty="0"/>
              <a:t>, and the other involves using </a:t>
            </a:r>
            <a:r>
              <a:rPr lang="en-GB" sz="2800" dirty="0">
                <a:solidFill>
                  <a:srgbClr val="FF0000"/>
                </a:solidFill>
              </a:rPr>
              <a:t>given vocabulary to create a passage of their own.</a:t>
            </a:r>
          </a:p>
          <a:p>
            <a:pPr marL="457200" indent="-457200">
              <a:buAutoNum type="arabicPeriod"/>
            </a:pPr>
            <a:r>
              <a:rPr lang="en-GB" sz="2800" b="1" dirty="0">
                <a:solidFill>
                  <a:srgbClr val="FF0000"/>
                </a:solidFill>
              </a:rPr>
              <a:t> </a:t>
            </a:r>
            <a:r>
              <a:rPr lang="en-US" sz="2800" b="1" dirty="0"/>
              <a:t>Daily participation and attendance are out of 6.</a:t>
            </a:r>
          </a:p>
          <a:p>
            <a:r>
              <a:rPr lang="en-US" b="1" dirty="0">
                <a:solidFill>
                  <a:srgbClr val="FF0000"/>
                </a:solidFill>
              </a:rPr>
              <a:t>…………………………………………</a:t>
            </a:r>
          </a:p>
          <a:p>
            <a:endParaRPr lang="en-US" b="1" dirty="0"/>
          </a:p>
          <a:p>
            <a:r>
              <a:rPr lang="en-US" dirty="0"/>
              <a:t>                       </a:t>
            </a:r>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dirty="0">
                <a:solidFill>
                  <a:srgbClr val="7030A0"/>
                </a:solidFill>
              </a:rPr>
              <a:t>Rules and Regulations</a:t>
            </a:r>
          </a:p>
        </p:txBody>
      </p:sp>
      <p:sp>
        <p:nvSpPr>
          <p:cNvPr id="4" name="Slide Number Placeholder 3"/>
          <p:cNvSpPr>
            <a:spLocks noGrp="1"/>
          </p:cNvSpPr>
          <p:nvPr>
            <p:ph type="sldNum" sz="quarter" idx="12"/>
          </p:nvPr>
        </p:nvSpPr>
        <p:spPr/>
        <p:txBody>
          <a:bodyPr/>
          <a:lstStyle/>
          <a:p>
            <a:fld id="{33B04FA3-DF72-48F9-B039-39A0BF277896}" type="slidenum">
              <a:rPr lang="en-US" smtClean="0"/>
              <a:t>7</a:t>
            </a:fld>
            <a:endParaRPr lang="en-US" dirty="0"/>
          </a:p>
        </p:txBody>
      </p:sp>
    </p:spTree>
    <p:extLst>
      <p:ext uri="{BB962C8B-B14F-4D97-AF65-F5344CB8AC3E}">
        <p14:creationId xmlns:p14="http://schemas.microsoft.com/office/powerpoint/2010/main" val="71598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a:bodyPr>
          <a:lstStyle/>
          <a:p>
            <a:r>
              <a:rPr lang="en-US" dirty="0"/>
              <a:t>               </a:t>
            </a:r>
          </a:p>
          <a:p>
            <a:pPr algn="ctr"/>
            <a:r>
              <a:rPr lang="en-US" sz="3200" b="1" u="sng" dirty="0"/>
              <a:t>RUBRIC</a:t>
            </a:r>
          </a:p>
          <a:p>
            <a:endParaRPr lang="en-US" dirty="0"/>
          </a:p>
          <a:p>
            <a:endParaRPr lang="en-US" dirty="0"/>
          </a:p>
          <a:p>
            <a:endParaRPr lang="en-US" dirty="0"/>
          </a:p>
          <a:p>
            <a:endParaRPr lang="en-US" dirty="0"/>
          </a:p>
          <a:p>
            <a:r>
              <a:rPr lang="en-US" dirty="0"/>
              <a:t> </a:t>
            </a:r>
          </a:p>
          <a:p>
            <a:endParaRPr lang="en-US" sz="2800" b="1" u="sng" dirty="0"/>
          </a:p>
          <a:p>
            <a:r>
              <a:rPr lang="en-US" sz="2800" b="1" u="sng" dirty="0"/>
              <a:t>Note</a:t>
            </a:r>
            <a:r>
              <a:rPr lang="en-US" dirty="0"/>
              <a:t>: Based on this rubric, you get points at the end of the year. For example, each day you participate, you get a </a:t>
            </a:r>
            <a:r>
              <a:rPr lang="en-US" b="1" i="1" u="sng" dirty="0"/>
              <a:t>tick</a:t>
            </a:r>
            <a:r>
              <a:rPr lang="en-US" dirty="0"/>
              <a:t>. If you present a seminar, you get another tick. At the end, the ticks in the rubric will show whether or not you should get good grades.</a:t>
            </a:r>
          </a:p>
          <a:p>
            <a:r>
              <a:rPr lang="en-US" dirty="0"/>
              <a:t>  </a:t>
            </a:r>
          </a:p>
          <a:p>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dirty="0">
                <a:solidFill>
                  <a:srgbClr val="7030A0"/>
                </a:solidFill>
              </a:rPr>
              <a:t>Rules and Regulations</a:t>
            </a:r>
          </a:p>
        </p:txBody>
      </p:sp>
      <p:sp>
        <p:nvSpPr>
          <p:cNvPr id="4" name="Slide Number Placeholder 3"/>
          <p:cNvSpPr>
            <a:spLocks noGrp="1"/>
          </p:cNvSpPr>
          <p:nvPr>
            <p:ph type="sldNum" sz="quarter" idx="12"/>
          </p:nvPr>
        </p:nvSpPr>
        <p:spPr/>
        <p:txBody>
          <a:bodyPr/>
          <a:lstStyle/>
          <a:p>
            <a:fld id="{33B04FA3-DF72-48F9-B039-39A0BF277896}" type="slidenum">
              <a:rPr lang="en-US" smtClean="0"/>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07466146"/>
              </p:ext>
            </p:extLst>
          </p:nvPr>
        </p:nvGraphicFramePr>
        <p:xfrm>
          <a:off x="34636" y="2057400"/>
          <a:ext cx="8534400" cy="22860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gridCol w="1386840">
                  <a:extLst>
                    <a:ext uri="{9D8B030D-6E8A-4147-A177-3AD203B41FA5}">
                      <a16:colId xmlns:a16="http://schemas.microsoft.com/office/drawing/2014/main" val="20002"/>
                    </a:ext>
                  </a:extLst>
                </a:gridCol>
                <a:gridCol w="1062644">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55716">
                  <a:extLst>
                    <a:ext uri="{9D8B030D-6E8A-4147-A177-3AD203B41FA5}">
                      <a16:colId xmlns:a16="http://schemas.microsoft.com/office/drawing/2014/main" val="20005"/>
                    </a:ext>
                  </a:extLst>
                </a:gridCol>
                <a:gridCol w="2026920">
                  <a:extLst>
                    <a:ext uri="{9D8B030D-6E8A-4147-A177-3AD203B41FA5}">
                      <a16:colId xmlns:a16="http://schemas.microsoft.com/office/drawing/2014/main" val="20006"/>
                    </a:ext>
                  </a:extLst>
                </a:gridCol>
              </a:tblGrid>
              <a:tr h="446741">
                <a:tc>
                  <a:txBody>
                    <a:bodyPr/>
                    <a:lstStyle/>
                    <a:p>
                      <a:r>
                        <a:rPr lang="en-US" dirty="0"/>
                        <a:t>      </a:t>
                      </a:r>
                      <a:r>
                        <a:rPr lang="en-US" sz="1200" dirty="0"/>
                        <a:t>Seminars</a:t>
                      </a:r>
                    </a:p>
                  </a:txBody>
                  <a:tcPr>
                    <a:lnR w="12700" cap="flat" cmpd="sng" algn="ctr">
                      <a:solidFill>
                        <a:schemeClr val="tx1"/>
                      </a:solidFill>
                      <a:prstDash val="solid"/>
                      <a:round/>
                      <a:headEnd type="none" w="med" len="med"/>
                      <a:tailEnd type="none" w="med" len="med"/>
                    </a:lnR>
                  </a:tcPr>
                </a:tc>
                <a:tc>
                  <a:txBody>
                    <a:bodyPr/>
                    <a:lstStyle/>
                    <a:p>
                      <a:r>
                        <a:rPr lang="en-US" dirty="0"/>
                        <a:t>Notebook</a:t>
                      </a:r>
                    </a:p>
                  </a:txBody>
                  <a:tcPr>
                    <a:lnL w="12700" cap="flat" cmpd="sng" algn="ctr">
                      <a:solidFill>
                        <a:schemeClr val="tx1"/>
                      </a:solidFill>
                      <a:prstDash val="solid"/>
                      <a:round/>
                      <a:headEnd type="none" w="med" len="med"/>
                      <a:tailEnd type="none" w="med" len="med"/>
                    </a:lnL>
                  </a:tcPr>
                </a:tc>
                <a:tc>
                  <a:txBody>
                    <a:bodyPr/>
                    <a:lstStyle/>
                    <a:p>
                      <a:r>
                        <a:rPr lang="en-US" sz="1200" dirty="0"/>
                        <a:t>Classroom</a:t>
                      </a:r>
                      <a:r>
                        <a:rPr lang="en-US" sz="1200" baseline="0" dirty="0"/>
                        <a:t> Behavior</a:t>
                      </a:r>
                      <a:endParaRPr lang="en-US" sz="1200" dirty="0"/>
                    </a:p>
                  </a:txBody>
                  <a:tcPr/>
                </a:tc>
                <a:tc>
                  <a:txBody>
                    <a:bodyPr/>
                    <a:lstStyle/>
                    <a:p>
                      <a:r>
                        <a:rPr lang="en-US" sz="1200" dirty="0"/>
                        <a:t>attendance</a:t>
                      </a:r>
                    </a:p>
                  </a:txBody>
                  <a:tcPr/>
                </a:tc>
                <a:tc>
                  <a:txBody>
                    <a:bodyPr/>
                    <a:lstStyle/>
                    <a:p>
                      <a:r>
                        <a:rPr lang="en-US" sz="1400" dirty="0"/>
                        <a:t>participation</a:t>
                      </a:r>
                    </a:p>
                  </a:txBody>
                  <a:tcPr>
                    <a:lnR w="12700" cap="flat" cmpd="sng" algn="ctr">
                      <a:solidFill>
                        <a:schemeClr val="tx1"/>
                      </a:solidFill>
                      <a:prstDash val="solid"/>
                      <a:round/>
                      <a:headEnd type="none" w="med" len="med"/>
                      <a:tailEnd type="none" w="med" len="med"/>
                    </a:lnR>
                  </a:tcPr>
                </a:tc>
                <a:tc>
                  <a:txBody>
                    <a:bodyPr/>
                    <a:lstStyle/>
                    <a:p>
                      <a:r>
                        <a:rPr lang="en-US" sz="1200" dirty="0"/>
                        <a:t>assignment</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extLst>
                  <a:ext uri="{0D108BD9-81ED-4DB2-BD59-A6C34878D82A}">
                    <a16:rowId xmlns:a16="http://schemas.microsoft.com/office/drawing/2014/main" val="10000"/>
                  </a:ext>
                </a:extLst>
              </a:tr>
              <a:tr h="357393">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txBody>
                  <a:tcPr/>
                </a:tc>
                <a:tc>
                  <a:txBody>
                    <a:bodyPr/>
                    <a:lstStyle/>
                    <a:p>
                      <a:r>
                        <a:rPr lang="en-US" dirty="0"/>
                        <a:t>∕</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pPr algn="r"/>
                      <a:r>
                        <a:rPr lang="ku-Arab-IQ" dirty="0"/>
                        <a:t>هەرێم</a:t>
                      </a:r>
                      <a:r>
                        <a:rPr lang="ku-Arab-IQ" baseline="0" dirty="0"/>
                        <a:t> کەریم</a:t>
                      </a:r>
                      <a:endParaRPr lang="en-US" dirty="0"/>
                    </a:p>
                  </a:txBody>
                  <a:tcPr/>
                </a:tc>
                <a:extLst>
                  <a:ext uri="{0D108BD9-81ED-4DB2-BD59-A6C34878D82A}">
                    <a16:rowId xmlns:a16="http://schemas.microsoft.com/office/drawing/2014/main" val="10001"/>
                  </a:ext>
                </a:extLst>
              </a:tr>
              <a:tr h="357393">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a:t>X</a:t>
                      </a:r>
                    </a:p>
                  </a:txBody>
                  <a:tcPr>
                    <a:lnL w="12700" cap="flat" cmpd="sng" algn="ctr">
                      <a:solidFill>
                        <a:schemeClr val="tx1"/>
                      </a:solidFill>
                      <a:prstDash val="solid"/>
                      <a:round/>
                      <a:headEnd type="none" w="med" len="med"/>
                      <a:tailEnd type="none" w="med" len="med"/>
                    </a:lnL>
                  </a:tcPr>
                </a:tc>
                <a:tc>
                  <a:txBody>
                    <a:bodyPr/>
                    <a:lstStyle/>
                    <a:p>
                      <a:pPr algn="r"/>
                      <a:r>
                        <a:rPr lang="ku-Arab-IQ" dirty="0"/>
                        <a:t>هەوراز</a:t>
                      </a:r>
                      <a:r>
                        <a:rPr lang="ku-Arab-IQ" baseline="0" dirty="0"/>
                        <a:t> حسێن</a:t>
                      </a:r>
                      <a:endParaRPr lang="en-US" dirty="0"/>
                    </a:p>
                  </a:txBody>
                  <a:tcPr/>
                </a:tc>
                <a:extLst>
                  <a:ext uri="{0D108BD9-81ED-4DB2-BD59-A6C34878D82A}">
                    <a16:rowId xmlns:a16="http://schemas.microsoft.com/office/drawing/2014/main" val="10002"/>
                  </a:ext>
                </a:extLst>
              </a:tr>
              <a:tr h="357393">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r>
                        <a:rPr lang="en-US" dirty="0"/>
                        <a:t>X</a:t>
                      </a:r>
                      <a:r>
                        <a:rPr lang="en-US" baseline="0" dirty="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tcPr>
                </a:tc>
                <a:tc>
                  <a:txBody>
                    <a:bodyPr/>
                    <a:lstStyle/>
                    <a:p>
                      <a:pPr algn="r"/>
                      <a:r>
                        <a:rPr lang="ku-Arab-IQ" dirty="0"/>
                        <a:t>نالی حسێن</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2103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067800" cy="5867400"/>
          </a:xfrm>
        </p:spPr>
        <p:txBody>
          <a:bodyPr>
            <a:normAutofit fontScale="92500" lnSpcReduction="10000"/>
          </a:bodyPr>
          <a:lstStyle/>
          <a:p>
            <a:r>
              <a:rPr lang="en-US" dirty="0"/>
              <a:t>               </a:t>
            </a:r>
          </a:p>
          <a:p>
            <a:r>
              <a:rPr lang="en-GB" dirty="0"/>
              <a:t>Nation, Paul. (2009). 4000 Essential English Words 3. Compass Publishing.</a:t>
            </a:r>
          </a:p>
          <a:p>
            <a:r>
              <a:rPr lang="en-GB" dirty="0"/>
              <a:t>Nation, Paul. (2009). 4000 Essential English Words 4. Compass Publishing.</a:t>
            </a:r>
          </a:p>
          <a:p>
            <a:r>
              <a:rPr lang="en-GB" dirty="0"/>
              <a:t>…………………………..</a:t>
            </a:r>
          </a:p>
          <a:p>
            <a:endParaRPr lang="en-GB" dirty="0"/>
          </a:p>
          <a:p>
            <a:endParaRPr lang="en-GB" dirty="0"/>
          </a:p>
          <a:p>
            <a:r>
              <a:rPr lang="en-GB" dirty="0"/>
              <a:t>Richards, Jack C. (2012).</a:t>
            </a:r>
            <a:r>
              <a:rPr lang="en-GB" i="1" dirty="0"/>
              <a:t> </a:t>
            </a:r>
            <a:r>
              <a:rPr lang="en-GB" dirty="0"/>
              <a:t>Interchange 2: Student’s Book. Cambridge: Cambridge University Press.</a:t>
            </a:r>
          </a:p>
          <a:p>
            <a:r>
              <a:rPr lang="en-GB" dirty="0"/>
              <a:t>Alexander, L. G. (1967). Developing skills. Essex, England: Longman. </a:t>
            </a:r>
            <a:endParaRPr lang="en-US" dirty="0"/>
          </a:p>
          <a:p>
            <a:endParaRPr lang="en-US" dirty="0"/>
          </a:p>
          <a:p>
            <a:endParaRPr lang="en-US" dirty="0"/>
          </a:p>
          <a:p>
            <a:endParaRPr lang="en-US" dirty="0"/>
          </a:p>
          <a:p>
            <a:r>
              <a:rPr lang="en-US" dirty="0"/>
              <a:t> </a:t>
            </a:r>
          </a:p>
          <a:p>
            <a:endParaRPr lang="en-US" sz="2800" b="1" u="sng" dirty="0"/>
          </a:p>
          <a:p>
            <a:r>
              <a:rPr lang="en-US" dirty="0"/>
              <a:t>  </a:t>
            </a:r>
          </a:p>
          <a:p>
            <a:endParaRPr lang="en-US" sz="3600" b="1" dirty="0">
              <a:solidFill>
                <a:schemeClr val="tx1"/>
              </a:solidFill>
            </a:endParaRPr>
          </a:p>
        </p:txBody>
      </p:sp>
      <p:sp>
        <p:nvSpPr>
          <p:cNvPr id="2" name="Title 1"/>
          <p:cNvSpPr>
            <a:spLocks noGrp="1"/>
          </p:cNvSpPr>
          <p:nvPr>
            <p:ph type="ctrTitle"/>
          </p:nvPr>
        </p:nvSpPr>
        <p:spPr>
          <a:xfrm>
            <a:off x="0" y="0"/>
            <a:ext cx="9067800" cy="990601"/>
          </a:xfrm>
        </p:spPr>
        <p:txBody>
          <a:bodyPr/>
          <a:lstStyle/>
          <a:p>
            <a:pPr marL="182880" indent="0">
              <a:buNone/>
            </a:pPr>
            <a:r>
              <a:rPr lang="en-US" sz="4800" dirty="0">
                <a:solidFill>
                  <a:srgbClr val="7030A0"/>
                </a:solidFill>
              </a:rPr>
              <a:t>Rules and Regulations</a:t>
            </a:r>
          </a:p>
        </p:txBody>
      </p:sp>
      <p:sp>
        <p:nvSpPr>
          <p:cNvPr id="4" name="Slide Number Placeholder 3"/>
          <p:cNvSpPr>
            <a:spLocks noGrp="1"/>
          </p:cNvSpPr>
          <p:nvPr>
            <p:ph type="sldNum" sz="quarter" idx="12"/>
          </p:nvPr>
        </p:nvSpPr>
        <p:spPr/>
        <p:txBody>
          <a:bodyPr/>
          <a:lstStyle/>
          <a:p>
            <a:fld id="{33B04FA3-DF72-48F9-B039-39A0BF277896}" type="slidenum">
              <a:rPr lang="en-US" smtClean="0"/>
              <a:t>9</a:t>
            </a:fld>
            <a:endParaRPr lang="en-US" dirty="0"/>
          </a:p>
        </p:txBody>
      </p:sp>
    </p:spTree>
    <p:extLst>
      <p:ext uri="{BB962C8B-B14F-4D97-AF65-F5344CB8AC3E}">
        <p14:creationId xmlns:p14="http://schemas.microsoft.com/office/powerpoint/2010/main" val="236110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7332</TotalTime>
  <Words>2423</Words>
  <Application>Microsoft Office PowerPoint</Application>
  <PresentationFormat>On-screen Show (4:3)</PresentationFormat>
  <Paragraphs>368</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Georgia</vt:lpstr>
      <vt:lpstr>Times New Roman</vt:lpstr>
      <vt:lpstr>Trebuchet MS</vt:lpstr>
      <vt:lpstr>Slipstream</vt:lpstr>
      <vt:lpstr>English Department</vt:lpstr>
      <vt:lpstr>Rules and Regulations</vt:lpstr>
      <vt:lpstr>Rules and Regulations</vt:lpstr>
      <vt:lpstr>Rules and Regulations</vt:lpstr>
      <vt:lpstr>Rules and Regulations</vt:lpstr>
      <vt:lpstr>Rules and Regulations</vt:lpstr>
      <vt:lpstr>Rules and Regulations</vt:lpstr>
      <vt:lpstr>Rules and Regulations</vt:lpstr>
      <vt:lpstr>Rules and Regulations</vt:lpstr>
      <vt:lpstr>Pictures </vt:lpstr>
      <vt:lpstr>Pictures </vt:lpstr>
      <vt:lpstr>Pictures </vt:lpstr>
      <vt:lpstr>Titles </vt:lpstr>
      <vt:lpstr>Scanning and Skimming </vt:lpstr>
      <vt:lpstr>Scanning and Skimming </vt:lpstr>
      <vt:lpstr>Scanning and Skimming </vt:lpstr>
      <vt:lpstr>Scanning and Skimming </vt:lpstr>
      <vt:lpstr>Scanning and Skimming </vt:lpstr>
      <vt:lpstr>Scanning and Skimming </vt:lpstr>
      <vt:lpstr>Scanning and Skimming </vt:lpstr>
      <vt:lpstr>Summary </vt:lpstr>
      <vt:lpstr>Reading</vt:lpstr>
      <vt:lpstr>Reading</vt:lpstr>
      <vt:lpstr>Reading</vt:lpstr>
      <vt:lpstr>Reading</vt:lpstr>
      <vt:lpstr>Reading</vt:lpstr>
      <vt:lpstr>Reading</vt:lpstr>
      <vt:lpstr>Reading</vt:lpstr>
      <vt:lpstr>Reading</vt:lpstr>
      <vt:lpstr>Reading</vt:lpstr>
      <vt:lpstr>Reading</vt:lpstr>
      <vt:lpstr>Reading</vt:lpstr>
      <vt:lpstr>Reading</vt:lpstr>
      <vt:lpstr>Reading</vt:lpstr>
      <vt:lpstr>Reading</vt:lpstr>
      <vt:lpstr>Reading</vt:lpstr>
      <vt:lpstr>Reading</vt:lpstr>
      <vt:lpstr>Reading</vt:lpstr>
      <vt:lpstr>Reading</vt:lpstr>
      <vt:lpstr>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dc:title>
  <dc:creator>jiyar</dc:creator>
  <cp:lastModifiedBy>LENOVO</cp:lastModifiedBy>
  <cp:revision>947</cp:revision>
  <dcterms:created xsi:type="dcterms:W3CDTF">2016-10-17T09:53:48Z</dcterms:created>
  <dcterms:modified xsi:type="dcterms:W3CDTF">2024-05-29T14:19:12Z</dcterms:modified>
</cp:coreProperties>
</file>