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426" r:id="rId2"/>
    <p:sldId id="427" r:id="rId3"/>
    <p:sldId id="598" r:id="rId4"/>
    <p:sldId id="429" r:id="rId5"/>
    <p:sldId id="430" r:id="rId6"/>
    <p:sldId id="431" r:id="rId7"/>
    <p:sldId id="432" r:id="rId8"/>
    <p:sldId id="433" r:id="rId9"/>
    <p:sldId id="434" r:id="rId10"/>
    <p:sldId id="443" r:id="rId11"/>
    <p:sldId id="444" r:id="rId12"/>
    <p:sldId id="435" r:id="rId13"/>
    <p:sldId id="436" r:id="rId14"/>
    <p:sldId id="438" r:id="rId15"/>
    <p:sldId id="441" r:id="rId16"/>
    <p:sldId id="442" r:id="rId17"/>
    <p:sldId id="445" r:id="rId18"/>
    <p:sldId id="446" r:id="rId19"/>
    <p:sldId id="447" r:id="rId20"/>
    <p:sldId id="448" r:id="rId21"/>
    <p:sldId id="449" r:id="rId22"/>
    <p:sldId id="451" r:id="rId23"/>
    <p:sldId id="452" r:id="rId24"/>
    <p:sldId id="454" r:id="rId25"/>
    <p:sldId id="455" r:id="rId26"/>
    <p:sldId id="456" r:id="rId27"/>
    <p:sldId id="457" r:id="rId28"/>
    <p:sldId id="458" r:id="rId29"/>
    <p:sldId id="459" r:id="rId30"/>
    <p:sldId id="460" r:id="rId31"/>
    <p:sldId id="462" r:id="rId32"/>
    <p:sldId id="463" r:id="rId33"/>
    <p:sldId id="46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yar" initials="J" lastIdx="0" clrIdx="0">
    <p:extLst>
      <p:ext uri="{19B8F6BF-5375-455C-9EA6-DF929625EA0E}">
        <p15:presenceInfo xmlns:p15="http://schemas.microsoft.com/office/powerpoint/2012/main" userId="Jiy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0F7CB-BFF9-45B3-A304-D3D3E2AC327A}"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C696D-C986-4EE8-A0BB-D87949350F0F}" type="slidenum">
              <a:rPr lang="en-US" smtClean="0"/>
              <a:t>‹#›</a:t>
            </a:fld>
            <a:endParaRPr lang="en-US"/>
          </a:p>
        </p:txBody>
      </p:sp>
    </p:spTree>
    <p:extLst>
      <p:ext uri="{BB962C8B-B14F-4D97-AF65-F5344CB8AC3E}">
        <p14:creationId xmlns:p14="http://schemas.microsoft.com/office/powerpoint/2010/main" val="184397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50894A-AAC4-4495-A226-457DFEC91E29}"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38CB93-919D-40BE-8192-65F876155A00}"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0EF01B-D3D8-4BF1-A7E0-1390E8B80B77}"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C1ADE2-6FCC-4FEC-BD58-E8EF76CFC08A}"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2AFBD6-5931-4BA8-A349-F460F5592713}" type="datetime1">
              <a:rPr lang="en-US" smtClean="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20B9D4-5079-43CC-98D5-8384C335F475}"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AC5941-1BD0-45F8-812F-147AEE5F1250}" type="datetime1">
              <a:rPr lang="en-US" smtClean="0"/>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B04FA3-DF72-48F9-B039-39A0BF277896}"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8EB40C-BFC4-4621-AFCF-9DEB8FA6CCF1}" type="datetime1">
              <a:rPr lang="en-US" smtClean="0"/>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059BD-6C3C-4E83-99FB-14CBBE91EFF2}" type="datetime1">
              <a:rPr lang="en-US" smtClean="0"/>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0BB739-5C77-442B-99D4-E30851086053}"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1E96F-EBB3-4B05-839B-7B201192B1FB}" type="datetime1">
              <a:rPr lang="en-US" smtClean="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04FA3-DF72-48F9-B039-39A0BF277896}"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282480F-2796-4F74-8A84-736A4012EA27}" type="datetime1">
              <a:rPr lang="en-US" smtClean="0"/>
              <a:t>5/29/2024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3B04FA3-DF72-48F9-B039-39A0BF2778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2400" dirty="0">
                <a:solidFill>
                  <a:srgbClr val="7030A0"/>
                </a:solidFill>
              </a:rPr>
              <a:t>Can you translate “</a:t>
            </a:r>
            <a:r>
              <a:rPr lang="en-US" sz="2400" dirty="0">
                <a:solidFill>
                  <a:srgbClr val="FF0000"/>
                </a:solidFill>
              </a:rPr>
              <a:t>take</a:t>
            </a:r>
            <a:r>
              <a:rPr lang="en-US" sz="2400" dirty="0">
                <a:solidFill>
                  <a:srgbClr val="7030A0"/>
                </a:solidFill>
              </a:rPr>
              <a:t>” into  Kurdish?</a:t>
            </a:r>
            <a:br>
              <a:rPr lang="en-US" sz="2400" dirty="0">
                <a:solidFill>
                  <a:srgbClr val="7030A0"/>
                </a:solidFill>
              </a:rPr>
            </a:br>
            <a:r>
              <a:rPr lang="en-US" sz="2400" dirty="0">
                <a:solidFill>
                  <a:srgbClr val="7030A0"/>
                </a:solidFill>
              </a:rPr>
              <a:t>-What about ‘</a:t>
            </a:r>
            <a:r>
              <a:rPr lang="en-US" sz="2400" dirty="0">
                <a:solidFill>
                  <a:srgbClr val="FF0000"/>
                </a:solidFill>
              </a:rPr>
              <a:t>get</a:t>
            </a:r>
            <a:r>
              <a:rPr lang="en-US" sz="2400" dirty="0">
                <a:solidFill>
                  <a:srgbClr val="7030A0"/>
                </a:solidFill>
              </a:rPr>
              <a:t>’?</a:t>
            </a:r>
            <a:br>
              <a:rPr lang="en-US" sz="2400" dirty="0">
                <a:solidFill>
                  <a:srgbClr val="7030A0"/>
                </a:solidFill>
              </a:rPr>
            </a:br>
            <a:r>
              <a:rPr lang="en-US" sz="2400" dirty="0">
                <a:solidFill>
                  <a:srgbClr val="7030A0"/>
                </a:solidFill>
              </a:rPr>
              <a:t>………………………………………………</a:t>
            </a:r>
          </a:p>
          <a:p>
            <a:pPr marL="342900" indent="-342900">
              <a:buFont typeface="Arial" panose="020B0604020202020204" pitchFamily="34" charset="0"/>
              <a:buChar char="•"/>
            </a:pPr>
            <a:r>
              <a:rPr lang="en-US" sz="2400" dirty="0">
                <a:solidFill>
                  <a:srgbClr val="7030A0"/>
                </a:solidFill>
              </a:rPr>
              <a:t>What is the most </a:t>
            </a:r>
            <a:r>
              <a:rPr lang="en-US" sz="2400" u="sng" dirty="0">
                <a:solidFill>
                  <a:srgbClr val="FF0000"/>
                </a:solidFill>
              </a:rPr>
              <a:t>difficult questions </a:t>
            </a:r>
            <a:r>
              <a:rPr lang="en-US" sz="2400" dirty="0">
                <a:solidFill>
                  <a:srgbClr val="7030A0"/>
                </a:solidFill>
              </a:rPr>
              <a:t>you have ever faced as a student in English department?</a:t>
            </a:r>
            <a:br>
              <a:rPr lang="en-US" sz="2400" dirty="0">
                <a:solidFill>
                  <a:srgbClr val="7030A0"/>
                </a:solidFill>
              </a:rPr>
            </a:br>
            <a:br>
              <a:rPr lang="en-US" sz="1050" dirty="0">
                <a:solidFill>
                  <a:srgbClr val="7030A0"/>
                </a:solidFill>
              </a:rPr>
            </a:br>
            <a:br>
              <a:rPr lang="en-US" sz="2400" dirty="0">
                <a:solidFill>
                  <a:srgbClr val="7030A0"/>
                </a:solidFill>
              </a:rPr>
            </a:br>
            <a:r>
              <a:rPr lang="en-US" dirty="0"/>
              <a:t>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819400"/>
            <a:ext cx="9067800" cy="4038600"/>
          </a:xfrm>
          <a:prstGeom prst="rect">
            <a:avLst/>
          </a:prstGeom>
        </p:spPr>
      </p:pic>
    </p:spTree>
    <p:extLst>
      <p:ext uri="{BB962C8B-B14F-4D97-AF65-F5344CB8AC3E}">
        <p14:creationId xmlns:p14="http://schemas.microsoft.com/office/powerpoint/2010/main" val="16280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solidFill>
                  <a:srgbClr val="FF0000"/>
                </a:solidFill>
              </a:rPr>
              <a:t> </a:t>
            </a:r>
            <a:r>
              <a:rPr lang="en-US" sz="3200" dirty="0"/>
              <a:t>The prime minister yesterday visited Sweden with his brother. </a:t>
            </a:r>
          </a:p>
          <a:p>
            <a:pPr algn="r"/>
            <a:r>
              <a:rPr lang="ku-Arab-IQ" sz="3200" dirty="0"/>
              <a:t>سەرۆک وەزیران دوینێ سەردانی سویدی کرد لەگەڵ براکەی.</a:t>
            </a:r>
            <a:endParaRPr lang="en-US" sz="3200" dirty="0"/>
          </a:p>
          <a:p>
            <a:r>
              <a:rPr lang="en-US" sz="3200" dirty="0"/>
              <a:t>                  (</a:t>
            </a:r>
            <a:r>
              <a:rPr lang="en-US" sz="3200" b="1" dirty="0">
                <a:solidFill>
                  <a:srgbClr val="FF3399"/>
                </a:solidFill>
              </a:rPr>
              <a:t>Form-based translation</a:t>
            </a:r>
            <a:r>
              <a:rPr lang="en-US" sz="3200" dirty="0"/>
              <a:t>)</a:t>
            </a:r>
            <a:endParaRPr lang="ku-Arab-IQ" sz="3200" dirty="0"/>
          </a:p>
          <a:p>
            <a:pPr algn="r"/>
            <a:endParaRPr lang="ku-Arab-IQ" sz="3200" dirty="0"/>
          </a:p>
          <a:p>
            <a:pPr algn="r"/>
            <a:r>
              <a:rPr lang="ku-Arab-IQ" sz="3200" dirty="0"/>
              <a:t>دوێنێ بە یاوەری براکەی سەرۆک وەزیران سەردانی سویدی کرد.</a:t>
            </a:r>
          </a:p>
          <a:p>
            <a:r>
              <a:rPr lang="en-US" sz="3200" dirty="0"/>
              <a:t>                  (</a:t>
            </a:r>
            <a:r>
              <a:rPr lang="en-US" sz="3200" b="1" dirty="0">
                <a:solidFill>
                  <a:srgbClr val="0000FF"/>
                </a:solidFill>
              </a:rPr>
              <a:t>Meaning-based translation</a:t>
            </a:r>
            <a:r>
              <a:rPr lang="en-US" sz="3200" dirty="0"/>
              <a:t>)</a:t>
            </a:r>
          </a:p>
          <a:p>
            <a:pPr marL="342900" indent="-342900">
              <a:buFont typeface="Arial" panose="020B0604020202020204" pitchFamily="34" charset="0"/>
              <a:buChar char="•"/>
            </a:pPr>
            <a:endParaRPr lang="ku-Arab-IQ" sz="3200" dirty="0">
              <a:solidFill>
                <a:srgbClr val="FF0000"/>
              </a:solidFill>
            </a:endParaRPr>
          </a:p>
          <a:p>
            <a:endParaRPr lang="en-US" dirty="0">
              <a:solidFill>
                <a:srgbClr val="FF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10</a:t>
            </a:fld>
            <a:endParaRPr lang="en-US" dirty="0"/>
          </a:p>
        </p:txBody>
      </p:sp>
    </p:spTree>
    <p:extLst>
      <p:ext uri="{BB962C8B-B14F-4D97-AF65-F5344CB8AC3E}">
        <p14:creationId xmlns:p14="http://schemas.microsoft.com/office/powerpoint/2010/main" val="200811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lnSpcReduction="10000"/>
          </a:bodyPr>
          <a:lstStyle/>
          <a:p>
            <a:pPr marL="342900" indent="-342900">
              <a:buFont typeface="Arial" panose="020B0604020202020204" pitchFamily="34" charset="0"/>
              <a:buChar char="•"/>
            </a:pPr>
            <a:r>
              <a:rPr lang="en-US" sz="3200" dirty="0"/>
              <a:t>Ahmad ibn Marwan Al-</a:t>
            </a:r>
            <a:r>
              <a:rPr lang="en-US" sz="3200" dirty="0" err="1"/>
              <a:t>Kurdi</a:t>
            </a:r>
            <a:r>
              <a:rPr lang="en-US" sz="3200" dirty="0"/>
              <a:t>, known as Nasr al-</a:t>
            </a:r>
            <a:r>
              <a:rPr lang="en-US" sz="3200" dirty="0" err="1"/>
              <a:t>Dawla</a:t>
            </a:r>
            <a:r>
              <a:rPr lang="en-US" sz="3200" dirty="0"/>
              <a:t>, the first son of Marwan, ascended the throne late in </a:t>
            </a:r>
            <a:r>
              <a:rPr lang="ku-Arab-IQ" sz="3200" dirty="0"/>
              <a:t>١٩٩٩٩٩٩٩</a:t>
            </a:r>
            <a:r>
              <a:rPr lang="en-US" sz="3200" dirty="0"/>
              <a:t> in </a:t>
            </a:r>
            <a:r>
              <a:rPr lang="en-US" sz="3200" dirty="0" err="1"/>
              <a:t>Miyafarqin</a:t>
            </a:r>
            <a:r>
              <a:rPr lang="ku-Arab-IQ" sz="3200" dirty="0"/>
              <a:t>.</a:t>
            </a:r>
          </a:p>
          <a:p>
            <a:pPr marL="342900" indent="-342900">
              <a:buFont typeface="Arial" panose="020B0604020202020204" pitchFamily="34" charset="0"/>
              <a:buChar char="•"/>
            </a:pPr>
            <a:endParaRPr lang="ku-Arab-IQ" sz="3200" dirty="0">
              <a:solidFill>
                <a:srgbClr val="0000FF"/>
              </a:solidFill>
            </a:endParaRPr>
          </a:p>
          <a:p>
            <a:pPr marL="342900" indent="-342900" algn="r" rtl="1">
              <a:buFont typeface="Arial" panose="020B0604020202020204" pitchFamily="34" charset="0"/>
              <a:buChar char="•"/>
            </a:pPr>
            <a:r>
              <a:rPr lang="ku-Arab-IQ" sz="3200" dirty="0">
                <a:solidFill>
                  <a:schemeClr val="accent6">
                    <a:lumMod val="75000"/>
                  </a:schemeClr>
                </a:solidFill>
              </a:rPr>
              <a:t>ئەحمەد مەڕوان کوردی ناسراوە  بە ناسر دەولە، یەکەم کوڕی مەروان، هاتە سەر تەخت لە ١٩٩٩٩٩٩٩ لە میافارقین</a:t>
            </a:r>
            <a:r>
              <a:rPr lang="en-US" sz="3200" dirty="0">
                <a:solidFill>
                  <a:schemeClr val="accent6">
                    <a:lumMod val="75000"/>
                  </a:schemeClr>
                </a:solidFill>
              </a:rPr>
              <a:t>.</a:t>
            </a:r>
            <a:endParaRPr lang="ku-Arab-IQ" sz="3200" dirty="0">
              <a:solidFill>
                <a:schemeClr val="accent6">
                  <a:lumMod val="75000"/>
                </a:schemeClr>
              </a:solidFill>
            </a:endParaRPr>
          </a:p>
          <a:p>
            <a:pPr marL="342900" indent="-342900" algn="r" rtl="1">
              <a:buFont typeface="Arial" panose="020B0604020202020204" pitchFamily="34" charset="0"/>
              <a:buChar char="•"/>
            </a:pPr>
            <a:r>
              <a:rPr lang="ku-Arab-IQ" sz="3200" dirty="0">
                <a:solidFill>
                  <a:srgbClr val="0000FF"/>
                </a:solidFill>
              </a:rPr>
              <a:t>ئەحمەد مەروان کوردی، کە کوڕی یەکەمی مەروانە و ناسراوە بە ناسر دەولە، لە میافارقین لە ساڵی ١٩٩٩٩٩٩٩ هاتە سەرتەخت/دەسەڵاتی گرتە دەست. </a:t>
            </a:r>
          </a:p>
          <a:p>
            <a:pPr marL="342900" indent="-342900">
              <a:buFont typeface="Arial" panose="020B0604020202020204" pitchFamily="34" charset="0"/>
              <a:buChar char="•"/>
            </a:pPr>
            <a:endParaRPr lang="ku-Arab-IQ" sz="3200" dirty="0">
              <a:solidFill>
                <a:srgbClr val="FF0000"/>
              </a:solidFill>
            </a:endParaRPr>
          </a:p>
          <a:p>
            <a:endParaRPr lang="en-US" dirty="0">
              <a:solidFill>
                <a:srgbClr val="FF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11</a:t>
            </a:fld>
            <a:endParaRPr lang="en-US" dirty="0"/>
          </a:p>
        </p:txBody>
      </p:sp>
    </p:spTree>
    <p:extLst>
      <p:ext uri="{BB962C8B-B14F-4D97-AF65-F5344CB8AC3E}">
        <p14:creationId xmlns:p14="http://schemas.microsoft.com/office/powerpoint/2010/main" val="342568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lnSpcReduction="10000"/>
          </a:bodyPr>
          <a:lstStyle/>
          <a:p>
            <a:r>
              <a:rPr lang="en-US" sz="3200" dirty="0">
                <a:solidFill>
                  <a:schemeClr val="tx1"/>
                </a:solidFill>
              </a:rPr>
              <a:t>………………………………………………………………………….</a:t>
            </a:r>
          </a:p>
          <a:p>
            <a:pPr marL="342900" indent="-342900">
              <a:buFont typeface="Arial" panose="020B0604020202020204" pitchFamily="34" charset="0"/>
              <a:buChar char="•"/>
            </a:pPr>
            <a:r>
              <a:rPr lang="en-US" sz="3200" dirty="0">
                <a:solidFill>
                  <a:schemeClr val="accent6">
                    <a:lumMod val="75000"/>
                  </a:schemeClr>
                </a:solidFill>
              </a:rPr>
              <a:t>Newmark</a:t>
            </a:r>
            <a:r>
              <a:rPr lang="en-US" sz="3200" dirty="0">
                <a:solidFill>
                  <a:schemeClr val="tx1"/>
                </a:solidFill>
              </a:rPr>
              <a:t> divides translation into </a:t>
            </a:r>
            <a:r>
              <a:rPr lang="en-US" sz="3200" dirty="0">
                <a:solidFill>
                  <a:schemeClr val="accent6">
                    <a:lumMod val="75000"/>
                  </a:schemeClr>
                </a:solidFill>
              </a:rPr>
              <a:t>two</a:t>
            </a:r>
            <a:r>
              <a:rPr lang="en-US" sz="3200" dirty="0">
                <a:solidFill>
                  <a:schemeClr val="tx1"/>
                </a:solidFill>
              </a:rPr>
              <a:t> types:</a:t>
            </a:r>
          </a:p>
          <a:p>
            <a:r>
              <a:rPr lang="en-US" sz="3200" dirty="0">
                <a:solidFill>
                  <a:schemeClr val="tx1"/>
                </a:solidFill>
              </a:rPr>
              <a:t> 1. </a:t>
            </a:r>
            <a:r>
              <a:rPr lang="en-US" sz="3200" b="1" u="sng" dirty="0">
                <a:solidFill>
                  <a:srgbClr val="00B050"/>
                </a:solidFill>
              </a:rPr>
              <a:t>Semantic</a:t>
            </a:r>
            <a:r>
              <a:rPr lang="en-US" sz="3200" dirty="0">
                <a:solidFill>
                  <a:schemeClr val="tx1"/>
                </a:solidFill>
              </a:rPr>
              <a:t> translation:</a:t>
            </a:r>
          </a:p>
          <a:p>
            <a:r>
              <a:rPr lang="en-US" sz="3200" dirty="0">
                <a:solidFill>
                  <a:schemeClr val="tx1"/>
                </a:solidFill>
              </a:rPr>
              <a:t>            This type of translation gives more priority to the meaning and form of the original text.  (literature, religion, legal texts,)</a:t>
            </a:r>
          </a:p>
          <a:p>
            <a:endParaRPr lang="en-US" sz="3200" dirty="0">
              <a:solidFill>
                <a:schemeClr val="tx1"/>
              </a:solidFill>
            </a:endParaRPr>
          </a:p>
          <a:p>
            <a:r>
              <a:rPr lang="en-US" sz="3200" dirty="0">
                <a:solidFill>
                  <a:schemeClr val="tx1"/>
                </a:solidFill>
              </a:rPr>
              <a:t>2. </a:t>
            </a:r>
            <a:r>
              <a:rPr lang="en-US" sz="3200" b="1" u="sng" dirty="0">
                <a:solidFill>
                  <a:srgbClr val="FF3399"/>
                </a:solidFill>
              </a:rPr>
              <a:t>Communication</a:t>
            </a:r>
            <a:r>
              <a:rPr lang="en-US" sz="3200" dirty="0">
                <a:solidFill>
                  <a:schemeClr val="tx1"/>
                </a:solidFill>
              </a:rPr>
              <a:t> translation</a:t>
            </a:r>
          </a:p>
          <a:p>
            <a:r>
              <a:rPr lang="en-US" sz="3200" dirty="0">
                <a:solidFill>
                  <a:schemeClr val="tx1"/>
                </a:solidFill>
              </a:rPr>
              <a:t>                  It gives priority to the effectiveness of the message to be communicated. (advertisements, tourist brochures, manuals, etc</a:t>
            </a:r>
            <a:r>
              <a:rPr lang="en-US" dirty="0">
                <a:solidFill>
                  <a:schemeClr val="tx1"/>
                </a:solidFill>
              </a:rPr>
              <a:t>.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12</a:t>
            </a:fld>
            <a:endParaRPr lang="en-US" dirty="0"/>
          </a:p>
        </p:txBody>
      </p:sp>
    </p:spTree>
    <p:extLst>
      <p:ext uri="{BB962C8B-B14F-4D97-AF65-F5344CB8AC3E}">
        <p14:creationId xmlns:p14="http://schemas.microsoft.com/office/powerpoint/2010/main" val="21368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dirty="0">
                <a:solidFill>
                  <a:srgbClr val="FF0000"/>
                </a:solidFill>
              </a:rPr>
              <a:t> </a:t>
            </a:r>
            <a:r>
              <a:rPr lang="en-US" sz="3600" dirty="0">
                <a:latin typeface="Times New Roman" panose="02020603050405020304" pitchFamily="18" charset="0"/>
                <a:cs typeface="Times New Roman" panose="02020603050405020304" pitchFamily="18" charset="0"/>
              </a:rPr>
              <a:t>Translate these signs according to both </a:t>
            </a:r>
            <a:r>
              <a:rPr lang="en-US" sz="3600" b="1" u="sng" dirty="0">
                <a:solidFill>
                  <a:srgbClr val="FF3399"/>
                </a:solidFill>
                <a:latin typeface="Times New Roman" panose="02020603050405020304" pitchFamily="18" charset="0"/>
                <a:cs typeface="Times New Roman" panose="02020603050405020304" pitchFamily="18" charset="0"/>
              </a:rPr>
              <a:t>semantic</a:t>
            </a:r>
            <a:r>
              <a:rPr lang="en-US" sz="3600" dirty="0">
                <a:latin typeface="Times New Roman" panose="02020603050405020304" pitchFamily="18" charset="0"/>
                <a:cs typeface="Times New Roman" panose="02020603050405020304" pitchFamily="18" charset="0"/>
              </a:rPr>
              <a:t> and </a:t>
            </a:r>
            <a:r>
              <a:rPr lang="en-US" sz="3600" b="1" u="sng" dirty="0">
                <a:solidFill>
                  <a:srgbClr val="C00000"/>
                </a:solidFill>
                <a:latin typeface="Times New Roman" panose="02020603050405020304" pitchFamily="18" charset="0"/>
                <a:cs typeface="Times New Roman" panose="02020603050405020304" pitchFamily="18" charset="0"/>
              </a:rPr>
              <a:t>communicative</a:t>
            </a:r>
            <a:r>
              <a:rPr lang="en-US" sz="3600" dirty="0">
                <a:latin typeface="Times New Roman" panose="02020603050405020304" pitchFamily="18" charset="0"/>
                <a:cs typeface="Times New Roman" panose="02020603050405020304" pitchFamily="18" charset="0"/>
              </a:rPr>
              <a:t> translations:</a:t>
            </a:r>
          </a:p>
          <a:p>
            <a:pPr marL="342900" indent="-342900">
              <a:buFont typeface="Arial" panose="020B0604020202020204" pitchFamily="34" charset="0"/>
              <a:buChar char="•"/>
            </a:pPr>
            <a:endParaRPr lang="en-US" dirty="0">
              <a:solidFill>
                <a:srgbClr val="FF0000"/>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2209800"/>
            <a:ext cx="3200400" cy="44958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962400"/>
            <a:ext cx="5943600" cy="28956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2209800"/>
            <a:ext cx="5791200" cy="1752600"/>
          </a:xfrm>
          <a:prstGeom prst="rect">
            <a:avLst/>
          </a:prstGeom>
        </p:spPr>
      </p:pic>
    </p:spTree>
    <p:extLst>
      <p:ext uri="{BB962C8B-B14F-4D97-AF65-F5344CB8AC3E}">
        <p14:creationId xmlns:p14="http://schemas.microsoft.com/office/powerpoint/2010/main" val="336667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a:r>
              <a:rPr lang="ku-Arab-IQ" dirty="0">
                <a:solidFill>
                  <a:srgbClr val="00B050"/>
                </a:solidFill>
              </a:rPr>
              <a:t>نا بۆ مەشروب</a:t>
            </a:r>
          </a:p>
          <a:p>
            <a:pPr algn="r" rtl="1"/>
            <a:r>
              <a:rPr lang="ku-Arab-IQ" dirty="0">
                <a:solidFill>
                  <a:srgbClr val="00B050"/>
                </a:solidFill>
              </a:rPr>
              <a:t>خواردنەوە ئەلکهۆلیەکان قەدەغەیە</a:t>
            </a:r>
            <a:endParaRPr lang="ku-Arab-IQ" dirty="0">
              <a:solidFill>
                <a:srgbClr val="FF0000"/>
              </a:solidFill>
            </a:endParaRPr>
          </a:p>
          <a:p>
            <a:pPr algn="r" rtl="1"/>
            <a:r>
              <a:rPr lang="ku-Arab-IQ" dirty="0">
                <a:solidFill>
                  <a:srgbClr val="FF0000"/>
                </a:solidFill>
              </a:rPr>
              <a:t>...............................</a:t>
            </a:r>
          </a:p>
          <a:p>
            <a:pPr algn="r" rtl="1"/>
            <a:r>
              <a:rPr lang="ku-Arab-IQ" dirty="0">
                <a:solidFill>
                  <a:srgbClr val="FF0000"/>
                </a:solidFill>
              </a:rPr>
              <a:t>نا بۆ چەک</a:t>
            </a:r>
          </a:p>
          <a:p>
            <a:pPr algn="r" rtl="1"/>
            <a:r>
              <a:rPr lang="ku-Arab-IQ" b="1" dirty="0">
                <a:solidFill>
                  <a:srgbClr val="FF3399"/>
                </a:solidFill>
              </a:rPr>
              <a:t>بەکارهێنانی چەک قەدەغەیە</a:t>
            </a:r>
          </a:p>
          <a:p>
            <a:pPr algn="r" rtl="1"/>
            <a:r>
              <a:rPr lang="ku-Arab-IQ" b="1" dirty="0">
                <a:solidFill>
                  <a:srgbClr val="FF3399"/>
                </a:solidFill>
              </a:rPr>
              <a:t>هێنانە ژوورەوەی چەک قەدەغەیە</a:t>
            </a:r>
          </a:p>
          <a:p>
            <a:pPr algn="r" rtl="1"/>
            <a:r>
              <a:rPr lang="ku-Arab-IQ" dirty="0">
                <a:solidFill>
                  <a:srgbClr val="FF0000"/>
                </a:solidFill>
              </a:rPr>
              <a:t>.............................................</a:t>
            </a:r>
          </a:p>
          <a:p>
            <a:pPr algn="r" rtl="1"/>
            <a:r>
              <a:rPr lang="ku-Arab-IQ" dirty="0">
                <a:solidFill>
                  <a:srgbClr val="FF0000"/>
                </a:solidFill>
              </a:rPr>
              <a:t>دوور کەوە لە گژوگیا</a:t>
            </a:r>
          </a:p>
          <a:p>
            <a:pPr algn="r" rtl="1"/>
            <a:r>
              <a:rPr lang="ku-Arab-IQ" b="1" dirty="0">
                <a:solidFill>
                  <a:srgbClr val="FF3399"/>
                </a:solidFill>
              </a:rPr>
              <a:t>تکایە بەناو گژوگیا دا مەڕۆ</a:t>
            </a:r>
          </a:p>
          <a:p>
            <a:pPr algn="r" rtl="1"/>
            <a:endParaRPr lang="ku-Arab-IQ" dirty="0">
              <a:solidFill>
                <a:srgbClr val="FF0000"/>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14</a:t>
            </a:fld>
            <a:endParaRPr lang="en-US" dirty="0"/>
          </a:p>
        </p:txBody>
      </p:sp>
    </p:spTree>
    <p:extLst>
      <p:ext uri="{BB962C8B-B14F-4D97-AF65-F5344CB8AC3E}">
        <p14:creationId xmlns:p14="http://schemas.microsoft.com/office/powerpoint/2010/main" val="35027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2400" b="1" u="sng" dirty="0">
                <a:latin typeface="Times New Roman" panose="02020603050405020304" pitchFamily="18" charset="0"/>
                <a:cs typeface="Times New Roman" panose="02020603050405020304" pitchFamily="18" charset="0"/>
              </a:rPr>
              <a:t>Roman Jacobson </a:t>
            </a:r>
            <a:r>
              <a:rPr lang="en-US" sz="2400" dirty="0">
                <a:latin typeface="Times New Roman" panose="02020603050405020304" pitchFamily="18" charset="0"/>
                <a:cs typeface="Times New Roman" panose="02020603050405020304" pitchFamily="18" charset="0"/>
              </a:rPr>
              <a:t>classifies translation into </a:t>
            </a:r>
            <a:r>
              <a:rPr lang="en-US" sz="2400" dirty="0">
                <a:solidFill>
                  <a:srgbClr val="FF0000"/>
                </a:solidFill>
                <a:latin typeface="Times New Roman" panose="02020603050405020304" pitchFamily="18" charset="0"/>
                <a:cs typeface="Times New Roman" panose="02020603050405020304" pitchFamily="18" charset="0"/>
              </a:rPr>
              <a:t>three types:</a:t>
            </a:r>
          </a:p>
          <a:p>
            <a:pPr marL="342900" indent="-342900">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 </a:t>
            </a:r>
            <a:r>
              <a:rPr lang="en-US" sz="2400" u="sng" dirty="0" err="1">
                <a:solidFill>
                  <a:srgbClr val="FF0000"/>
                </a:solidFill>
                <a:latin typeface="Times New Roman" panose="02020603050405020304" pitchFamily="18" charset="0"/>
                <a:cs typeface="Times New Roman" panose="02020603050405020304" pitchFamily="18" charset="0"/>
              </a:rPr>
              <a:t>INTERLINGUAL</a:t>
            </a:r>
            <a:r>
              <a:rPr lang="en-US" sz="2400" dirty="0">
                <a:solidFill>
                  <a:srgbClr val="FF0000"/>
                </a:solidFill>
                <a:latin typeface="Times New Roman" panose="02020603050405020304" pitchFamily="18" charset="0"/>
                <a:cs typeface="Times New Roman" panose="02020603050405020304" pitchFamily="18" charset="0"/>
              </a:rPr>
              <a:t> (or Translation proper) </a:t>
            </a:r>
            <a:r>
              <a:rPr lang="en-US" sz="2400" dirty="0">
                <a:solidFill>
                  <a:schemeClr val="tx1"/>
                </a:solidFill>
                <a:latin typeface="Times New Roman" panose="02020603050405020304" pitchFamily="18" charset="0"/>
                <a:cs typeface="Times New Roman" panose="02020603050405020304" pitchFamily="18" charset="0"/>
              </a:rPr>
              <a:t>translation</a:t>
            </a:r>
            <a:r>
              <a:rPr lang="en-US" sz="2400" dirty="0">
                <a:solidFill>
                  <a:srgbClr val="FF0000"/>
                </a:solidFill>
                <a:latin typeface="Times New Roman" panose="02020603050405020304" pitchFamily="18" charset="0"/>
                <a:cs typeface="Times New Roman" panose="02020603050405020304" pitchFamily="18" charset="0"/>
              </a:rPr>
              <a:t> </a:t>
            </a:r>
          </a:p>
          <a:p>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Translating one text in SL into another text in TL</a:t>
            </a:r>
          </a:p>
          <a:p>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chemeClr val="accent6">
                    <a:lumMod val="75000"/>
                  </a:schemeClr>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They killed two students</a:t>
            </a:r>
            <a:endParaRPr lang="ku-Arab-IQ" sz="2400" dirty="0">
              <a:solidFill>
                <a:schemeClr val="tx1"/>
              </a:solidFill>
              <a:latin typeface="Times New Roman" panose="02020603050405020304" pitchFamily="18" charset="0"/>
              <a:cs typeface="Times New Roman" panose="02020603050405020304" pitchFamily="18" charset="0"/>
            </a:endParaRPr>
          </a:p>
          <a:p>
            <a:r>
              <a:rPr lang="ku-Arab-IQ" sz="2400" dirty="0">
                <a:solidFill>
                  <a:schemeClr val="accent6">
                    <a:lumMod val="75000"/>
                  </a:schemeClr>
                </a:solidFill>
                <a:latin typeface="Times New Roman" panose="02020603050405020304" pitchFamily="18" charset="0"/>
                <a:cs typeface="Times New Roman" panose="02020603050405020304" pitchFamily="18" charset="0"/>
              </a:rPr>
              <a:t>ئەوان دوو قوتابیان کوشت                               </a:t>
            </a:r>
          </a:p>
          <a:p>
            <a:endParaRPr lang="ku-Arab-IQ" sz="2400" dirty="0">
              <a:solidFill>
                <a:schemeClr val="accent6">
                  <a:lumMod val="75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u="sng" dirty="0" err="1">
                <a:solidFill>
                  <a:schemeClr val="tx1"/>
                </a:solidFill>
                <a:latin typeface="Times New Roman" panose="02020603050405020304" pitchFamily="18" charset="0"/>
                <a:cs typeface="Times New Roman" panose="02020603050405020304" pitchFamily="18" charset="0"/>
              </a:rPr>
              <a:t>INTR</a:t>
            </a:r>
            <a:r>
              <a:rPr lang="en-US" sz="2400" b="1" u="sng" dirty="0" err="1">
                <a:solidFill>
                  <a:srgbClr val="FF0000"/>
                </a:solidFill>
                <a:latin typeface="Times New Roman" panose="02020603050405020304" pitchFamily="18" charset="0"/>
                <a:cs typeface="Times New Roman" panose="02020603050405020304" pitchFamily="18" charset="0"/>
              </a:rPr>
              <a:t>A</a:t>
            </a:r>
            <a:r>
              <a:rPr lang="en-US" sz="2400" b="1" u="sng" dirty="0" err="1">
                <a:solidFill>
                  <a:schemeClr val="tx1"/>
                </a:solidFill>
                <a:latin typeface="Times New Roman" panose="02020603050405020304" pitchFamily="18" charset="0"/>
                <a:cs typeface="Times New Roman" panose="02020603050405020304" pitchFamily="18" charset="0"/>
              </a:rPr>
              <a:t>LINGUAL</a:t>
            </a:r>
            <a:r>
              <a:rPr lang="en-US" sz="2400" dirty="0">
                <a:solidFill>
                  <a:schemeClr val="tx1"/>
                </a:solidFill>
                <a:latin typeface="Times New Roman" panose="02020603050405020304" pitchFamily="18" charset="0"/>
                <a:cs typeface="Times New Roman" panose="02020603050405020304" pitchFamily="18" charset="0"/>
              </a:rPr>
              <a:t> (or rewording)</a:t>
            </a:r>
          </a:p>
          <a:p>
            <a:r>
              <a:rPr lang="en-US" sz="2400" dirty="0">
                <a:solidFill>
                  <a:schemeClr val="tx1"/>
                </a:solidFill>
                <a:latin typeface="Times New Roman" panose="02020603050405020304" pitchFamily="18" charset="0"/>
                <a:cs typeface="Times New Roman" panose="02020603050405020304" pitchFamily="18" charset="0"/>
              </a:rPr>
              <a:t>                     Interpreting the verbal signs in a certain language  by another set of verbal signs of the same language.   </a:t>
            </a:r>
          </a:p>
          <a:p>
            <a:r>
              <a:rPr lang="en-US" sz="2400" dirty="0">
                <a:solidFill>
                  <a:schemeClr val="tx1"/>
                </a:solidFill>
                <a:latin typeface="Times New Roman" panose="02020603050405020304" pitchFamily="18" charset="0"/>
                <a:cs typeface="Times New Roman" panose="02020603050405020304" pitchFamily="18" charset="0"/>
              </a:rPr>
              <a:t>                       </a:t>
            </a:r>
          </a:p>
          <a:p>
            <a:r>
              <a:rPr lang="en-US" sz="2400" dirty="0">
                <a:solidFill>
                  <a:schemeClr val="tx1"/>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 needs to throw a lot of things.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 has a lot of stuff to get rid of.</a:t>
            </a: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endParaRPr lang="ku-Arab-IQ" dirty="0">
              <a:solidFill>
                <a:srgbClr val="FF0000"/>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15</a:t>
            </a:fld>
            <a:endParaRPr lang="en-US" dirty="0"/>
          </a:p>
        </p:txBody>
      </p:sp>
    </p:spTree>
    <p:extLst>
      <p:ext uri="{BB962C8B-B14F-4D97-AF65-F5344CB8AC3E}">
        <p14:creationId xmlns:p14="http://schemas.microsoft.com/office/powerpoint/2010/main" val="19712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2400" dirty="0">
                <a:solidFill>
                  <a:srgbClr val="FF0000"/>
                </a:solidFill>
              </a:rPr>
              <a:t>Intersemiotic (transmutation) </a:t>
            </a:r>
            <a:r>
              <a:rPr lang="en-US" sz="2400" dirty="0">
                <a:solidFill>
                  <a:schemeClr val="tx1"/>
                </a:solidFill>
              </a:rPr>
              <a:t>translation</a:t>
            </a:r>
            <a:r>
              <a:rPr lang="en-US" sz="2400" dirty="0">
                <a:solidFill>
                  <a:srgbClr val="FF0000"/>
                </a:solidFill>
              </a:rPr>
              <a:t>  </a:t>
            </a:r>
          </a:p>
          <a:p>
            <a:r>
              <a:rPr lang="en-US" sz="2400" dirty="0">
                <a:solidFill>
                  <a:srgbClr val="FF0000"/>
                </a:solidFill>
              </a:rPr>
              <a:t>                   </a:t>
            </a:r>
            <a:r>
              <a:rPr lang="en-US" sz="2400" dirty="0">
                <a:solidFill>
                  <a:schemeClr val="tx1"/>
                </a:solidFill>
              </a:rPr>
              <a:t>An interpretation of </a:t>
            </a:r>
            <a:r>
              <a:rPr lang="en-US" sz="2400" dirty="0">
                <a:solidFill>
                  <a:schemeClr val="accent6">
                    <a:lumMod val="75000"/>
                  </a:schemeClr>
                </a:solidFill>
              </a:rPr>
              <a:t>verbal signs </a:t>
            </a:r>
            <a:r>
              <a:rPr lang="en-US" sz="2400" dirty="0">
                <a:solidFill>
                  <a:schemeClr val="tx1"/>
                </a:solidFill>
              </a:rPr>
              <a:t>by means of signs on </a:t>
            </a:r>
            <a:r>
              <a:rPr lang="en-US" sz="2400" dirty="0">
                <a:solidFill>
                  <a:schemeClr val="accent6">
                    <a:lumMod val="75000"/>
                  </a:schemeClr>
                </a:solidFill>
              </a:rPr>
              <a:t>non-verbal </a:t>
            </a:r>
            <a:r>
              <a:rPr lang="en-US" sz="2400" dirty="0">
                <a:solidFill>
                  <a:schemeClr val="tx1"/>
                </a:solidFill>
              </a:rPr>
              <a:t>sign system.</a:t>
            </a:r>
          </a:p>
          <a:p>
            <a:endParaRPr lang="en-US" sz="2400" dirty="0">
              <a:solidFill>
                <a:schemeClr val="accent6">
                  <a:lumMod val="75000"/>
                </a:schemeClr>
              </a:solidFill>
              <a:latin typeface="Times New Roman" panose="02020603050405020304" pitchFamily="18" charset="0"/>
              <a:cs typeface="Times New Roman" panose="02020603050405020304" pitchFamily="18" charset="0"/>
            </a:endParaRPr>
          </a:p>
          <a:p>
            <a:endParaRPr lang="ku-Arab-IQ" dirty="0">
              <a:solidFill>
                <a:srgbClr val="FF0000"/>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16</a:t>
            </a:fld>
            <a:endParaRPr lang="en-US" dirty="0"/>
          </a:p>
        </p:txBody>
      </p:sp>
    </p:spTree>
    <p:extLst>
      <p:ext uri="{BB962C8B-B14F-4D97-AF65-F5344CB8AC3E}">
        <p14:creationId xmlns:p14="http://schemas.microsoft.com/office/powerpoint/2010/main" val="264654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3200" dirty="0">
                <a:solidFill>
                  <a:schemeClr val="tx1">
                    <a:lumMod val="95000"/>
                    <a:lumOff val="5000"/>
                  </a:schemeClr>
                </a:solidFill>
              </a:rPr>
              <a:t> </a:t>
            </a:r>
            <a:r>
              <a:rPr lang="en-US" sz="3200" dirty="0" err="1">
                <a:solidFill>
                  <a:srgbClr val="FF0000"/>
                </a:solidFill>
              </a:rPr>
              <a:t>Catford</a:t>
            </a:r>
            <a:r>
              <a:rPr lang="en-US" sz="3200" dirty="0">
                <a:solidFill>
                  <a:schemeClr val="tx1">
                    <a:lumMod val="95000"/>
                    <a:lumOff val="5000"/>
                  </a:schemeClr>
                </a:solidFill>
              </a:rPr>
              <a:t> classifies translation in accordance with three factors: </a:t>
            </a:r>
            <a:r>
              <a:rPr lang="en-US" sz="3200" b="1" dirty="0">
                <a:solidFill>
                  <a:srgbClr val="FF3399"/>
                </a:solidFill>
              </a:rPr>
              <a:t>extent</a:t>
            </a:r>
            <a:r>
              <a:rPr lang="en-US" sz="3200" dirty="0">
                <a:solidFill>
                  <a:schemeClr val="tx1">
                    <a:lumMod val="95000"/>
                    <a:lumOff val="5000"/>
                  </a:schemeClr>
                </a:solidFill>
              </a:rPr>
              <a:t>, </a:t>
            </a:r>
            <a:r>
              <a:rPr lang="en-US" sz="3200" b="1" dirty="0">
                <a:solidFill>
                  <a:srgbClr val="0000FF"/>
                </a:solidFill>
              </a:rPr>
              <a:t>level of language </a:t>
            </a:r>
            <a:r>
              <a:rPr lang="en-US" sz="3200" dirty="0">
                <a:solidFill>
                  <a:schemeClr val="tx1">
                    <a:lumMod val="95000"/>
                    <a:lumOff val="5000"/>
                  </a:schemeClr>
                </a:solidFill>
              </a:rPr>
              <a:t>and </a:t>
            </a:r>
            <a:r>
              <a:rPr lang="en-US" sz="3200" b="1" dirty="0">
                <a:solidFill>
                  <a:schemeClr val="accent6"/>
                </a:solidFill>
              </a:rPr>
              <a:t>rank</a:t>
            </a:r>
          </a:p>
          <a:p>
            <a:pPr marL="342900" indent="-342900">
              <a:buFont typeface="Arial" panose="020B0604020202020204" pitchFamily="34" charset="0"/>
              <a:buChar char="•"/>
            </a:pPr>
            <a:r>
              <a:rPr lang="en-US" sz="3200" dirty="0">
                <a:solidFill>
                  <a:schemeClr val="tx1">
                    <a:lumMod val="95000"/>
                    <a:lumOff val="5000"/>
                  </a:schemeClr>
                </a:solidFill>
              </a:rPr>
              <a:t> Translation according to </a:t>
            </a:r>
            <a:r>
              <a:rPr lang="en-US" sz="3200" b="1" u="sng" dirty="0">
                <a:solidFill>
                  <a:srgbClr val="0000FF"/>
                </a:solidFill>
              </a:rPr>
              <a:t>extent</a:t>
            </a:r>
            <a:r>
              <a:rPr lang="en-US" sz="3200" dirty="0">
                <a:solidFill>
                  <a:schemeClr val="tx1">
                    <a:lumMod val="95000"/>
                    <a:lumOff val="5000"/>
                  </a:schemeClr>
                </a:solidFill>
              </a:rPr>
              <a:t>:</a:t>
            </a:r>
          </a:p>
          <a:p>
            <a:pPr marL="514350" indent="-514350">
              <a:buAutoNum type="alphaUcParenR"/>
            </a:pPr>
            <a:r>
              <a:rPr lang="en-US" sz="3200" b="1" u="sng" dirty="0">
                <a:solidFill>
                  <a:srgbClr val="FF3399"/>
                </a:solidFill>
              </a:rPr>
              <a:t>Full</a:t>
            </a:r>
            <a:r>
              <a:rPr lang="en-US" sz="3200" b="1" u="sng" dirty="0">
                <a:solidFill>
                  <a:schemeClr val="tx1">
                    <a:lumMod val="95000"/>
                    <a:lumOff val="5000"/>
                  </a:schemeClr>
                </a:solidFill>
              </a:rPr>
              <a:t> translation</a:t>
            </a:r>
            <a:r>
              <a:rPr lang="en-US" sz="3200" dirty="0">
                <a:solidFill>
                  <a:schemeClr val="tx1">
                    <a:lumMod val="95000"/>
                    <a:lumOff val="5000"/>
                  </a:schemeClr>
                </a:solidFill>
              </a:rPr>
              <a:t>: without leaving any part untranslated.</a:t>
            </a:r>
          </a:p>
          <a:p>
            <a:r>
              <a:rPr lang="en-US" sz="3200" dirty="0">
                <a:solidFill>
                  <a:schemeClr val="tx1">
                    <a:lumMod val="95000"/>
                    <a:lumOff val="5000"/>
                  </a:schemeClr>
                </a:solidFill>
              </a:rPr>
              <a:t>              </a:t>
            </a:r>
            <a:r>
              <a:rPr lang="en-US" sz="3200" dirty="0" err="1">
                <a:solidFill>
                  <a:schemeClr val="tx1">
                    <a:lumMod val="95000"/>
                    <a:lumOff val="5000"/>
                  </a:schemeClr>
                </a:solidFill>
              </a:rPr>
              <a:t>Jonh</a:t>
            </a:r>
            <a:r>
              <a:rPr lang="en-US" sz="3200" dirty="0">
                <a:solidFill>
                  <a:schemeClr val="tx1">
                    <a:lumMod val="95000"/>
                    <a:lumOff val="5000"/>
                  </a:schemeClr>
                </a:solidFill>
              </a:rPr>
              <a:t> holds an M.A. degree in Physics.</a:t>
            </a:r>
          </a:p>
          <a:p>
            <a:r>
              <a:rPr lang="ku-Arab-IQ" sz="3200" dirty="0">
                <a:solidFill>
                  <a:srgbClr val="FF0000"/>
                </a:solidFill>
              </a:rPr>
              <a:t>جۆن هەڵگری بروانامەی ماستەرە لە فیزیا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17</a:t>
            </a:fld>
            <a:endParaRPr lang="en-US" dirty="0"/>
          </a:p>
        </p:txBody>
      </p:sp>
    </p:spTree>
    <p:extLst>
      <p:ext uri="{BB962C8B-B14F-4D97-AF65-F5344CB8AC3E}">
        <p14:creationId xmlns:p14="http://schemas.microsoft.com/office/powerpoint/2010/main" val="40037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solidFill>
                  <a:schemeClr val="tx1">
                    <a:lumMod val="95000"/>
                    <a:lumOff val="5000"/>
                  </a:schemeClr>
                </a:solidFill>
              </a:rPr>
              <a:t>B) </a:t>
            </a:r>
            <a:r>
              <a:rPr lang="en-US" sz="3200" b="1" u="sng" dirty="0">
                <a:solidFill>
                  <a:srgbClr val="FF0000"/>
                </a:solidFill>
              </a:rPr>
              <a:t>Partial</a:t>
            </a:r>
            <a:r>
              <a:rPr lang="en-US" sz="3200" b="1" u="sng" dirty="0">
                <a:solidFill>
                  <a:schemeClr val="tx1">
                    <a:lumMod val="95000"/>
                    <a:lumOff val="5000"/>
                  </a:schemeClr>
                </a:solidFill>
              </a:rPr>
              <a:t> translation: </a:t>
            </a:r>
            <a:r>
              <a:rPr lang="en-US" sz="3200" dirty="0">
                <a:solidFill>
                  <a:schemeClr val="tx1">
                    <a:lumMod val="95000"/>
                    <a:lumOff val="5000"/>
                  </a:schemeClr>
                </a:solidFill>
              </a:rPr>
              <a:t>partially translated as some parts do not have an equivalent in TL.</a:t>
            </a:r>
          </a:p>
          <a:p>
            <a:r>
              <a:rPr lang="en-US" sz="3200" dirty="0">
                <a:solidFill>
                  <a:schemeClr val="tx1">
                    <a:lumMod val="95000"/>
                    <a:lumOff val="5000"/>
                  </a:schemeClr>
                </a:solidFill>
              </a:rPr>
              <a:t>      </a:t>
            </a:r>
            <a:r>
              <a:rPr lang="en-US" sz="3200" dirty="0">
                <a:solidFill>
                  <a:srgbClr val="FF0000"/>
                </a:solidFill>
              </a:rPr>
              <a:t>My father always says that the night of </a:t>
            </a:r>
            <a:r>
              <a:rPr lang="en-US" sz="3200" i="1" dirty="0">
                <a:solidFill>
                  <a:srgbClr val="FF0000"/>
                </a:solidFill>
              </a:rPr>
              <a:t>al-Qadir</a:t>
            </a:r>
            <a:r>
              <a:rPr lang="en-US" sz="3200" dirty="0">
                <a:solidFill>
                  <a:srgbClr val="FF0000"/>
                </a:solidFill>
              </a:rPr>
              <a:t> is very important. </a:t>
            </a:r>
          </a:p>
          <a:p>
            <a:r>
              <a:rPr lang="ku-Arab-IQ" sz="3200" dirty="0">
                <a:solidFill>
                  <a:schemeClr val="tx1">
                    <a:lumMod val="95000"/>
                    <a:lumOff val="5000"/>
                  </a:schemeClr>
                </a:solidFill>
              </a:rPr>
              <a:t>.  باوکم هەموو کات دەڵی شەوی </a:t>
            </a:r>
            <a:r>
              <a:rPr lang="ku-Arab-IQ" sz="3200" u="sng" dirty="0">
                <a:solidFill>
                  <a:schemeClr val="tx1">
                    <a:lumMod val="95000"/>
                    <a:lumOff val="5000"/>
                  </a:schemeClr>
                </a:solidFill>
              </a:rPr>
              <a:t>قەدر</a:t>
            </a:r>
            <a:r>
              <a:rPr lang="ku-Arab-IQ" sz="3200" dirty="0">
                <a:solidFill>
                  <a:schemeClr val="tx1">
                    <a:lumMod val="95000"/>
                    <a:lumOff val="5000"/>
                  </a:schemeClr>
                </a:solidFill>
              </a:rPr>
              <a:t> زۆر گرنگە</a:t>
            </a:r>
            <a:r>
              <a:rPr lang="en-US" sz="3200" dirty="0">
                <a:solidFill>
                  <a:schemeClr val="tx1">
                    <a:lumMod val="95000"/>
                    <a:lumOff val="5000"/>
                  </a:schemeClr>
                </a:solidFill>
              </a:rPr>
              <a:t>         </a:t>
            </a:r>
          </a:p>
          <a:p>
            <a:pPr marL="457200" indent="-457200">
              <a:buFont typeface="Arial" panose="020B0604020202020204" pitchFamily="34" charset="0"/>
              <a:buChar char="•"/>
            </a:pPr>
            <a:r>
              <a:rPr lang="en-US" sz="3200" dirty="0">
                <a:solidFill>
                  <a:srgbClr val="FF0000"/>
                </a:solidFill>
              </a:rPr>
              <a:t> We make an attempt to apply the international ISO system at our university.</a:t>
            </a:r>
          </a:p>
          <a:p>
            <a:pPr marL="457200" indent="-457200" algn="r" rtl="1">
              <a:buFont typeface="Arial" panose="020B0604020202020204" pitchFamily="34" charset="0"/>
              <a:buChar char="•"/>
            </a:pPr>
            <a:r>
              <a:rPr lang="ku-Arab-IQ" sz="3200" dirty="0">
                <a:solidFill>
                  <a:srgbClr val="7030A0"/>
                </a:solidFill>
              </a:rPr>
              <a:t>ئێمە هەوڵدەدەین سیستەمی ئایزۆ   </a:t>
            </a:r>
            <a:r>
              <a:rPr lang="en-US" sz="3200" dirty="0">
                <a:solidFill>
                  <a:srgbClr val="7030A0"/>
                </a:solidFill>
              </a:rPr>
              <a:t>(ISO)</a:t>
            </a:r>
            <a:r>
              <a:rPr lang="ku-Arab-IQ" sz="3200" dirty="0">
                <a:solidFill>
                  <a:srgbClr val="7030A0"/>
                </a:solidFill>
              </a:rPr>
              <a:t>ی نێودەوڵەتی لە زانکۆکەمان پەیڕەوبکەین </a:t>
            </a:r>
            <a:endParaRPr lang="en-US" sz="3200" dirty="0">
              <a:solidFill>
                <a:srgbClr val="7030A0"/>
              </a:solidFill>
            </a:endParaRPr>
          </a:p>
          <a:p>
            <a:pPr marL="457200" indent="-457200">
              <a:buFont typeface="Arial" panose="020B0604020202020204" pitchFamily="34" charset="0"/>
              <a:buChar char="•"/>
            </a:pPr>
            <a:endParaRPr lang="en-US" sz="3200" dirty="0">
              <a:solidFill>
                <a:srgbClr val="FF0000"/>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18</a:t>
            </a:fld>
            <a:endParaRPr lang="en-US" dirty="0"/>
          </a:p>
        </p:txBody>
      </p:sp>
    </p:spTree>
    <p:extLst>
      <p:ext uri="{BB962C8B-B14F-4D97-AF65-F5344CB8AC3E}">
        <p14:creationId xmlns:p14="http://schemas.microsoft.com/office/powerpoint/2010/main" val="385926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a:bodyPr>
          <a:lstStyle/>
          <a:p>
            <a:pPr marL="457200" indent="-457200">
              <a:buFont typeface="Arial" panose="020B0604020202020204" pitchFamily="34" charset="0"/>
              <a:buChar char="•"/>
            </a:pPr>
            <a:r>
              <a:rPr lang="en-US" sz="3200" dirty="0">
                <a:solidFill>
                  <a:schemeClr val="tx1">
                    <a:lumMod val="95000"/>
                    <a:lumOff val="5000"/>
                  </a:schemeClr>
                </a:solidFill>
              </a:rPr>
              <a:t>Translation According to the </a:t>
            </a:r>
            <a:r>
              <a:rPr lang="en-US" sz="3200" dirty="0">
                <a:solidFill>
                  <a:srgbClr val="FF0000"/>
                </a:solidFill>
              </a:rPr>
              <a:t>notion of rank</a:t>
            </a:r>
          </a:p>
          <a:p>
            <a:pPr marL="514350" indent="-514350">
              <a:buAutoNum type="alphaUcParenR"/>
            </a:pPr>
            <a:r>
              <a:rPr lang="en-US" sz="3200" u="sng" dirty="0">
                <a:solidFill>
                  <a:srgbClr val="FF0000"/>
                </a:solidFill>
              </a:rPr>
              <a:t>Word-for- word </a:t>
            </a:r>
            <a:r>
              <a:rPr lang="en-US" sz="3200" u="sng" dirty="0">
                <a:solidFill>
                  <a:schemeClr val="tx1"/>
                </a:solidFill>
              </a:rPr>
              <a:t>translation</a:t>
            </a:r>
            <a:r>
              <a:rPr lang="en-US" sz="3200" u="sng" dirty="0">
                <a:solidFill>
                  <a:srgbClr val="FF0000"/>
                </a:solidFill>
              </a:rPr>
              <a:t>: </a:t>
            </a:r>
          </a:p>
          <a:p>
            <a:r>
              <a:rPr lang="en-US" sz="3200" dirty="0">
                <a:solidFill>
                  <a:schemeClr val="tx1"/>
                </a:solidFill>
              </a:rPr>
              <a:t>               (Translation of the individual words)</a:t>
            </a:r>
          </a:p>
          <a:p>
            <a:r>
              <a:rPr lang="en-US" sz="3200" dirty="0">
                <a:solidFill>
                  <a:schemeClr val="tx1"/>
                </a:solidFill>
              </a:rPr>
              <a:t>   </a:t>
            </a:r>
            <a:r>
              <a:rPr lang="en-US" sz="2800" dirty="0">
                <a:solidFill>
                  <a:srgbClr val="0000FF"/>
                </a:solidFill>
              </a:rPr>
              <a:t>E.g.,  Clara spent all her life in a little village</a:t>
            </a:r>
            <a:r>
              <a:rPr lang="en-US" sz="3200" dirty="0">
                <a:solidFill>
                  <a:srgbClr val="0000FF"/>
                </a:solidFill>
              </a:rPr>
              <a:t>.</a:t>
            </a:r>
          </a:p>
          <a:p>
            <a:r>
              <a:rPr lang="ku-Arab-IQ" sz="3200" dirty="0">
                <a:solidFill>
                  <a:schemeClr val="tx1"/>
                </a:solidFill>
              </a:rPr>
              <a:t>کلارا بەسەری برد هەموو ژیانی لە بچوک گوندێک</a:t>
            </a:r>
            <a:endParaRPr lang="en-US" sz="3200" dirty="0">
              <a:solidFill>
                <a:schemeClr val="tx1"/>
              </a:solidFill>
            </a:endParaRPr>
          </a:p>
          <a:p>
            <a:r>
              <a:rPr lang="ku-Arab-IQ" sz="3200" dirty="0">
                <a:solidFill>
                  <a:schemeClr val="tx1"/>
                </a:solidFill>
              </a:rPr>
              <a:t>     </a:t>
            </a:r>
            <a:endParaRPr lang="ar-IQ" sz="3200" dirty="0">
              <a:solidFill>
                <a:schemeClr val="tx1"/>
              </a:solidFill>
            </a:endParaRPr>
          </a:p>
          <a:p>
            <a:r>
              <a:rPr lang="en-US" sz="3200" u="sng" dirty="0">
                <a:solidFill>
                  <a:srgbClr val="0000FF"/>
                </a:solidFill>
              </a:rPr>
              <a:t>B)</a:t>
            </a:r>
            <a:r>
              <a:rPr lang="ku-Arab-IQ" sz="3200" u="sng" dirty="0">
                <a:solidFill>
                  <a:srgbClr val="0000FF"/>
                </a:solidFill>
              </a:rPr>
              <a:t> </a:t>
            </a:r>
            <a:r>
              <a:rPr lang="en-US" sz="3200" u="sng" dirty="0">
                <a:solidFill>
                  <a:srgbClr val="0000FF"/>
                </a:solidFill>
              </a:rPr>
              <a:t>Literal</a:t>
            </a:r>
            <a:r>
              <a:rPr lang="en-US" sz="3200" u="sng" dirty="0">
                <a:solidFill>
                  <a:schemeClr val="tx1"/>
                </a:solidFill>
              </a:rPr>
              <a:t> Translation</a:t>
            </a:r>
            <a:r>
              <a:rPr lang="ku-Arab-IQ" sz="3200" u="sng" dirty="0">
                <a:solidFill>
                  <a:schemeClr val="tx1"/>
                </a:solidFill>
              </a:rPr>
              <a:t> </a:t>
            </a:r>
            <a:r>
              <a:rPr lang="en-US" sz="3200" u="sng" dirty="0">
                <a:solidFill>
                  <a:schemeClr val="tx1"/>
                </a:solidFill>
              </a:rPr>
              <a:t>:</a:t>
            </a:r>
            <a:r>
              <a:rPr lang="en-US" sz="3200" dirty="0">
                <a:solidFill>
                  <a:schemeClr val="tx1"/>
                </a:solidFill>
              </a:rPr>
              <a:t>  translating all the words as they are </a:t>
            </a:r>
            <a:r>
              <a:rPr lang="en-US" sz="3200" u="sng" dirty="0">
                <a:solidFill>
                  <a:srgbClr val="FF0000"/>
                </a:solidFill>
              </a:rPr>
              <a:t>within the framework of the TL grammar</a:t>
            </a:r>
            <a:r>
              <a:rPr lang="en-US" sz="3200" dirty="0">
                <a:solidFill>
                  <a:schemeClr val="tx1"/>
                </a:solidFill>
              </a:rPr>
              <a:t>.</a:t>
            </a:r>
          </a:p>
          <a:p>
            <a:r>
              <a:rPr lang="en-US" sz="3200" u="sng" dirty="0">
                <a:solidFill>
                  <a:schemeClr val="tx1"/>
                </a:solidFill>
              </a:rPr>
              <a:t>(identical words or phrases)</a:t>
            </a:r>
            <a:endParaRPr lang="ku-Arab-IQ" sz="3200" u="sng" dirty="0">
              <a:solidFill>
                <a:schemeClr val="tx1"/>
              </a:solidFill>
            </a:endParaRPr>
          </a:p>
          <a:p>
            <a:r>
              <a:rPr lang="ku-Arab-IQ" sz="3200" dirty="0">
                <a:solidFill>
                  <a:schemeClr val="tx1"/>
                </a:solidFill>
              </a:rPr>
              <a:t>     </a:t>
            </a: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19</a:t>
            </a:fld>
            <a:endParaRPr lang="en-US" dirty="0"/>
          </a:p>
        </p:txBody>
      </p:sp>
    </p:spTree>
    <p:extLst>
      <p:ext uri="{BB962C8B-B14F-4D97-AF65-F5344CB8AC3E}">
        <p14:creationId xmlns:p14="http://schemas.microsoft.com/office/powerpoint/2010/main" val="47779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a:bodyPr>
          <a:lstStyle/>
          <a:p>
            <a:endParaRPr lang="en-US" sz="2400" b="1" u="sng" dirty="0">
              <a:solidFill>
                <a:srgbClr val="FF0000"/>
              </a:solidFill>
            </a:endParaRPr>
          </a:p>
          <a:p>
            <a:pPr marL="342900" indent="-342900">
              <a:buFont typeface="Arial" panose="020B0604020202020204" pitchFamily="34" charset="0"/>
              <a:buChar char="•"/>
            </a:pPr>
            <a:endParaRPr lang="en-US" sz="2400" b="1" u="sng" dirty="0">
              <a:solidFill>
                <a:srgbClr val="FF0000"/>
              </a:solidFill>
            </a:endParaRPr>
          </a:p>
          <a:p>
            <a:pPr marL="342900" indent="-342900">
              <a:buFont typeface="Arial" panose="020B0604020202020204" pitchFamily="34" charset="0"/>
              <a:buChar char="•"/>
            </a:pPr>
            <a:endParaRPr lang="en-US" sz="2400" b="1" u="sng" dirty="0">
              <a:solidFill>
                <a:srgbClr val="FF0000"/>
              </a:solidFill>
            </a:endParaRPr>
          </a:p>
          <a:p>
            <a:pPr marL="342900" indent="-342900">
              <a:buFont typeface="Arial" panose="020B0604020202020204" pitchFamily="34" charset="0"/>
              <a:buChar char="•"/>
            </a:pPr>
            <a:r>
              <a:rPr lang="en-US" sz="2400" b="1" u="sng" dirty="0">
                <a:solidFill>
                  <a:srgbClr val="FF0000"/>
                </a:solidFill>
              </a:rPr>
              <a:t>Translation</a:t>
            </a:r>
            <a:r>
              <a:rPr lang="en-US" sz="2400" dirty="0">
                <a:solidFill>
                  <a:srgbClr val="7030A0"/>
                </a:solidFill>
              </a:rPr>
              <a:t> is the process of transferring meaning and form from one language, known as the </a:t>
            </a:r>
            <a:r>
              <a:rPr lang="en-US" sz="2400" dirty="0">
                <a:solidFill>
                  <a:srgbClr val="FF0000"/>
                </a:solidFill>
              </a:rPr>
              <a:t>source language (SL),</a:t>
            </a:r>
            <a:r>
              <a:rPr lang="en-US" sz="2400" dirty="0">
                <a:solidFill>
                  <a:schemeClr val="tx1"/>
                </a:solidFill>
              </a:rPr>
              <a:t> into another language, known as </a:t>
            </a:r>
            <a:r>
              <a:rPr lang="en-US" sz="2400" u="sng" dirty="0">
                <a:solidFill>
                  <a:schemeClr val="accent6">
                    <a:lumMod val="75000"/>
                  </a:schemeClr>
                </a:solidFill>
              </a:rPr>
              <a:t>the target language (TL). For example:  </a:t>
            </a:r>
          </a:p>
          <a:p>
            <a:r>
              <a:rPr lang="en-US" sz="2400" dirty="0">
                <a:solidFill>
                  <a:schemeClr val="accent6">
                    <a:lumMod val="75000"/>
                  </a:schemeClr>
                </a:solidFill>
              </a:rPr>
              <a:t>                       You are all smart.      (SL)</a:t>
            </a:r>
          </a:p>
          <a:p>
            <a:r>
              <a:rPr lang="en-US" sz="2400" dirty="0">
                <a:solidFill>
                  <a:schemeClr val="accent6">
                    <a:lumMod val="75000"/>
                  </a:schemeClr>
                </a:solidFill>
              </a:rPr>
              <a:t>                        (TL)  </a:t>
            </a:r>
            <a:r>
              <a:rPr lang="ku-Arab-IQ" sz="2400" dirty="0">
                <a:solidFill>
                  <a:schemeClr val="accent4">
                    <a:lumMod val="50000"/>
                  </a:schemeClr>
                </a:solidFill>
              </a:rPr>
              <a:t>ئێوە هەموو زیرەکن.</a:t>
            </a:r>
            <a:br>
              <a:rPr lang="en-US" sz="2400" dirty="0">
                <a:solidFill>
                  <a:srgbClr val="7030A0"/>
                </a:solidFill>
              </a:rPr>
            </a:br>
            <a:endParaRPr lang="en-US" sz="2400" dirty="0">
              <a:solidFill>
                <a:srgbClr val="7030A0"/>
              </a:solidFill>
            </a:endParaRPr>
          </a:p>
          <a:p>
            <a:pPr marL="342900" indent="-342900">
              <a:buFont typeface="Arial" panose="020B0604020202020204" pitchFamily="34" charset="0"/>
              <a:buChar char="•"/>
            </a:pPr>
            <a:r>
              <a:rPr lang="en-US" sz="2400" dirty="0">
                <a:solidFill>
                  <a:srgbClr val="7030A0"/>
                </a:solidFill>
              </a:rPr>
              <a:t>     What is </a:t>
            </a:r>
            <a:r>
              <a:rPr lang="en-US" sz="2400" u="sng" dirty="0">
                <a:solidFill>
                  <a:srgbClr val="FF0000"/>
                </a:solidFill>
              </a:rPr>
              <a:t>Interpreting</a:t>
            </a:r>
            <a:r>
              <a:rPr lang="en-US" sz="2400" dirty="0">
                <a:solidFill>
                  <a:srgbClr val="7030A0"/>
                </a:solidFill>
              </a:rPr>
              <a:t>?</a:t>
            </a:r>
          </a:p>
          <a:p>
            <a:r>
              <a:rPr lang="en-US" sz="2400" dirty="0">
                <a:solidFill>
                  <a:srgbClr val="7030A0"/>
                </a:solidFill>
              </a:rPr>
              <a:t>        </a:t>
            </a:r>
            <a:r>
              <a:rPr lang="en-US" sz="2400" b="1" u="sng" dirty="0">
                <a:solidFill>
                  <a:srgbClr val="FF0000"/>
                </a:solidFill>
              </a:rPr>
              <a:t>Interpreting</a:t>
            </a:r>
            <a:r>
              <a:rPr lang="en-US" sz="2400" dirty="0">
                <a:solidFill>
                  <a:srgbClr val="7030A0"/>
                </a:solidFill>
              </a:rPr>
              <a:t> is the act of transferring the meaning of an </a:t>
            </a:r>
            <a:r>
              <a:rPr lang="en-US" sz="2400" b="1" u="sng" dirty="0">
                <a:solidFill>
                  <a:srgbClr val="00B050"/>
                </a:solidFill>
              </a:rPr>
              <a:t>oral message </a:t>
            </a:r>
            <a:r>
              <a:rPr lang="en-US" sz="2400" dirty="0">
                <a:solidFill>
                  <a:srgbClr val="7030A0"/>
                </a:solidFill>
              </a:rPr>
              <a:t>from one language into another.</a:t>
            </a:r>
          </a:p>
          <a:p>
            <a:br>
              <a:rPr lang="en-US" sz="1050" dirty="0">
                <a:solidFill>
                  <a:srgbClr val="7030A0"/>
                </a:solidFill>
              </a:rPr>
            </a:br>
            <a:br>
              <a:rPr lang="en-US" sz="2400" dirty="0">
                <a:solidFill>
                  <a:srgbClr val="7030A0"/>
                </a:solidFill>
              </a:rPr>
            </a:br>
            <a:r>
              <a:rPr lang="en-US" dirty="0"/>
              <a:t>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a:t>
            </a:fld>
            <a:endParaRPr lang="en-US" dirty="0"/>
          </a:p>
        </p:txBody>
      </p:sp>
      <p:sp>
        <p:nvSpPr>
          <p:cNvPr id="5" name="Oval 4"/>
          <p:cNvSpPr/>
          <p:nvPr/>
        </p:nvSpPr>
        <p:spPr>
          <a:xfrm>
            <a:off x="533400" y="1143000"/>
            <a:ext cx="5715000" cy="838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Font typeface="Arial" panose="020B0604020202020204" pitchFamily="34" charset="0"/>
              <a:buChar char="•"/>
            </a:pPr>
            <a:r>
              <a:rPr lang="en-US" sz="2400" dirty="0">
                <a:solidFill>
                  <a:srgbClr val="7030A0"/>
                </a:solidFill>
              </a:rPr>
              <a:t>What is </a:t>
            </a:r>
            <a:r>
              <a:rPr lang="en-US" sz="2400" b="1" u="sng" dirty="0">
                <a:solidFill>
                  <a:schemeClr val="accent4">
                    <a:lumMod val="50000"/>
                  </a:schemeClr>
                </a:solidFill>
              </a:rPr>
              <a:t>translation</a:t>
            </a:r>
            <a:r>
              <a:rPr lang="en-US" sz="2400" dirty="0">
                <a:solidFill>
                  <a:srgbClr val="7030A0"/>
                </a:solidFill>
              </a:rPr>
              <a:t>?</a:t>
            </a:r>
          </a:p>
        </p:txBody>
      </p:sp>
    </p:spTree>
    <p:extLst>
      <p:ext uri="{BB962C8B-B14F-4D97-AF65-F5344CB8AC3E}">
        <p14:creationId xmlns:p14="http://schemas.microsoft.com/office/powerpoint/2010/main" val="108492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u="sng" dirty="0">
                <a:solidFill>
                  <a:schemeClr val="tx1"/>
                </a:solidFill>
              </a:rPr>
              <a:t>Example:</a:t>
            </a:r>
            <a:endParaRPr lang="en-US" sz="3200" dirty="0">
              <a:solidFill>
                <a:schemeClr val="tx1"/>
              </a:solidFill>
            </a:endParaRPr>
          </a:p>
          <a:p>
            <a:r>
              <a:rPr lang="en-US" sz="3200" dirty="0">
                <a:solidFill>
                  <a:schemeClr val="tx1"/>
                </a:solidFill>
              </a:rPr>
              <a:t>      Everyone has the right to life, liberty and the security of person.</a:t>
            </a:r>
          </a:p>
          <a:p>
            <a:pPr algn="r"/>
            <a:r>
              <a:rPr lang="ku-Arab-IQ" sz="3200" dirty="0">
                <a:solidFill>
                  <a:srgbClr val="0000FF"/>
                </a:solidFill>
              </a:rPr>
              <a:t> هەموو کەسێک مافی ژیان و ئازادی و ئاسایشی .کەسی هەیە</a:t>
            </a:r>
          </a:p>
          <a:p>
            <a:r>
              <a:rPr lang="ku-Arab-IQ" sz="3200" dirty="0">
                <a:solidFill>
                  <a:srgbClr val="0000FF"/>
                </a:solidFill>
              </a:rPr>
              <a:t>..............................................................</a:t>
            </a:r>
          </a:p>
          <a:p>
            <a:r>
              <a:rPr lang="ku-Arab-IQ" sz="3200" dirty="0">
                <a:solidFill>
                  <a:schemeClr val="tx1"/>
                </a:solidFill>
              </a:rPr>
              <a:t>     </a:t>
            </a: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20</a:t>
            </a:fld>
            <a:endParaRPr lang="en-US" dirty="0"/>
          </a:p>
        </p:txBody>
      </p:sp>
    </p:spTree>
    <p:extLst>
      <p:ext uri="{BB962C8B-B14F-4D97-AF65-F5344CB8AC3E}">
        <p14:creationId xmlns:p14="http://schemas.microsoft.com/office/powerpoint/2010/main" val="227148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solidFill>
                  <a:schemeClr val="tx1"/>
                </a:solidFill>
              </a:rPr>
              <a:t>C. </a:t>
            </a:r>
            <a:r>
              <a:rPr lang="en-US" sz="3200" b="1" u="sng" dirty="0">
                <a:solidFill>
                  <a:srgbClr val="FF3399"/>
                </a:solidFill>
              </a:rPr>
              <a:t>Free</a:t>
            </a:r>
            <a:r>
              <a:rPr lang="en-US" sz="3200" b="1" u="sng" dirty="0">
                <a:solidFill>
                  <a:schemeClr val="tx1"/>
                </a:solidFill>
              </a:rPr>
              <a:t> translation</a:t>
            </a:r>
            <a:r>
              <a:rPr lang="en-US" sz="3200" dirty="0">
                <a:solidFill>
                  <a:schemeClr val="tx1"/>
                </a:solidFill>
              </a:rPr>
              <a:t>: </a:t>
            </a:r>
            <a:r>
              <a:rPr lang="en-US" sz="3200" u="sng" dirty="0">
                <a:solidFill>
                  <a:schemeClr val="accent6">
                    <a:lumMod val="75000"/>
                  </a:schemeClr>
                </a:solidFill>
              </a:rPr>
              <a:t>reproducing</a:t>
            </a:r>
            <a:r>
              <a:rPr lang="en-US" sz="3200" dirty="0">
                <a:solidFill>
                  <a:schemeClr val="tx1"/>
                </a:solidFill>
              </a:rPr>
              <a:t> the content without the form of the original. </a:t>
            </a:r>
          </a:p>
          <a:p>
            <a:r>
              <a:rPr lang="en-US" sz="3200" dirty="0">
                <a:solidFill>
                  <a:schemeClr val="tx1"/>
                </a:solidFill>
              </a:rPr>
              <a:t>      Actions speak louder than words</a:t>
            </a:r>
          </a:p>
          <a:p>
            <a:pPr algn="ctr"/>
            <a:r>
              <a:rPr lang="en-US" sz="3200" dirty="0">
                <a:solidFill>
                  <a:schemeClr val="tx1"/>
                </a:solidFill>
              </a:rPr>
              <a:t>  </a:t>
            </a:r>
            <a:r>
              <a:rPr lang="ku-Arab-IQ" sz="3200" dirty="0">
                <a:solidFill>
                  <a:schemeClr val="accent6">
                    <a:lumMod val="75000"/>
                  </a:schemeClr>
                </a:solidFill>
              </a:rPr>
              <a:t>کردار شەرتە</a:t>
            </a:r>
            <a:r>
              <a:rPr lang="ku-Arab-IQ" sz="3200" dirty="0">
                <a:solidFill>
                  <a:schemeClr val="tx1"/>
                </a:solidFill>
              </a:rPr>
              <a:t> </a:t>
            </a:r>
            <a:endParaRPr lang="en-US" sz="3200" dirty="0">
              <a:solidFill>
                <a:schemeClr val="tx1"/>
              </a:solidFill>
            </a:endParaRPr>
          </a:p>
          <a:p>
            <a:r>
              <a:rPr lang="en-US" sz="3200" dirty="0">
                <a:solidFill>
                  <a:schemeClr val="tx1"/>
                </a:solidFill>
              </a:rPr>
              <a:t>…………………………………………………………….</a:t>
            </a:r>
          </a:p>
          <a:p>
            <a:pPr marL="514350" indent="-514350" algn="r" rtl="1">
              <a:buAutoNum type="arabicPeriod"/>
            </a:pPr>
            <a:r>
              <a:rPr lang="ku-Arab-IQ" sz="3200" dirty="0">
                <a:solidFill>
                  <a:schemeClr val="tx1"/>
                </a:solidFill>
              </a:rPr>
              <a:t>کردارەکان قسەدەکەن بەرزتر لە وشەکان</a:t>
            </a:r>
          </a:p>
          <a:p>
            <a:pPr marL="514350" indent="-514350" algn="r" rtl="1">
              <a:buAutoNum type="arabicPeriod"/>
            </a:pPr>
            <a:r>
              <a:rPr lang="ku-Arab-IQ" sz="3200" dirty="0">
                <a:solidFill>
                  <a:schemeClr val="tx1"/>
                </a:solidFill>
              </a:rPr>
              <a:t>کردارەکان لە وشەکان بەرزتر قسە دەکەن</a:t>
            </a:r>
          </a:p>
          <a:p>
            <a:pPr marL="514350" indent="-514350" algn="r" rtl="1">
              <a:buAutoNum type="arabicPeriod"/>
            </a:pPr>
            <a:r>
              <a:rPr lang="ku-Arab-IQ" sz="3200" dirty="0">
                <a:solidFill>
                  <a:schemeClr val="tx1"/>
                </a:solidFill>
              </a:rPr>
              <a:t> کردار شەرتە</a:t>
            </a:r>
            <a:endParaRPr lang="en-US" sz="3200" dirty="0">
              <a:solidFill>
                <a:schemeClr val="tx1"/>
              </a:solidFill>
            </a:endParaRPr>
          </a:p>
          <a:p>
            <a:r>
              <a:rPr lang="ku-Arab-IQ" sz="3200" dirty="0">
                <a:solidFill>
                  <a:schemeClr val="tx1"/>
                </a:solidFill>
              </a:rPr>
              <a:t>       </a:t>
            </a:r>
            <a:r>
              <a:rPr lang="en-US" sz="3200" dirty="0">
                <a:solidFill>
                  <a:schemeClr val="tx1"/>
                </a:solidFill>
              </a:rPr>
              <a:t>     </a:t>
            </a:r>
            <a:r>
              <a:rPr lang="ku-Arab-IQ" sz="3200" dirty="0">
                <a:solidFill>
                  <a:schemeClr val="tx1"/>
                </a:solidFill>
              </a:rPr>
              <a:t>     </a:t>
            </a: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21</a:t>
            </a:fld>
            <a:endParaRPr lang="en-US" dirty="0"/>
          </a:p>
        </p:txBody>
      </p:sp>
    </p:spTree>
    <p:extLst>
      <p:ext uri="{BB962C8B-B14F-4D97-AF65-F5344CB8AC3E}">
        <p14:creationId xmlns:p14="http://schemas.microsoft.com/office/powerpoint/2010/main" val="27396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25000" lnSpcReduction="20000"/>
          </a:bodyPr>
          <a:lstStyle/>
          <a:p>
            <a:endParaRPr lang="ku-Arab-IQ" sz="12800" dirty="0"/>
          </a:p>
          <a:p>
            <a:endParaRPr lang="ku-Arab-IQ" sz="12800" dirty="0"/>
          </a:p>
          <a:p>
            <a:r>
              <a:rPr lang="en-US" sz="12800" b="1" dirty="0">
                <a:solidFill>
                  <a:srgbClr val="0000FF"/>
                </a:solidFill>
              </a:rPr>
              <a:t>Jack defined the word </a:t>
            </a:r>
            <a:r>
              <a:rPr lang="ar-SA" sz="12800" b="1" dirty="0">
                <a:solidFill>
                  <a:srgbClr val="0000FF"/>
                </a:solidFill>
              </a:rPr>
              <a:t>"</a:t>
            </a:r>
            <a:r>
              <a:rPr lang="en-US" sz="12800" b="1" dirty="0">
                <a:solidFill>
                  <a:srgbClr val="0000FF"/>
                </a:solidFill>
              </a:rPr>
              <a:t>learning</a:t>
            </a:r>
            <a:r>
              <a:rPr lang="ar-SA" sz="12800" b="1" dirty="0">
                <a:solidFill>
                  <a:srgbClr val="0000FF"/>
                </a:solidFill>
              </a:rPr>
              <a:t>"</a:t>
            </a:r>
            <a:r>
              <a:rPr lang="en-US" sz="12800" b="1" dirty="0">
                <a:solidFill>
                  <a:srgbClr val="0000FF"/>
                </a:solidFill>
              </a:rPr>
              <a:t> to me: “learning is a process of gaining knowledge or skills. It can change our behavior.” However, he forgot the fact that learning is an ontological process.</a:t>
            </a:r>
          </a:p>
          <a:p>
            <a:pPr algn="r" rtl="1"/>
            <a:endParaRPr lang="ku-Arab-IQ" sz="3200" dirty="0">
              <a:solidFill>
                <a:srgbClr val="FF0000"/>
              </a:solidFill>
            </a:endParaRPr>
          </a:p>
          <a:p>
            <a:pPr algn="r" rtl="1"/>
            <a:endParaRPr lang="ku-Arab-IQ" sz="3200" dirty="0">
              <a:solidFill>
                <a:srgbClr val="FF0000"/>
              </a:solidFill>
            </a:endParaRPr>
          </a:p>
          <a:p>
            <a:pPr algn="r" rtl="1"/>
            <a:endParaRPr lang="ku-Arab-IQ" sz="3200" dirty="0">
              <a:solidFill>
                <a:srgbClr val="FF0000"/>
              </a:solidFill>
            </a:endParaRPr>
          </a:p>
          <a:p>
            <a:pPr algn="r" rtl="1"/>
            <a:r>
              <a:rPr lang="ku-Arab-IQ" sz="3200" dirty="0"/>
              <a:t>. </a:t>
            </a:r>
          </a:p>
          <a:p>
            <a:pPr algn="r" rtl="1"/>
            <a:r>
              <a:rPr lang="ku-Arab-IQ" sz="3200" dirty="0"/>
              <a:t>.....................................................................</a:t>
            </a:r>
            <a:endParaRPr lang="en-US" sz="3200" dirty="0"/>
          </a:p>
          <a:p>
            <a:pPr algn="r" rtl="1"/>
            <a:endParaRPr lang="en-US" sz="3200" dirty="0"/>
          </a:p>
          <a:p>
            <a:pPr algn="r"/>
            <a:r>
              <a:rPr lang="ku-Arab-IQ" sz="3200" dirty="0"/>
              <a:t>. </a:t>
            </a:r>
            <a:endParaRPr lang="en-US" sz="3200" dirty="0"/>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22</a:t>
            </a:fld>
            <a:endParaRPr lang="en-US" dirty="0"/>
          </a:p>
        </p:txBody>
      </p:sp>
    </p:spTree>
    <p:extLst>
      <p:ext uri="{BB962C8B-B14F-4D97-AF65-F5344CB8AC3E}">
        <p14:creationId xmlns:p14="http://schemas.microsoft.com/office/powerpoint/2010/main" val="82832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algn="r" rtl="1"/>
            <a:r>
              <a:rPr lang="ku-Arab-IQ" sz="3200" dirty="0">
                <a:solidFill>
                  <a:srgbClr val="FF0000"/>
                </a:solidFill>
              </a:rPr>
              <a:t>جاک پێناسەی وشەی فێربونی بۆ کردم: فێربون پرۆسەی بەدەستهێنانی زانیاری و توانایە. فێربوون دەتوانێ رەفتارمان بگۆڕێ. بەڵام ئەو راستییەی لەبیر چوو  کە فێربوون پرۆسەیەکی ئۆنتۆلۆژیە</a:t>
            </a:r>
            <a:r>
              <a:rPr lang="ku-Arab-IQ" sz="3200" dirty="0"/>
              <a:t>.  </a:t>
            </a:r>
            <a:endParaRPr lang="en-US" sz="3200" dirty="0"/>
          </a:p>
          <a:p>
            <a:pPr algn="r" rtl="1"/>
            <a:r>
              <a:rPr lang="ku-Arab-IQ" sz="3200" dirty="0"/>
              <a:t>جاک پێناسەی وشەی "فێربوون"ی بۆ کردم بەوەی کە فێربوون بریتیە لە پرۆسەی بەدەستهێنانی توانا و زانست و زانیاریی. فێربوون لەتوانایدایە رەفترارمان بگۆرێ." وەلێ، جاک ئەو راستییەی بیر چوو کە فێربوون پرۆسەیەکی ئۆنتۆلۆژیە.</a:t>
            </a:r>
            <a:endParaRPr lang="en-US" sz="3200" dirty="0"/>
          </a:p>
          <a:p>
            <a:endParaRPr lang="en-US" sz="3200" dirty="0"/>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23</a:t>
            </a:fld>
            <a:endParaRPr lang="en-US" dirty="0"/>
          </a:p>
        </p:txBody>
      </p:sp>
    </p:spTree>
    <p:extLst>
      <p:ext uri="{BB962C8B-B14F-4D97-AF65-F5344CB8AC3E}">
        <p14:creationId xmlns:p14="http://schemas.microsoft.com/office/powerpoint/2010/main" val="242463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lnSpcReduction="10000"/>
          </a:bodyPr>
          <a:lstStyle/>
          <a:p>
            <a:pPr marL="514350" indent="-514350">
              <a:buAutoNum type="arabicPeriod"/>
            </a:pPr>
            <a:r>
              <a:rPr lang="ku-Arab-IQ" sz="3200" dirty="0"/>
              <a:t> </a:t>
            </a:r>
            <a:r>
              <a:rPr lang="en-US" sz="3200" dirty="0"/>
              <a:t>We added the words “</a:t>
            </a:r>
            <a:r>
              <a:rPr lang="ku-Arab-IQ" sz="3200" dirty="0">
                <a:solidFill>
                  <a:srgbClr val="FF3399"/>
                </a:solidFill>
              </a:rPr>
              <a:t>بریتیە و بەوەی </a:t>
            </a:r>
            <a:r>
              <a:rPr lang="en-US" sz="3200" dirty="0"/>
              <a:t>‘ in the text. These two words are </a:t>
            </a:r>
            <a:r>
              <a:rPr lang="en-US" sz="3200" dirty="0">
                <a:solidFill>
                  <a:srgbClr val="FF3399"/>
                </a:solidFill>
              </a:rPr>
              <a:t>function words </a:t>
            </a:r>
            <a:r>
              <a:rPr lang="en-US" sz="3200" dirty="0"/>
              <a:t>and do not change the meaning of the text. Adding them is to make the text more Kurdish.</a:t>
            </a:r>
          </a:p>
          <a:p>
            <a:pPr marL="514350" indent="-514350">
              <a:buAutoNum type="arabicPeriod"/>
            </a:pPr>
            <a:r>
              <a:rPr lang="en-US" sz="3200" dirty="0"/>
              <a:t> We have translated the word ‘</a:t>
            </a:r>
            <a:r>
              <a:rPr lang="en-US" sz="3200" dirty="0">
                <a:solidFill>
                  <a:srgbClr val="FF3399"/>
                </a:solidFill>
              </a:rPr>
              <a:t>knowledge</a:t>
            </a:r>
            <a:r>
              <a:rPr lang="en-US" sz="3200" dirty="0"/>
              <a:t>’ as “ </a:t>
            </a:r>
            <a:r>
              <a:rPr lang="ku-Arab-IQ" sz="3200" dirty="0"/>
              <a:t>زانست و زانیاری” </a:t>
            </a:r>
            <a:r>
              <a:rPr lang="en-US" sz="3200" dirty="0"/>
              <a:t>not “</a:t>
            </a:r>
            <a:r>
              <a:rPr lang="ku-Arab-IQ" sz="3200" dirty="0"/>
              <a:t>زانست’ </a:t>
            </a:r>
            <a:r>
              <a:rPr lang="en-US" sz="3200" dirty="0"/>
              <a:t>or “</a:t>
            </a:r>
            <a:r>
              <a:rPr lang="ku-Arab-IQ" sz="3200" dirty="0"/>
              <a:t>زانیاری”</a:t>
            </a:r>
            <a:r>
              <a:rPr lang="en-US" sz="3200" dirty="0"/>
              <a:t> alone as the translation would be incomplete. </a:t>
            </a:r>
          </a:p>
          <a:p>
            <a:pPr marL="514350" indent="-514350">
              <a:buAutoNum type="arabicPeriod"/>
            </a:pPr>
            <a:r>
              <a:rPr lang="en-US" sz="3200" dirty="0"/>
              <a:t>  In the English text, the word </a:t>
            </a:r>
            <a:r>
              <a:rPr lang="en-US" sz="3200" dirty="0">
                <a:solidFill>
                  <a:schemeClr val="accent6">
                    <a:lumMod val="75000"/>
                  </a:schemeClr>
                </a:solidFill>
              </a:rPr>
              <a:t>knowledge</a:t>
            </a:r>
            <a:r>
              <a:rPr lang="en-US" sz="3200" dirty="0"/>
              <a:t> comes before </a:t>
            </a:r>
            <a:r>
              <a:rPr lang="en-US" sz="3200" dirty="0">
                <a:solidFill>
                  <a:schemeClr val="accent6">
                    <a:lumMod val="75000"/>
                  </a:schemeClr>
                </a:solidFill>
              </a:rPr>
              <a:t>skill</a:t>
            </a:r>
            <a:r>
              <a:rPr lang="en-US" sz="3200" dirty="0"/>
              <a:t>. However, in the Kurdish text, the word </a:t>
            </a:r>
            <a:r>
              <a:rPr lang="en-US" sz="3200" dirty="0">
                <a:solidFill>
                  <a:srgbClr val="7030A0"/>
                </a:solidFill>
              </a:rPr>
              <a:t>skill</a:t>
            </a:r>
            <a:r>
              <a:rPr lang="en-US" sz="3200" dirty="0"/>
              <a:t> comes first.  </a:t>
            </a:r>
          </a:p>
          <a:p>
            <a:pPr marL="514350" indent="-514350">
              <a:buAutoNum type="arabicPeriod"/>
            </a:pPr>
            <a:endParaRPr lang="en-US" sz="3200" dirty="0"/>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24</a:t>
            </a:fld>
            <a:endParaRPr lang="en-US" dirty="0"/>
          </a:p>
        </p:txBody>
      </p:sp>
    </p:spTree>
    <p:extLst>
      <p:ext uri="{BB962C8B-B14F-4D97-AF65-F5344CB8AC3E}">
        <p14:creationId xmlns:p14="http://schemas.microsoft.com/office/powerpoint/2010/main" val="1377073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t>3. </a:t>
            </a:r>
            <a:r>
              <a:rPr lang="en-US" sz="3200" dirty="0">
                <a:solidFill>
                  <a:srgbClr val="FF0000"/>
                </a:solidFill>
              </a:rPr>
              <a:t>However</a:t>
            </a:r>
            <a:r>
              <a:rPr lang="en-US" sz="3200" dirty="0"/>
              <a:t> is translated as “</a:t>
            </a:r>
            <a:r>
              <a:rPr lang="ku-Arab-IQ" sz="3200" dirty="0">
                <a:solidFill>
                  <a:schemeClr val="accent6">
                    <a:lumMod val="75000"/>
                  </a:schemeClr>
                </a:solidFill>
              </a:rPr>
              <a:t>وەلێ</a:t>
            </a:r>
            <a:r>
              <a:rPr lang="ku-Arab-IQ" sz="3200" dirty="0"/>
              <a:t>” </a:t>
            </a:r>
            <a:r>
              <a:rPr lang="en-US" sz="3200" dirty="0"/>
              <a:t>because it is more academic and formal. </a:t>
            </a:r>
            <a:r>
              <a:rPr lang="ku-Arab-IQ" sz="3200" dirty="0">
                <a:solidFill>
                  <a:srgbClr val="7030A0"/>
                </a:solidFill>
              </a:rPr>
              <a:t>بەڵام</a:t>
            </a:r>
            <a:r>
              <a:rPr lang="ku-Arab-IQ" sz="3200" dirty="0"/>
              <a:t> </a:t>
            </a:r>
            <a:r>
              <a:rPr lang="en-US" sz="3200" dirty="0"/>
              <a:t> is correct but it is not so formal and academic.</a:t>
            </a:r>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25</a:t>
            </a:fld>
            <a:endParaRPr lang="en-US" dirty="0"/>
          </a:p>
        </p:txBody>
      </p:sp>
    </p:spTree>
    <p:extLst>
      <p:ext uri="{BB962C8B-B14F-4D97-AF65-F5344CB8AC3E}">
        <p14:creationId xmlns:p14="http://schemas.microsoft.com/office/powerpoint/2010/main" val="514012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a:buFont typeface="Arial" panose="020B0604020202020204" pitchFamily="34" charset="0"/>
              <a:buChar char="•"/>
            </a:pPr>
            <a:r>
              <a:rPr lang="en-US" sz="3200" dirty="0"/>
              <a:t> The organization acts as a main interface between officials and people.</a:t>
            </a:r>
          </a:p>
          <a:p>
            <a:pPr marL="457200" indent="-457200" algn="r" rtl="1">
              <a:buFont typeface="Arial" panose="020B0604020202020204" pitchFamily="34" charset="0"/>
              <a:buChar char="•"/>
            </a:pPr>
            <a:r>
              <a:rPr lang="ku-Arab-IQ" sz="3200" dirty="0">
                <a:solidFill>
                  <a:srgbClr val="FF0000"/>
                </a:solidFill>
              </a:rPr>
              <a:t>ریکخراوەکە وەک پردی پەیوەندی نێوان بەرپرسان و خەڵکی کار دەکات</a:t>
            </a:r>
            <a:r>
              <a:rPr lang="ku-Arab-IQ" sz="3200" dirty="0">
                <a:solidFill>
                  <a:schemeClr val="tx1"/>
                </a:solidFill>
              </a:rPr>
              <a:t>.</a:t>
            </a:r>
          </a:p>
          <a:p>
            <a:pPr marL="457200" indent="-457200">
              <a:buFont typeface="Arial" panose="020B0604020202020204" pitchFamily="34" charset="0"/>
              <a:buChar char="•"/>
            </a:pPr>
            <a:r>
              <a:rPr lang="en-US" sz="3200" dirty="0">
                <a:solidFill>
                  <a:schemeClr val="tx1"/>
                </a:solidFill>
              </a:rPr>
              <a:t>The </a:t>
            </a:r>
            <a:r>
              <a:rPr lang="en-US" sz="3200" dirty="0" err="1">
                <a:solidFill>
                  <a:schemeClr val="tx1"/>
                </a:solidFill>
              </a:rPr>
              <a:t>peshmargas</a:t>
            </a:r>
            <a:r>
              <a:rPr lang="en-US" sz="3200" dirty="0">
                <a:solidFill>
                  <a:schemeClr val="tx1"/>
                </a:solidFill>
              </a:rPr>
              <a:t> were ready to fight to the bitter end.</a:t>
            </a:r>
          </a:p>
          <a:p>
            <a:pPr algn="r" rtl="1"/>
            <a:r>
              <a:rPr lang="ku-Arab-IQ" sz="3200" dirty="0">
                <a:solidFill>
                  <a:schemeClr val="tx1"/>
                </a:solidFill>
              </a:rPr>
              <a:t>پێشمەرگەکان ئامدەبوون تا دوا دڵۆپی خوێن بجەنگن.</a:t>
            </a:r>
          </a:p>
          <a:p>
            <a:pPr algn="r" rtl="1"/>
            <a:endParaRPr lang="ku-Arab-IQ" sz="32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26</a:t>
            </a:fld>
            <a:endParaRPr lang="en-US" dirty="0"/>
          </a:p>
        </p:txBody>
      </p:sp>
    </p:spTree>
    <p:extLst>
      <p:ext uri="{BB962C8B-B14F-4D97-AF65-F5344CB8AC3E}">
        <p14:creationId xmlns:p14="http://schemas.microsoft.com/office/powerpoint/2010/main" val="127119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a:buFont typeface="Arial" panose="020B0604020202020204" pitchFamily="34" charset="0"/>
              <a:buChar char="•"/>
            </a:pPr>
            <a:r>
              <a:rPr lang="en-US" sz="3200" dirty="0"/>
              <a:t> The two sides called a truce to avoid further bloodshed.</a:t>
            </a:r>
          </a:p>
          <a:p>
            <a:pPr marL="457200" indent="-457200" algn="r" rtl="1">
              <a:buFont typeface="Arial" panose="020B0604020202020204" pitchFamily="34" charset="0"/>
              <a:buChar char="•"/>
            </a:pPr>
            <a:r>
              <a:rPr lang="ku-Arab-IQ" sz="3200" dirty="0">
                <a:solidFill>
                  <a:schemeClr val="tx1"/>
                </a:solidFill>
              </a:rPr>
              <a:t>هەردوو لایەن ئاگربەستیان ڕاگەیاند تا لەوە زیاتر خوێن نەرژێ.</a:t>
            </a:r>
            <a:endParaRPr lang="en-US" sz="3200" dirty="0">
              <a:solidFill>
                <a:schemeClr val="tx1"/>
              </a:solidFill>
            </a:endParaRPr>
          </a:p>
          <a:p>
            <a:pPr marL="457200" indent="-457200" algn="l">
              <a:buFont typeface="Arial" panose="020B0604020202020204" pitchFamily="34" charset="0"/>
              <a:buChar char="•"/>
            </a:pPr>
            <a:r>
              <a:rPr lang="en-US" sz="3200" dirty="0">
                <a:solidFill>
                  <a:schemeClr val="tx1"/>
                </a:solidFill>
              </a:rPr>
              <a:t>We need a very well</a:t>
            </a:r>
            <a:r>
              <a:rPr lang="ku-Arab-IQ" sz="3200" dirty="0">
                <a:solidFill>
                  <a:schemeClr val="tx1"/>
                </a:solidFill>
              </a:rPr>
              <a:t>-</a:t>
            </a:r>
            <a:r>
              <a:rPr lang="en-US" sz="3200" dirty="0">
                <a:solidFill>
                  <a:schemeClr val="tx1"/>
                </a:solidFill>
              </a:rPr>
              <a:t>thought</a:t>
            </a:r>
            <a:r>
              <a:rPr lang="ku-Arab-IQ" sz="3200" dirty="0">
                <a:solidFill>
                  <a:schemeClr val="tx1"/>
                </a:solidFill>
              </a:rPr>
              <a:t>-</a:t>
            </a:r>
            <a:r>
              <a:rPr lang="en-US" sz="3200" dirty="0">
                <a:solidFill>
                  <a:schemeClr val="tx1"/>
                </a:solidFill>
              </a:rPr>
              <a:t>out plan to</a:t>
            </a:r>
            <a:r>
              <a:rPr lang="ku-Arab-IQ" sz="3200" dirty="0">
                <a:solidFill>
                  <a:schemeClr val="tx1"/>
                </a:solidFill>
              </a:rPr>
              <a:t> </a:t>
            </a:r>
            <a:r>
              <a:rPr lang="en-US" sz="3200" dirty="0">
                <a:solidFill>
                  <a:schemeClr val="tx1"/>
                </a:solidFill>
              </a:rPr>
              <a:t>be  able to </a:t>
            </a:r>
            <a:r>
              <a:rPr lang="en-US" sz="3200" u="sng" dirty="0">
                <a:solidFill>
                  <a:srgbClr val="0000FF"/>
                </a:solidFill>
              </a:rPr>
              <a:t>drive a wedge </a:t>
            </a:r>
            <a:r>
              <a:rPr lang="en-US" sz="3200" dirty="0">
                <a:solidFill>
                  <a:schemeClr val="tx1"/>
                </a:solidFill>
              </a:rPr>
              <a:t>in our enemy’s unity and cohesiveness.</a:t>
            </a:r>
          </a:p>
          <a:p>
            <a:pPr marL="457200" indent="-457200" algn="r" rtl="1">
              <a:buFont typeface="Arial" panose="020B0604020202020204" pitchFamily="34" charset="0"/>
              <a:buChar char="•"/>
            </a:pPr>
            <a:r>
              <a:rPr lang="ku-Arab-IQ" sz="3200" dirty="0">
                <a:solidFill>
                  <a:schemeClr val="tx1"/>
                </a:solidFill>
              </a:rPr>
              <a:t>ئێمە پێوسیتمان بە </a:t>
            </a:r>
            <a:r>
              <a:rPr lang="ku-Arab-IQ" sz="3200" dirty="0">
                <a:solidFill>
                  <a:srgbClr val="0000FF"/>
                </a:solidFill>
              </a:rPr>
              <a:t>پلانێکی </a:t>
            </a:r>
            <a:r>
              <a:rPr lang="ku-Arab-IQ" sz="3200" dirty="0">
                <a:solidFill>
                  <a:srgbClr val="FF0000"/>
                </a:solidFill>
              </a:rPr>
              <a:t>پتەوە/تۆکمەیە تا دوبەرەکی/ درز</a:t>
            </a:r>
            <a:r>
              <a:rPr lang="ku-Arab-IQ" sz="3200" dirty="0">
                <a:solidFill>
                  <a:schemeClr val="tx1"/>
                </a:solidFill>
              </a:rPr>
              <a:t> بخەینە ناو یەکێتی و یەکگرتووی دوژمنەکانمانەوە. </a:t>
            </a:r>
            <a:r>
              <a:rPr lang="en-US" sz="3200" dirty="0">
                <a:solidFill>
                  <a:schemeClr val="tx1"/>
                </a:solidFill>
              </a:rPr>
              <a:t> </a:t>
            </a:r>
            <a:endParaRPr lang="ku-Arab-IQ" sz="32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27</a:t>
            </a:fld>
            <a:endParaRPr lang="en-US" dirty="0"/>
          </a:p>
        </p:txBody>
      </p:sp>
    </p:spTree>
    <p:extLst>
      <p:ext uri="{BB962C8B-B14F-4D97-AF65-F5344CB8AC3E}">
        <p14:creationId xmlns:p14="http://schemas.microsoft.com/office/powerpoint/2010/main" val="293565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a:bodyPr>
          <a:lstStyle/>
          <a:p>
            <a:pPr marL="457200" indent="-457200">
              <a:buFont typeface="Arial" panose="020B0604020202020204" pitchFamily="34" charset="0"/>
              <a:buChar char="•"/>
            </a:pPr>
            <a:r>
              <a:rPr lang="en-US" sz="3200" b="1" u="sng" dirty="0">
                <a:solidFill>
                  <a:srgbClr val="0000FF"/>
                </a:solidFill>
              </a:rPr>
              <a:t>Gist</a:t>
            </a:r>
            <a:r>
              <a:rPr lang="en-US" sz="3200" b="1" u="sng" dirty="0">
                <a:solidFill>
                  <a:schemeClr val="tx1"/>
                </a:solidFill>
              </a:rPr>
              <a:t> translation:</a:t>
            </a:r>
          </a:p>
          <a:p>
            <a:r>
              <a:rPr lang="en-US" sz="3200" dirty="0">
                <a:solidFill>
                  <a:schemeClr val="tx1"/>
                </a:solidFill>
              </a:rPr>
              <a:t>            Producing a </a:t>
            </a:r>
            <a:r>
              <a:rPr lang="en-US" sz="3200" u="sng" dirty="0">
                <a:solidFill>
                  <a:srgbClr val="0000FF"/>
                </a:solidFill>
              </a:rPr>
              <a:t>summary</a:t>
            </a:r>
            <a:r>
              <a:rPr lang="en-US" sz="3200" dirty="0">
                <a:solidFill>
                  <a:schemeClr val="tx1"/>
                </a:solidFill>
              </a:rPr>
              <a:t> of the source text by </a:t>
            </a:r>
            <a:r>
              <a:rPr lang="en-US" sz="3200" b="1" u="sng" dirty="0">
                <a:solidFill>
                  <a:srgbClr val="FF3399"/>
                </a:solidFill>
              </a:rPr>
              <a:t>deleting unnecessary information</a:t>
            </a:r>
            <a:r>
              <a:rPr lang="en-US" sz="3200" dirty="0">
                <a:solidFill>
                  <a:schemeClr val="tx1"/>
                </a:solidFill>
              </a:rPr>
              <a:t>. The deletion </a:t>
            </a:r>
            <a:r>
              <a:rPr lang="en-US" sz="3200" b="1" u="sng" dirty="0">
                <a:solidFill>
                  <a:schemeClr val="tx1"/>
                </a:solidFill>
              </a:rPr>
              <a:t>doesn’t</a:t>
            </a:r>
            <a:r>
              <a:rPr lang="en-US" sz="3200" dirty="0">
                <a:solidFill>
                  <a:schemeClr val="tx1"/>
                </a:solidFill>
              </a:rPr>
              <a:t> affect the overall meaning. </a:t>
            </a:r>
          </a:p>
          <a:p>
            <a:r>
              <a:rPr lang="en-US" sz="3200" dirty="0">
                <a:solidFill>
                  <a:schemeClr val="tx1"/>
                </a:solidFill>
              </a:rPr>
              <a:t> </a:t>
            </a:r>
            <a:r>
              <a:rPr lang="en-US" sz="3200" dirty="0">
                <a:solidFill>
                  <a:srgbClr val="C00000"/>
                </a:solidFill>
              </a:rPr>
              <a:t>Example</a:t>
            </a:r>
            <a:r>
              <a:rPr lang="en-US" sz="3200" dirty="0">
                <a:solidFill>
                  <a:schemeClr val="tx1"/>
                </a:solidFill>
              </a:rPr>
              <a:t>: </a:t>
            </a:r>
            <a:r>
              <a:rPr lang="en-US" sz="3200" b="1" dirty="0">
                <a:solidFill>
                  <a:schemeClr val="tx1"/>
                </a:solidFill>
              </a:rPr>
              <a:t>I want them to come into our country. I want them to come legally. I want them to come through a process. I want a process.</a:t>
            </a:r>
          </a:p>
          <a:p>
            <a:pPr algn="r" rtl="1"/>
            <a:r>
              <a:rPr lang="ku-Arab-IQ" sz="3200" dirty="0">
                <a:solidFill>
                  <a:schemeClr val="accent6"/>
                </a:solidFill>
              </a:rPr>
              <a:t>من دەمەوێ ئەوان بە پرۆسەیەک و رێگایەکی یاسایی بێنە وڵاتەکەمان.</a:t>
            </a:r>
            <a:r>
              <a:rPr lang="en-US" sz="3200" dirty="0">
                <a:solidFill>
                  <a:schemeClr val="accent6"/>
                </a:solidFill>
              </a:rPr>
              <a:t> </a:t>
            </a:r>
          </a:p>
          <a:p>
            <a:endParaRPr lang="en-US" sz="3200" dirty="0">
              <a:solidFill>
                <a:schemeClr val="tx1"/>
              </a:solidFill>
            </a:endParaRPr>
          </a:p>
          <a:p>
            <a:r>
              <a:rPr lang="en-US" sz="3200" dirty="0">
                <a:solidFill>
                  <a:schemeClr val="tx1"/>
                </a:solidFill>
              </a:rPr>
              <a:t>  </a:t>
            </a:r>
            <a:r>
              <a:rPr lang="ku-Arab-IQ" sz="3200" dirty="0">
                <a:solidFill>
                  <a:schemeClr val="tx1"/>
                </a:solidFill>
              </a:rPr>
              <a:t> </a:t>
            </a:r>
            <a:r>
              <a:rPr lang="en-US" sz="3200" dirty="0">
                <a:solidFill>
                  <a:schemeClr val="tx1"/>
                </a:solidFill>
              </a:rPr>
              <a:t> </a:t>
            </a:r>
            <a:endParaRPr lang="ku-Arab-IQ" sz="32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28</a:t>
            </a:fld>
            <a:endParaRPr lang="en-US" dirty="0"/>
          </a:p>
        </p:txBody>
      </p:sp>
    </p:spTree>
    <p:extLst>
      <p:ext uri="{BB962C8B-B14F-4D97-AF65-F5344CB8AC3E}">
        <p14:creationId xmlns:p14="http://schemas.microsoft.com/office/powerpoint/2010/main" val="942446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a:buFont typeface="Arial" panose="020B0604020202020204" pitchFamily="34" charset="0"/>
              <a:buChar char="•"/>
            </a:pPr>
            <a:r>
              <a:rPr lang="en-US" sz="3200" dirty="0">
                <a:solidFill>
                  <a:schemeClr val="tx1"/>
                </a:solidFill>
              </a:rPr>
              <a:t> You know staying is terrible for our country. It is very bad for our country. We should withdraw our troops in middle east. It is good, you know, to pull out our troops. </a:t>
            </a:r>
          </a:p>
          <a:p>
            <a:pPr algn="r" rtl="1"/>
            <a:r>
              <a:rPr lang="ku-Arab-IQ" sz="3200" dirty="0">
                <a:solidFill>
                  <a:srgbClr val="C00000"/>
                </a:solidFill>
              </a:rPr>
              <a:t>وەک دەزانی</a:t>
            </a:r>
            <a:r>
              <a:rPr lang="en-US" sz="3200" dirty="0">
                <a:solidFill>
                  <a:srgbClr val="C00000"/>
                </a:solidFill>
              </a:rPr>
              <a:t> </a:t>
            </a:r>
            <a:r>
              <a:rPr lang="ku-Arab-IQ" sz="3200" dirty="0">
                <a:solidFill>
                  <a:srgbClr val="C00000"/>
                </a:solidFill>
              </a:rPr>
              <a:t>مانەوەمان زۆر خراپە بۆ وڵاتەکەمان، وە پێویستە هیزەکانمان لە رۆژهەڵاتی ناوەڕاست. </a:t>
            </a:r>
            <a:r>
              <a:rPr lang="en-US" sz="3200" dirty="0">
                <a:solidFill>
                  <a:srgbClr val="C00000"/>
                </a:solidFill>
              </a:rPr>
              <a:t> </a:t>
            </a:r>
            <a:r>
              <a:rPr lang="ku-Arab-IQ" sz="3200" dirty="0">
                <a:solidFill>
                  <a:srgbClr val="C00000"/>
                </a:solidFill>
              </a:rPr>
              <a:t>بکێشینەوە.</a:t>
            </a:r>
            <a:endParaRPr lang="en-US" sz="3200" dirty="0">
              <a:solidFill>
                <a:srgbClr val="C00000"/>
              </a:solidFill>
            </a:endParaRPr>
          </a:p>
          <a:p>
            <a:r>
              <a:rPr lang="en-US" sz="3200" dirty="0">
                <a:solidFill>
                  <a:srgbClr val="C00000"/>
                </a:solidFill>
              </a:rPr>
              <a:t>  </a:t>
            </a:r>
            <a:r>
              <a:rPr lang="ku-Arab-IQ" sz="3200" dirty="0">
                <a:solidFill>
                  <a:srgbClr val="C00000"/>
                </a:solidFill>
              </a:rPr>
              <a:t> </a:t>
            </a:r>
            <a:r>
              <a:rPr lang="en-US" sz="3200" dirty="0">
                <a:solidFill>
                  <a:srgbClr val="C00000"/>
                </a:solidFill>
              </a:rPr>
              <a:t> </a:t>
            </a:r>
            <a:endParaRPr lang="ku-Arab-IQ" sz="3200" dirty="0">
              <a:solidFill>
                <a:srgbClr val="C00000"/>
              </a:solidFill>
            </a:endParaRPr>
          </a:p>
          <a:p>
            <a:pPr marL="457200" indent="-457200">
              <a:buFont typeface="Arial" panose="020B0604020202020204" pitchFamily="34" charset="0"/>
              <a:buChar char="•"/>
            </a:pP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29</a:t>
            </a:fld>
            <a:endParaRPr lang="en-US" dirty="0"/>
          </a:p>
        </p:txBody>
      </p:sp>
    </p:spTree>
    <p:extLst>
      <p:ext uri="{BB962C8B-B14F-4D97-AF65-F5344CB8AC3E}">
        <p14:creationId xmlns:p14="http://schemas.microsoft.com/office/powerpoint/2010/main" val="353363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2400" dirty="0">
                <a:solidFill>
                  <a:srgbClr val="7030A0"/>
                </a:solidFill>
              </a:rPr>
              <a:t>What is </a:t>
            </a:r>
            <a:r>
              <a:rPr lang="en-US" sz="2400" dirty="0">
                <a:solidFill>
                  <a:schemeClr val="tx1"/>
                </a:solidFill>
              </a:rPr>
              <a:t>the difference between </a:t>
            </a:r>
            <a:r>
              <a:rPr lang="en-US" sz="2400" b="1" u="sng" dirty="0">
                <a:solidFill>
                  <a:schemeClr val="accent4">
                    <a:lumMod val="50000"/>
                  </a:schemeClr>
                </a:solidFill>
              </a:rPr>
              <a:t>translation </a:t>
            </a:r>
            <a:r>
              <a:rPr lang="en-US" sz="2400" b="1" dirty="0">
                <a:solidFill>
                  <a:schemeClr val="accent4">
                    <a:lumMod val="50000"/>
                  </a:schemeClr>
                </a:solidFill>
              </a:rPr>
              <a:t>and</a:t>
            </a:r>
            <a:r>
              <a:rPr lang="en-US" sz="2400" b="1" u="sng" dirty="0">
                <a:solidFill>
                  <a:schemeClr val="accent4">
                    <a:lumMod val="50000"/>
                  </a:schemeClr>
                </a:solidFill>
              </a:rPr>
              <a:t> interpreting?</a:t>
            </a:r>
            <a:endParaRPr lang="en-US" sz="2400" dirty="0">
              <a:solidFill>
                <a:srgbClr val="7030A0"/>
              </a:solidFill>
            </a:endParaRPr>
          </a:p>
          <a:p>
            <a:br>
              <a:rPr lang="en-US" sz="1050" dirty="0">
                <a:solidFill>
                  <a:srgbClr val="7030A0"/>
                </a:solidFill>
              </a:rPr>
            </a:br>
            <a:r>
              <a:rPr lang="en-US" sz="3200" dirty="0">
                <a:solidFill>
                  <a:srgbClr val="7030A0"/>
                </a:solidFill>
              </a:rPr>
              <a:t>1. </a:t>
            </a:r>
            <a:r>
              <a:rPr lang="en-US" sz="3200" dirty="0">
                <a:solidFill>
                  <a:schemeClr val="accent6">
                    <a:lumMod val="75000"/>
                  </a:schemeClr>
                </a:solidFill>
              </a:rPr>
              <a:t>Translation</a:t>
            </a:r>
            <a:r>
              <a:rPr lang="en-US" sz="3200" dirty="0">
                <a:solidFill>
                  <a:srgbClr val="7030A0"/>
                </a:solidFill>
              </a:rPr>
              <a:t> needs </a:t>
            </a:r>
            <a:r>
              <a:rPr lang="en-US" sz="3200" u="sng" dirty="0">
                <a:solidFill>
                  <a:srgbClr val="7030A0"/>
                </a:solidFill>
              </a:rPr>
              <a:t>patience</a:t>
            </a:r>
            <a:r>
              <a:rPr lang="en-US" sz="3200" dirty="0">
                <a:solidFill>
                  <a:srgbClr val="7030A0"/>
                </a:solidFill>
              </a:rPr>
              <a:t> and </a:t>
            </a:r>
            <a:r>
              <a:rPr lang="en-US" sz="3200" u="sng" dirty="0">
                <a:solidFill>
                  <a:srgbClr val="7030A0"/>
                </a:solidFill>
              </a:rPr>
              <a:t>longer</a:t>
            </a:r>
            <a:r>
              <a:rPr lang="en-US" sz="3200" dirty="0">
                <a:solidFill>
                  <a:srgbClr val="7030A0"/>
                </a:solidFill>
              </a:rPr>
              <a:t> engagement, whereas </a:t>
            </a:r>
            <a:r>
              <a:rPr lang="en-US" sz="3200" dirty="0">
                <a:solidFill>
                  <a:schemeClr val="accent6">
                    <a:lumMod val="75000"/>
                  </a:schemeClr>
                </a:solidFill>
              </a:rPr>
              <a:t>interpreting</a:t>
            </a:r>
            <a:r>
              <a:rPr lang="en-US" sz="3200" dirty="0">
                <a:solidFill>
                  <a:srgbClr val="7030A0"/>
                </a:solidFill>
              </a:rPr>
              <a:t> needs </a:t>
            </a:r>
            <a:r>
              <a:rPr lang="en-US" sz="3200" u="sng" dirty="0">
                <a:solidFill>
                  <a:srgbClr val="7030A0"/>
                </a:solidFill>
              </a:rPr>
              <a:t>swift</a:t>
            </a:r>
            <a:r>
              <a:rPr lang="en-US" sz="3200" dirty="0">
                <a:solidFill>
                  <a:srgbClr val="7030A0"/>
                </a:solidFill>
              </a:rPr>
              <a:t> and </a:t>
            </a:r>
            <a:r>
              <a:rPr lang="en-US" sz="3200" u="sng" dirty="0">
                <a:solidFill>
                  <a:srgbClr val="7030A0"/>
                </a:solidFill>
              </a:rPr>
              <a:t>quick</a:t>
            </a:r>
            <a:r>
              <a:rPr lang="en-US" sz="3200" dirty="0">
                <a:solidFill>
                  <a:srgbClr val="7030A0"/>
                </a:solidFill>
              </a:rPr>
              <a:t> work.</a:t>
            </a:r>
          </a:p>
          <a:p>
            <a:r>
              <a:rPr lang="en-US" sz="3200" dirty="0">
                <a:solidFill>
                  <a:srgbClr val="7030A0"/>
                </a:solidFill>
              </a:rPr>
              <a:t>2. In </a:t>
            </a:r>
            <a:r>
              <a:rPr lang="en-US" sz="3200" u="sng" dirty="0">
                <a:solidFill>
                  <a:schemeClr val="accent6">
                    <a:lumMod val="75000"/>
                  </a:schemeClr>
                </a:solidFill>
              </a:rPr>
              <a:t>translation</a:t>
            </a:r>
            <a:r>
              <a:rPr lang="en-US" sz="3200" dirty="0">
                <a:solidFill>
                  <a:srgbClr val="7030A0"/>
                </a:solidFill>
              </a:rPr>
              <a:t>, a translator may use </a:t>
            </a:r>
            <a:r>
              <a:rPr lang="en-US" sz="3200" u="sng" dirty="0">
                <a:solidFill>
                  <a:srgbClr val="7030A0"/>
                </a:solidFill>
              </a:rPr>
              <a:t>dictionaries</a:t>
            </a:r>
            <a:r>
              <a:rPr lang="en-US" sz="3200" dirty="0">
                <a:solidFill>
                  <a:srgbClr val="7030A0"/>
                </a:solidFill>
              </a:rPr>
              <a:t>, </a:t>
            </a:r>
            <a:r>
              <a:rPr lang="en-US" sz="3200" u="sng" dirty="0">
                <a:solidFill>
                  <a:srgbClr val="7030A0"/>
                </a:solidFill>
              </a:rPr>
              <a:t>references</a:t>
            </a:r>
            <a:r>
              <a:rPr lang="en-US" sz="3200" dirty="0">
                <a:solidFill>
                  <a:srgbClr val="7030A0"/>
                </a:solidFill>
              </a:rPr>
              <a:t> and </a:t>
            </a:r>
            <a:r>
              <a:rPr lang="en-US" sz="3200" u="sng" dirty="0">
                <a:solidFill>
                  <a:srgbClr val="7030A0"/>
                </a:solidFill>
              </a:rPr>
              <a:t>other translation aids</a:t>
            </a:r>
            <a:r>
              <a:rPr lang="en-US" sz="3200" dirty="0">
                <a:solidFill>
                  <a:srgbClr val="7030A0"/>
                </a:solidFill>
              </a:rPr>
              <a:t>, whereas an </a:t>
            </a:r>
            <a:r>
              <a:rPr lang="en-US" sz="3200" b="1" u="sng" dirty="0">
                <a:solidFill>
                  <a:schemeClr val="accent3">
                    <a:lumMod val="50000"/>
                  </a:schemeClr>
                </a:solidFill>
              </a:rPr>
              <a:t>interpreter</a:t>
            </a:r>
            <a:r>
              <a:rPr lang="en-US" sz="3200" dirty="0">
                <a:solidFill>
                  <a:srgbClr val="7030A0"/>
                </a:solidFill>
              </a:rPr>
              <a:t> depend only on </a:t>
            </a:r>
            <a:r>
              <a:rPr lang="en-US" sz="3200" u="sng" dirty="0">
                <a:solidFill>
                  <a:srgbClr val="7030A0"/>
                </a:solidFill>
              </a:rPr>
              <a:t>their </a:t>
            </a:r>
            <a:r>
              <a:rPr lang="en-US" sz="3200" u="sng" dirty="0">
                <a:solidFill>
                  <a:schemeClr val="accent6">
                    <a:lumMod val="75000"/>
                  </a:schemeClr>
                </a:solidFill>
              </a:rPr>
              <a:t>fluency</a:t>
            </a:r>
            <a:r>
              <a:rPr lang="en-US" sz="3200" u="sng" dirty="0">
                <a:solidFill>
                  <a:srgbClr val="7030A0"/>
                </a:solidFill>
              </a:rPr>
              <a:t>,</a:t>
            </a:r>
            <a:r>
              <a:rPr lang="en-US" sz="3200" dirty="0">
                <a:solidFill>
                  <a:srgbClr val="7030A0"/>
                </a:solidFill>
              </a:rPr>
              <a:t> </a:t>
            </a:r>
            <a:r>
              <a:rPr lang="en-US" sz="3200" u="sng" dirty="0">
                <a:solidFill>
                  <a:schemeClr val="accent6">
                    <a:lumMod val="75000"/>
                  </a:schemeClr>
                </a:solidFill>
              </a:rPr>
              <a:t>experience</a:t>
            </a:r>
            <a:r>
              <a:rPr lang="en-US" sz="3200" dirty="0">
                <a:solidFill>
                  <a:srgbClr val="7030A0"/>
                </a:solidFill>
              </a:rPr>
              <a:t>, and </a:t>
            </a:r>
            <a:r>
              <a:rPr lang="en-US" sz="3200" u="sng" dirty="0">
                <a:solidFill>
                  <a:schemeClr val="accent6">
                    <a:lumMod val="75000"/>
                  </a:schemeClr>
                </a:solidFill>
              </a:rPr>
              <a:t>confidence</a:t>
            </a:r>
            <a:r>
              <a:rPr lang="en-US" sz="3200" dirty="0">
                <a:solidFill>
                  <a:srgbClr val="7030A0"/>
                </a:solidFill>
              </a:rPr>
              <a:t>.</a:t>
            </a:r>
            <a:br>
              <a:rPr lang="en-US" sz="2400" dirty="0">
                <a:solidFill>
                  <a:srgbClr val="7030A0"/>
                </a:solidFill>
              </a:rPr>
            </a:br>
            <a:r>
              <a:rPr lang="en-US" dirty="0"/>
              <a:t>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a:t>
            </a:fld>
            <a:endParaRPr lang="en-US" dirty="0"/>
          </a:p>
        </p:txBody>
      </p:sp>
    </p:spTree>
    <p:extLst>
      <p:ext uri="{BB962C8B-B14F-4D97-AF65-F5344CB8AC3E}">
        <p14:creationId xmlns:p14="http://schemas.microsoft.com/office/powerpoint/2010/main" val="62285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a:buFont typeface="Arial" panose="020B0604020202020204" pitchFamily="34" charset="0"/>
              <a:buChar char="•"/>
            </a:pPr>
            <a:r>
              <a:rPr lang="en-US" sz="3200" dirty="0">
                <a:solidFill>
                  <a:schemeClr val="tx1"/>
                </a:solidFill>
              </a:rPr>
              <a:t> Soon after the 1991 uprising, the Kurdish people  evacuated the cities and crossed the borders of the neighboring countries</a:t>
            </a:r>
            <a:r>
              <a:rPr lang="ku-Arab-IQ" sz="3200" dirty="0">
                <a:solidFill>
                  <a:schemeClr val="tx1"/>
                </a:solidFill>
              </a:rPr>
              <a:t> </a:t>
            </a:r>
            <a:r>
              <a:rPr lang="en-US" sz="3200" dirty="0">
                <a:solidFill>
                  <a:schemeClr val="tx1"/>
                </a:solidFill>
              </a:rPr>
              <a:t>in a mass exodus. </a:t>
            </a:r>
          </a:p>
          <a:p>
            <a:pPr algn="r" rtl="1"/>
            <a:r>
              <a:rPr lang="ku-Arab-IQ" sz="3200" dirty="0">
                <a:solidFill>
                  <a:schemeClr val="accent6">
                    <a:lumMod val="50000"/>
                  </a:schemeClr>
                </a:solidFill>
              </a:rPr>
              <a:t>دەست بەجێ دوای راپەڕینەکەی ساڵی ١٩٩١، </a:t>
            </a:r>
            <a:r>
              <a:rPr lang="ku-Arab-IQ" sz="3200" u="sng" dirty="0">
                <a:solidFill>
                  <a:schemeClr val="accent6">
                    <a:lumMod val="50000"/>
                  </a:schemeClr>
                </a:solidFill>
              </a:rPr>
              <a:t>گەلی</a:t>
            </a:r>
            <a:r>
              <a:rPr lang="ku-Arab-IQ" sz="3200" dirty="0">
                <a:solidFill>
                  <a:schemeClr val="accent6">
                    <a:lumMod val="50000"/>
                  </a:schemeClr>
                </a:solidFill>
              </a:rPr>
              <a:t> کورد شارەکانیان چۆڵ کرد و بە </a:t>
            </a:r>
            <a:r>
              <a:rPr lang="ku-Arab-IQ" sz="3200" u="sng" dirty="0">
                <a:solidFill>
                  <a:schemeClr val="accent6">
                    <a:lumMod val="50000"/>
                  </a:schemeClr>
                </a:solidFill>
              </a:rPr>
              <a:t>کۆڕەو</a:t>
            </a:r>
            <a:r>
              <a:rPr lang="ku-Arab-IQ" sz="3200" dirty="0">
                <a:solidFill>
                  <a:schemeClr val="accent6">
                    <a:lumMod val="50000"/>
                  </a:schemeClr>
                </a:solidFill>
              </a:rPr>
              <a:t> سنوری ووڵاتانی دراوسیان بەزاند.</a:t>
            </a:r>
          </a:p>
          <a:p>
            <a:pPr algn="l"/>
            <a:r>
              <a:rPr lang="en-US" sz="3200" dirty="0">
                <a:solidFill>
                  <a:srgbClr val="C00000"/>
                </a:solidFill>
              </a:rPr>
              <a:t>  </a:t>
            </a:r>
            <a:r>
              <a:rPr lang="ku-Arab-IQ" sz="3200" dirty="0">
                <a:solidFill>
                  <a:srgbClr val="C00000"/>
                </a:solidFill>
              </a:rPr>
              <a:t> </a:t>
            </a:r>
            <a:r>
              <a:rPr lang="en-US" sz="3200" dirty="0">
                <a:solidFill>
                  <a:srgbClr val="C00000"/>
                </a:solidFill>
              </a:rPr>
              <a:t> </a:t>
            </a:r>
            <a:endParaRPr lang="en-US" sz="3200" dirty="0">
              <a:solidFill>
                <a:schemeClr val="tx1"/>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30</a:t>
            </a:fld>
            <a:endParaRPr lang="en-US" dirty="0"/>
          </a:p>
        </p:txBody>
      </p:sp>
    </p:spTree>
    <p:extLst>
      <p:ext uri="{BB962C8B-B14F-4D97-AF65-F5344CB8AC3E}">
        <p14:creationId xmlns:p14="http://schemas.microsoft.com/office/powerpoint/2010/main" val="76795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457200" indent="-457200">
              <a:buFont typeface="Arial" panose="020B0604020202020204" pitchFamily="34" charset="0"/>
              <a:buChar char="•"/>
            </a:pPr>
            <a:r>
              <a:rPr lang="en-US" sz="3200" dirty="0">
                <a:solidFill>
                  <a:schemeClr val="tx1"/>
                </a:solidFill>
              </a:rPr>
              <a:t> A bomb-laden car struck a concrete barrier and exploded last month.</a:t>
            </a:r>
          </a:p>
          <a:p>
            <a:pPr algn="r" rtl="1"/>
            <a:r>
              <a:rPr lang="ku-Arab-IQ" sz="3200" u="sng" dirty="0">
                <a:solidFill>
                  <a:srgbClr val="0000FF"/>
                </a:solidFill>
              </a:rPr>
              <a:t>مانگی رابردوو</a:t>
            </a:r>
            <a:r>
              <a:rPr lang="ku-Arab-IQ" sz="3200" dirty="0">
                <a:solidFill>
                  <a:srgbClr val="0000FF"/>
                </a:solidFill>
              </a:rPr>
              <a:t>، ئۆتۆمبێلێکی </a:t>
            </a:r>
            <a:r>
              <a:rPr lang="ku-Arab-IQ" sz="3200" u="sng" dirty="0">
                <a:solidFill>
                  <a:srgbClr val="0000FF"/>
                </a:solidFill>
              </a:rPr>
              <a:t>بۆمب رێژکراو</a:t>
            </a:r>
            <a:r>
              <a:rPr lang="ku-Arab-IQ" sz="3200" dirty="0">
                <a:solidFill>
                  <a:srgbClr val="0000FF"/>
                </a:solidFill>
              </a:rPr>
              <a:t> </a:t>
            </a:r>
            <a:r>
              <a:rPr lang="ku-Arab-IQ" sz="3200" u="sng" dirty="0">
                <a:solidFill>
                  <a:srgbClr val="0000FF"/>
                </a:solidFill>
              </a:rPr>
              <a:t>خۆی</a:t>
            </a:r>
            <a:r>
              <a:rPr lang="ku-Arab-IQ" sz="3200" dirty="0">
                <a:solidFill>
                  <a:srgbClr val="0000FF"/>
                </a:solidFill>
              </a:rPr>
              <a:t> کێشا بە بەربەستێکی کۆنکریتی و تەقییەوە.</a:t>
            </a:r>
          </a:p>
          <a:p>
            <a:pPr algn="r" rtl="1"/>
            <a:r>
              <a:rPr lang="ku-Arab-IQ" sz="3200" dirty="0">
                <a:solidFill>
                  <a:srgbClr val="0000FF"/>
                </a:solidFill>
              </a:rPr>
              <a:t>.............................................................</a:t>
            </a:r>
            <a:endParaRPr lang="en-US" sz="3200" dirty="0">
              <a:solidFill>
                <a:srgbClr val="0000FF"/>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31</a:t>
            </a:fld>
            <a:endParaRPr lang="en-US" dirty="0"/>
          </a:p>
        </p:txBody>
      </p:sp>
    </p:spTree>
    <p:extLst>
      <p:ext uri="{BB962C8B-B14F-4D97-AF65-F5344CB8AC3E}">
        <p14:creationId xmlns:p14="http://schemas.microsoft.com/office/powerpoint/2010/main" val="376282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solidFill>
                  <a:schemeClr val="tx1"/>
                </a:solidFill>
              </a:rPr>
              <a:t> </a:t>
            </a:r>
            <a:r>
              <a:rPr lang="en-US" sz="3200" dirty="0"/>
              <a:t>Angry over the U.S. withdrawal from northern Syria, residents of a Kurdish-dominated Syrian city threw potatoes at American military vehicles as they drove through on Monday. </a:t>
            </a:r>
          </a:p>
          <a:p>
            <a:r>
              <a:rPr lang="en-US" sz="3200" dirty="0"/>
              <a:t>Defense Secretary Mark </a:t>
            </a:r>
            <a:r>
              <a:rPr lang="en-US" sz="3200" dirty="0" err="1"/>
              <a:t>Esper</a:t>
            </a:r>
            <a:r>
              <a:rPr lang="en-US" sz="3200" dirty="0"/>
              <a:t> said U.S troops will stay in eastern Syria to protect Kurdish-held oil fields for at least the coming weeks and he was discussing options to keep them there.</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32</a:t>
            </a:fld>
            <a:endParaRPr lang="en-US" dirty="0"/>
          </a:p>
        </p:txBody>
      </p:sp>
    </p:spTree>
    <p:extLst>
      <p:ext uri="{BB962C8B-B14F-4D97-AF65-F5344CB8AC3E}">
        <p14:creationId xmlns:p14="http://schemas.microsoft.com/office/powerpoint/2010/main" val="404406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3200" dirty="0">
                <a:solidFill>
                  <a:schemeClr val="tx1"/>
                </a:solidFill>
              </a:rPr>
              <a:t> </a:t>
            </a:r>
            <a:r>
              <a:rPr lang="en-US" sz="3200" dirty="0"/>
              <a:t>Angry over the U.S. Withdrawal</a:t>
            </a:r>
            <a:r>
              <a:rPr lang="ku-Arab-IQ" sz="3200" dirty="0"/>
              <a:t> </a:t>
            </a:r>
            <a:r>
              <a:rPr lang="en-US" sz="3200" dirty="0"/>
              <a:t>from northern Syria, residents of a Kurdish-dominated Syrian city hurled potatoes at American military vehicles as they drove through on Monday. </a:t>
            </a:r>
          </a:p>
          <a:p>
            <a:pPr algn="r" rtl="1"/>
            <a:endParaRPr lang="ku-Arab-IQ" sz="3200" dirty="0">
              <a:solidFill>
                <a:schemeClr val="tx1"/>
              </a:solidFill>
            </a:endParaRPr>
          </a:p>
          <a:p>
            <a:pPr algn="r" rtl="1"/>
            <a:r>
              <a:rPr lang="ku-Arab-IQ" sz="3200" dirty="0">
                <a:solidFill>
                  <a:srgbClr val="FF3399"/>
                </a:solidFill>
              </a:rPr>
              <a:t>بە </a:t>
            </a:r>
            <a:r>
              <a:rPr lang="ku-Arab-IQ" sz="3200" u="sng" dirty="0">
                <a:solidFill>
                  <a:srgbClr val="FF3399"/>
                </a:solidFill>
              </a:rPr>
              <a:t>هۆی</a:t>
            </a:r>
            <a:r>
              <a:rPr lang="ku-Arab-IQ" sz="3200" dirty="0">
                <a:solidFill>
                  <a:srgbClr val="FF3399"/>
                </a:solidFill>
              </a:rPr>
              <a:t> توڕەبوونیان لە </a:t>
            </a:r>
            <a:r>
              <a:rPr lang="ku-Arab-IQ" sz="3200" u="sng" dirty="0">
                <a:solidFill>
                  <a:srgbClr val="FF3399"/>
                </a:solidFill>
              </a:rPr>
              <a:t>بڕیاری</a:t>
            </a:r>
            <a:r>
              <a:rPr lang="ku-Arab-IQ" sz="3200" dirty="0">
                <a:solidFill>
                  <a:srgbClr val="FF3399"/>
                </a:solidFill>
              </a:rPr>
              <a:t> کشانەوەی هێزەکانی ئەمریکا لە باکوری سوریا،  رۆژی دووشەممە، هاوڵاتیانی شارێک کە </a:t>
            </a:r>
            <a:r>
              <a:rPr lang="ku-Arab-IQ" sz="3200" u="sng" dirty="0">
                <a:solidFill>
                  <a:srgbClr val="FF3399"/>
                </a:solidFill>
              </a:rPr>
              <a:t>زۆرینەیان کوردن </a:t>
            </a:r>
            <a:r>
              <a:rPr lang="ku-Arab-IQ" sz="3200" dirty="0">
                <a:solidFill>
                  <a:srgbClr val="FF3399"/>
                </a:solidFill>
              </a:rPr>
              <a:t>ئۆتۆمىێلە سەربازیەکانی ئەمریکایان لە کاتی </a:t>
            </a:r>
            <a:r>
              <a:rPr lang="ku-Arab-IQ" sz="3200" u="sng" dirty="0">
                <a:solidFill>
                  <a:srgbClr val="FF3399"/>
                </a:solidFill>
              </a:rPr>
              <a:t>تێپەڕبوونیان</a:t>
            </a:r>
            <a:r>
              <a:rPr lang="ku-Arab-IQ" sz="3200" dirty="0">
                <a:solidFill>
                  <a:srgbClr val="FF3399"/>
                </a:solidFill>
              </a:rPr>
              <a:t> بەو شارە</a:t>
            </a:r>
            <a:r>
              <a:rPr lang="en-US" sz="3200" dirty="0">
                <a:solidFill>
                  <a:srgbClr val="FF3399"/>
                </a:solidFill>
              </a:rPr>
              <a:t>,</a:t>
            </a:r>
            <a:r>
              <a:rPr lang="ku-Arab-IQ" sz="3200" dirty="0">
                <a:solidFill>
                  <a:srgbClr val="FF3399"/>
                </a:solidFill>
              </a:rPr>
              <a:t> پەتاتە باران کرد.</a:t>
            </a:r>
            <a:endParaRPr lang="en-US" sz="3200" dirty="0">
              <a:solidFill>
                <a:srgbClr val="FF3399"/>
              </a:solidFill>
            </a:endParaRPr>
          </a:p>
          <a:p>
            <a:pPr algn="r" rtl="1"/>
            <a:endParaRPr lang="en-US" sz="3200" dirty="0">
              <a:solidFill>
                <a:srgbClr val="0000FF"/>
              </a:solidFill>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33</a:t>
            </a:fld>
            <a:endParaRPr lang="en-US" dirty="0"/>
          </a:p>
        </p:txBody>
      </p:sp>
    </p:spTree>
    <p:extLst>
      <p:ext uri="{BB962C8B-B14F-4D97-AF65-F5344CB8AC3E}">
        <p14:creationId xmlns:p14="http://schemas.microsoft.com/office/powerpoint/2010/main" val="2103055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sz="2400" dirty="0">
                <a:solidFill>
                  <a:srgbClr val="7030A0"/>
                </a:solidFill>
              </a:rPr>
              <a:t>3. The </a:t>
            </a:r>
            <a:r>
              <a:rPr lang="en-US" sz="2400" u="sng" dirty="0">
                <a:solidFill>
                  <a:schemeClr val="accent6">
                    <a:lumMod val="75000"/>
                  </a:schemeClr>
                </a:solidFill>
              </a:rPr>
              <a:t>interpreter</a:t>
            </a:r>
            <a:r>
              <a:rPr lang="en-US" sz="2400" dirty="0">
                <a:solidFill>
                  <a:srgbClr val="7030A0"/>
                </a:solidFill>
              </a:rPr>
              <a:t> may face different accents by non-native speakers or people from other regions, i.e. a Scottish person may speak in his local tongue. </a:t>
            </a:r>
            <a:r>
              <a:rPr lang="en-US" sz="2400" u="sng" dirty="0">
                <a:solidFill>
                  <a:srgbClr val="7030A0"/>
                </a:solidFill>
              </a:rPr>
              <a:t>However</a:t>
            </a:r>
            <a:r>
              <a:rPr lang="en-US" sz="2400" dirty="0">
                <a:solidFill>
                  <a:srgbClr val="7030A0"/>
                </a:solidFill>
              </a:rPr>
              <a:t>, a </a:t>
            </a:r>
            <a:r>
              <a:rPr lang="en-US" sz="2400" dirty="0">
                <a:solidFill>
                  <a:schemeClr val="accent6">
                    <a:lumMod val="75000"/>
                  </a:schemeClr>
                </a:solidFill>
              </a:rPr>
              <a:t>translator</a:t>
            </a:r>
            <a:r>
              <a:rPr lang="en-US" sz="2400" dirty="0">
                <a:solidFill>
                  <a:srgbClr val="7030A0"/>
                </a:solidFill>
              </a:rPr>
              <a:t> may face long and convoluted paragraphs.</a:t>
            </a:r>
            <a:br>
              <a:rPr lang="en-US" sz="2400" dirty="0">
                <a:solidFill>
                  <a:srgbClr val="7030A0"/>
                </a:solidFill>
              </a:rPr>
            </a:br>
            <a:r>
              <a:rPr lang="en-US" dirty="0"/>
              <a:t>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4600"/>
            <a:ext cx="9067800" cy="4167187"/>
          </a:xfrm>
          <a:prstGeom prst="rect">
            <a:avLst/>
          </a:prstGeom>
        </p:spPr>
      </p:pic>
    </p:spTree>
    <p:extLst>
      <p:ext uri="{BB962C8B-B14F-4D97-AF65-F5344CB8AC3E}">
        <p14:creationId xmlns:p14="http://schemas.microsoft.com/office/powerpoint/2010/main" val="381080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85000" lnSpcReduction="10000"/>
          </a:bodyPr>
          <a:lstStyle/>
          <a:p>
            <a:r>
              <a:rPr lang="en-US" sz="2400" dirty="0">
                <a:solidFill>
                  <a:srgbClr val="7030A0"/>
                </a:solidFill>
              </a:rPr>
              <a:t>3. The </a:t>
            </a:r>
            <a:r>
              <a:rPr lang="en-US" sz="2400" u="sng" dirty="0">
                <a:solidFill>
                  <a:schemeClr val="accent6">
                    <a:lumMod val="75000"/>
                  </a:schemeClr>
                </a:solidFill>
              </a:rPr>
              <a:t>interpreter</a:t>
            </a:r>
            <a:r>
              <a:rPr lang="en-US" sz="2400" dirty="0">
                <a:solidFill>
                  <a:srgbClr val="7030A0"/>
                </a:solidFill>
              </a:rPr>
              <a:t> may face different accents by non-native speakers or people from other regions, i.e. a Scottish person may speak in his local tongue. </a:t>
            </a:r>
            <a:r>
              <a:rPr lang="en-US" sz="2400" u="sng" dirty="0">
                <a:solidFill>
                  <a:srgbClr val="7030A0"/>
                </a:solidFill>
              </a:rPr>
              <a:t>However</a:t>
            </a:r>
            <a:r>
              <a:rPr lang="en-US" sz="2400" dirty="0">
                <a:solidFill>
                  <a:srgbClr val="7030A0"/>
                </a:solidFill>
              </a:rPr>
              <a:t>, a </a:t>
            </a:r>
            <a:r>
              <a:rPr lang="en-US" sz="2400" dirty="0">
                <a:solidFill>
                  <a:schemeClr val="accent6">
                    <a:lumMod val="75000"/>
                  </a:schemeClr>
                </a:solidFill>
              </a:rPr>
              <a:t>translator</a:t>
            </a:r>
            <a:r>
              <a:rPr lang="en-US" sz="2400" dirty="0">
                <a:solidFill>
                  <a:srgbClr val="7030A0"/>
                </a:solidFill>
              </a:rPr>
              <a:t> may face long and convoluted paragraphs. </a:t>
            </a:r>
          </a:p>
          <a:p>
            <a:r>
              <a:rPr lang="en-US" sz="2400" dirty="0">
                <a:solidFill>
                  <a:srgbClr val="7030A0"/>
                </a:solidFill>
              </a:rPr>
              <a:t>4. A </a:t>
            </a:r>
            <a:r>
              <a:rPr lang="en-US" sz="2400" dirty="0">
                <a:solidFill>
                  <a:schemeClr val="accent6">
                    <a:lumMod val="75000"/>
                  </a:schemeClr>
                </a:solidFill>
              </a:rPr>
              <a:t>translator</a:t>
            </a:r>
            <a:r>
              <a:rPr lang="en-US" sz="2400" dirty="0">
                <a:solidFill>
                  <a:srgbClr val="7030A0"/>
                </a:solidFill>
              </a:rPr>
              <a:t> must translate every single part of a text. However, an interpreter may not </a:t>
            </a:r>
            <a:r>
              <a:rPr lang="en-US" sz="2400" dirty="0">
                <a:solidFill>
                  <a:schemeClr val="accent6">
                    <a:lumMod val="75000"/>
                  </a:schemeClr>
                </a:solidFill>
              </a:rPr>
              <a:t>interpret</a:t>
            </a:r>
            <a:r>
              <a:rPr lang="en-US" sz="2400" dirty="0">
                <a:solidFill>
                  <a:srgbClr val="7030A0"/>
                </a:solidFill>
              </a:rPr>
              <a:t> every single word he hears.</a:t>
            </a:r>
            <a:br>
              <a:rPr lang="en-US" sz="2400" dirty="0">
                <a:solidFill>
                  <a:srgbClr val="7030A0"/>
                </a:solidFill>
              </a:rPr>
            </a:br>
            <a:r>
              <a:rPr lang="en-US" dirty="0"/>
              <a:t>   ……………………………………………………………………………………………………</a:t>
            </a:r>
          </a:p>
          <a:p>
            <a:pPr marL="342900" indent="-342900">
              <a:buFont typeface="Arial" panose="020B0604020202020204" pitchFamily="34" charset="0"/>
              <a:buChar char="•"/>
            </a:pPr>
            <a:r>
              <a:rPr lang="en-US" dirty="0"/>
              <a:t> What are the </a:t>
            </a:r>
            <a:r>
              <a:rPr lang="en-US" u="sng" dirty="0">
                <a:solidFill>
                  <a:schemeClr val="accent6">
                    <a:lumMod val="75000"/>
                  </a:schemeClr>
                </a:solidFill>
              </a:rPr>
              <a:t>characteristics</a:t>
            </a:r>
            <a:r>
              <a:rPr lang="en-US" dirty="0"/>
              <a:t> of good translators?</a:t>
            </a:r>
          </a:p>
          <a:p>
            <a:pPr fontAlgn="base"/>
            <a:r>
              <a:rPr lang="en-US" b="1" u="sng" dirty="0">
                <a:solidFill>
                  <a:schemeClr val="accent6">
                    <a:lumMod val="75000"/>
                  </a:schemeClr>
                </a:solidFill>
              </a:rPr>
              <a:t>Passion</a:t>
            </a:r>
            <a:r>
              <a:rPr lang="en-US" dirty="0"/>
              <a:t>.</a:t>
            </a:r>
          </a:p>
          <a:p>
            <a:pPr fontAlgn="base"/>
            <a:r>
              <a:rPr lang="en-US" dirty="0"/>
              <a:t>      A translator should be passionate about their translation job. </a:t>
            </a:r>
          </a:p>
          <a:p>
            <a:pPr fontAlgn="base"/>
            <a:r>
              <a:rPr lang="en-US" b="1" dirty="0">
                <a:solidFill>
                  <a:schemeClr val="accent6">
                    <a:lumMod val="75000"/>
                  </a:schemeClr>
                </a:solidFill>
              </a:rPr>
              <a:t>Translation Skills</a:t>
            </a:r>
            <a:r>
              <a:rPr lang="en-US" dirty="0">
                <a:solidFill>
                  <a:schemeClr val="accent6">
                    <a:lumMod val="75000"/>
                  </a:schemeClr>
                </a:solidFill>
              </a:rPr>
              <a:t>. </a:t>
            </a:r>
          </a:p>
          <a:p>
            <a:pPr fontAlgn="base"/>
            <a:r>
              <a:rPr lang="en-US" dirty="0"/>
              <a:t>        A good translator must have a specific linguistic education. They should master not only the foreign language they work with, but also the skills of translation.</a:t>
            </a:r>
          </a:p>
          <a:p>
            <a:pPr fontAlgn="base"/>
            <a:r>
              <a:rPr lang="en-US" b="1" dirty="0">
                <a:solidFill>
                  <a:schemeClr val="accent6">
                    <a:lumMod val="75000"/>
                  </a:schemeClr>
                </a:solidFill>
              </a:rPr>
              <a:t>Curiosity</a:t>
            </a:r>
            <a:r>
              <a:rPr lang="en-US" dirty="0"/>
              <a:t>. </a:t>
            </a:r>
          </a:p>
          <a:p>
            <a:pPr fontAlgn="base"/>
            <a:r>
              <a:rPr lang="en-US" dirty="0"/>
              <a:t>        A translator must be curious and motivated to keep on learning new words and expression. The learning process of a translator should be n</a:t>
            </a:r>
            <a:r>
              <a:rPr lang="en-US" dirty="0">
                <a:solidFill>
                  <a:schemeClr val="accent6">
                    <a:lumMod val="75000"/>
                  </a:schemeClr>
                </a:solidFill>
              </a:rPr>
              <a:t>ever-ending</a:t>
            </a:r>
            <a:r>
              <a:rPr lang="en-US" dirty="0"/>
              <a:t>.</a:t>
            </a:r>
          </a:p>
          <a:p>
            <a:pPr fontAlgn="base"/>
            <a:r>
              <a:rPr lang="en-US" b="1" dirty="0">
                <a:solidFill>
                  <a:schemeClr val="accent6">
                    <a:lumMod val="75000"/>
                  </a:schemeClr>
                </a:solidFill>
              </a:rPr>
              <a:t>Rich Vocabulary</a:t>
            </a:r>
            <a:r>
              <a:rPr lang="en-US" dirty="0">
                <a:solidFill>
                  <a:schemeClr val="accent6">
                    <a:lumMod val="75000"/>
                  </a:schemeClr>
                </a:solidFill>
              </a:rPr>
              <a:t>. </a:t>
            </a:r>
          </a:p>
          <a:p>
            <a:pPr fontAlgn="base"/>
            <a:r>
              <a:rPr lang="en-US" dirty="0"/>
              <a:t>             A good translator must have a wide lexicon. </a:t>
            </a: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5</a:t>
            </a:fld>
            <a:endParaRPr lang="en-US" dirty="0"/>
          </a:p>
        </p:txBody>
      </p:sp>
    </p:spTree>
    <p:extLst>
      <p:ext uri="{BB962C8B-B14F-4D97-AF65-F5344CB8AC3E}">
        <p14:creationId xmlns:p14="http://schemas.microsoft.com/office/powerpoint/2010/main" val="382759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fontScale="92500" lnSpcReduction="10000"/>
          </a:bodyPr>
          <a:lstStyle/>
          <a:p>
            <a:pPr fontAlgn="base"/>
            <a:r>
              <a:rPr lang="en-US" b="1" dirty="0">
                <a:solidFill>
                  <a:schemeClr val="accent6">
                    <a:lumMod val="75000"/>
                  </a:schemeClr>
                </a:solidFill>
              </a:rPr>
              <a:t>Clarity</a:t>
            </a:r>
            <a:r>
              <a:rPr lang="en-US" dirty="0"/>
              <a:t>. </a:t>
            </a:r>
          </a:p>
          <a:p>
            <a:pPr fontAlgn="base"/>
            <a:r>
              <a:rPr lang="en-US" dirty="0"/>
              <a:t>                  Without ambiguity… </a:t>
            </a:r>
          </a:p>
          <a:p>
            <a:pPr fontAlgn="base"/>
            <a:r>
              <a:rPr lang="en-US" b="1" dirty="0">
                <a:solidFill>
                  <a:schemeClr val="accent6">
                    <a:lumMod val="75000"/>
                  </a:schemeClr>
                </a:solidFill>
              </a:rPr>
              <a:t>Translation Quality</a:t>
            </a:r>
            <a:r>
              <a:rPr lang="en-US" dirty="0">
                <a:solidFill>
                  <a:schemeClr val="accent6">
                    <a:lumMod val="75000"/>
                  </a:schemeClr>
                </a:solidFill>
              </a:rPr>
              <a:t>. </a:t>
            </a:r>
          </a:p>
          <a:p>
            <a:pPr fontAlgn="base"/>
            <a:r>
              <a:rPr lang="en-US" dirty="0"/>
              <a:t>              A good translator should be obsessed with quality.</a:t>
            </a:r>
          </a:p>
          <a:p>
            <a:pPr fontAlgn="base"/>
            <a:r>
              <a:rPr lang="en-US" b="1" dirty="0">
                <a:solidFill>
                  <a:schemeClr val="accent6">
                    <a:lumMod val="75000"/>
                  </a:schemeClr>
                </a:solidFill>
              </a:rPr>
              <a:t>Resources</a:t>
            </a:r>
            <a:r>
              <a:rPr lang="en-US" b="1" dirty="0"/>
              <a:t>.</a:t>
            </a:r>
            <a:r>
              <a:rPr lang="en-US" dirty="0"/>
              <a:t> </a:t>
            </a:r>
          </a:p>
          <a:p>
            <a:pPr fontAlgn="base"/>
            <a:r>
              <a:rPr lang="en-US" dirty="0"/>
              <a:t>                      In order to achieve the aforementioned quality, a good translator should use all available resources at their disposal.</a:t>
            </a:r>
          </a:p>
          <a:p>
            <a:pPr fontAlgn="base"/>
            <a:r>
              <a:rPr lang="en-US" b="1" dirty="0">
                <a:solidFill>
                  <a:schemeClr val="accent6">
                    <a:lumMod val="75000"/>
                  </a:schemeClr>
                </a:solidFill>
              </a:rPr>
              <a:t>Honesty</a:t>
            </a:r>
            <a:r>
              <a:rPr lang="en-US" dirty="0"/>
              <a:t>.</a:t>
            </a:r>
          </a:p>
          <a:p>
            <a:pPr fontAlgn="base"/>
            <a:r>
              <a:rPr lang="en-US" dirty="0"/>
              <a:t>            Translators are humans after all, therefore it is normal for them to not know some expressions or words. Nevertheless they shouldn’t just skip it, but they should conduct research and note it down for future reference.</a:t>
            </a:r>
          </a:p>
          <a:p>
            <a:pPr fontAlgn="base"/>
            <a:r>
              <a:rPr lang="en-US" b="1" dirty="0">
                <a:solidFill>
                  <a:schemeClr val="accent6">
                    <a:lumMod val="75000"/>
                  </a:schemeClr>
                </a:solidFill>
              </a:rPr>
              <a:t>Humble Pride</a:t>
            </a:r>
            <a:r>
              <a:rPr lang="en-US" dirty="0"/>
              <a:t>. </a:t>
            </a:r>
          </a:p>
          <a:p>
            <a:pPr fontAlgn="base"/>
            <a:r>
              <a:rPr lang="en-US" dirty="0"/>
              <a:t>            A good translator should always deliver a translation that they can be proud of, but at the same time be humble enough to accept possible corrections from the editor/proof reader.  The most important thing in the end is always the quality of the translation.</a:t>
            </a:r>
          </a:p>
          <a:p>
            <a:endParaRPr lang="en-US" dirty="0"/>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6</a:t>
            </a:fld>
            <a:endParaRPr lang="en-US" dirty="0"/>
          </a:p>
        </p:txBody>
      </p:sp>
    </p:spTree>
    <p:extLst>
      <p:ext uri="{BB962C8B-B14F-4D97-AF65-F5344CB8AC3E}">
        <p14:creationId xmlns:p14="http://schemas.microsoft.com/office/powerpoint/2010/main" val="72207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r>
              <a:rPr lang="en-US" dirty="0"/>
              <a:t>What are the characteristics of good </a:t>
            </a:r>
            <a:r>
              <a:rPr lang="en-US" dirty="0">
                <a:solidFill>
                  <a:schemeClr val="accent6">
                    <a:lumMod val="75000"/>
                  </a:schemeClr>
                </a:solidFill>
              </a:rPr>
              <a:t>interpreters</a:t>
            </a:r>
            <a:r>
              <a:rPr lang="en-US" dirty="0"/>
              <a:t>?</a:t>
            </a:r>
          </a:p>
          <a:p>
            <a:r>
              <a:rPr lang="en-US" dirty="0"/>
              <a:t>An interpreter must have all the characteristics we have mention in translation. However, There are </a:t>
            </a:r>
            <a:r>
              <a:rPr lang="en-US" dirty="0">
                <a:solidFill>
                  <a:schemeClr val="accent6">
                    <a:lumMod val="75000"/>
                  </a:schemeClr>
                </a:solidFill>
              </a:rPr>
              <a:t>two other characteristics </a:t>
            </a:r>
            <a:r>
              <a:rPr lang="en-US" dirty="0"/>
              <a:t>that should be found in any </a:t>
            </a:r>
            <a:r>
              <a:rPr lang="en-US" dirty="0">
                <a:solidFill>
                  <a:schemeClr val="accent6">
                    <a:lumMod val="75000"/>
                  </a:schemeClr>
                </a:solidFill>
              </a:rPr>
              <a:t>interpreters</a:t>
            </a:r>
            <a:r>
              <a:rPr lang="en-US" dirty="0"/>
              <a:t>:</a:t>
            </a:r>
          </a:p>
          <a:p>
            <a:endParaRPr lang="en-US" dirty="0"/>
          </a:p>
          <a:p>
            <a:pPr marL="342900" indent="-342900">
              <a:buFont typeface="Arial" panose="020B0604020202020204" pitchFamily="34" charset="0"/>
              <a:buChar char="•"/>
            </a:pPr>
            <a:r>
              <a:rPr lang="en-US" dirty="0">
                <a:solidFill>
                  <a:schemeClr val="accent6">
                    <a:lumMod val="75000"/>
                  </a:schemeClr>
                </a:solidFill>
              </a:rPr>
              <a:t>Public speaking </a:t>
            </a:r>
            <a:r>
              <a:rPr lang="en-US" dirty="0"/>
              <a:t>skills</a:t>
            </a:r>
          </a:p>
          <a:p>
            <a:pPr marL="342900" indent="-342900">
              <a:buFont typeface="Arial" panose="020B0604020202020204" pitchFamily="34" charset="0"/>
              <a:buChar char="•"/>
            </a:pPr>
            <a:r>
              <a:rPr lang="en-US" dirty="0"/>
              <a:t>Excellent </a:t>
            </a:r>
            <a:r>
              <a:rPr lang="en-US" dirty="0">
                <a:solidFill>
                  <a:schemeClr val="accent6">
                    <a:lumMod val="75000"/>
                  </a:schemeClr>
                </a:solidFill>
              </a:rPr>
              <a:t>listening</a:t>
            </a:r>
            <a:r>
              <a:rPr lang="en-US" dirty="0"/>
              <a:t> and </a:t>
            </a:r>
            <a:r>
              <a:rPr lang="en-US" dirty="0">
                <a:solidFill>
                  <a:schemeClr val="accent6">
                    <a:lumMod val="75000"/>
                  </a:schemeClr>
                </a:solidFill>
              </a:rPr>
              <a:t>memorization</a:t>
            </a:r>
            <a:r>
              <a:rPr lang="en-US" dirty="0"/>
              <a:t> capacity</a:t>
            </a:r>
          </a:p>
          <a:p>
            <a:pPr marL="342900" indent="-342900">
              <a:buFont typeface="Arial" panose="020B0604020202020204" pitchFamily="34" charset="0"/>
              <a:buChar char="•"/>
            </a:pPr>
            <a:r>
              <a:rPr lang="en-US" dirty="0"/>
              <a:t>……………………………………………………………………………………………</a:t>
            </a:r>
          </a:p>
          <a:p>
            <a:pPr marL="342900" indent="-342900">
              <a:buFont typeface="Arial" panose="020B0604020202020204" pitchFamily="34" charset="0"/>
              <a:buChar char="•"/>
            </a:pPr>
            <a:endParaRPr lang="en-US" dirty="0"/>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91000"/>
            <a:ext cx="9144000" cy="2667000"/>
          </a:xfrm>
          <a:prstGeom prst="rect">
            <a:avLst/>
          </a:prstGeom>
        </p:spPr>
      </p:pic>
    </p:spTree>
    <p:extLst>
      <p:ext uri="{BB962C8B-B14F-4D97-AF65-F5344CB8AC3E}">
        <p14:creationId xmlns:p14="http://schemas.microsoft.com/office/powerpoint/2010/main" val="83713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dirty="0"/>
              <a:t>What are the </a:t>
            </a:r>
            <a:r>
              <a:rPr lang="en-US" b="1" u="sng" dirty="0">
                <a:solidFill>
                  <a:srgbClr val="00B050"/>
                </a:solidFill>
              </a:rPr>
              <a:t>types of interpreting</a:t>
            </a:r>
            <a:r>
              <a:rPr lang="en-US" dirty="0"/>
              <a:t>?</a:t>
            </a:r>
          </a:p>
          <a:p>
            <a:pPr marL="342900" indent="-342900">
              <a:buFont typeface="Arial" panose="020B0604020202020204" pitchFamily="34" charset="0"/>
              <a:buChar char="•"/>
            </a:pPr>
            <a:r>
              <a:rPr lang="en-US" dirty="0"/>
              <a:t>We have six major types of interpreting:</a:t>
            </a:r>
          </a:p>
          <a:p>
            <a:r>
              <a:rPr lang="en-US" dirty="0"/>
              <a:t>      </a:t>
            </a:r>
          </a:p>
          <a:p>
            <a:r>
              <a:rPr lang="en-US" dirty="0"/>
              <a:t>1. </a:t>
            </a:r>
            <a:r>
              <a:rPr lang="en-US" b="1" u="sng" dirty="0">
                <a:solidFill>
                  <a:srgbClr val="00B050"/>
                </a:solidFill>
              </a:rPr>
              <a:t>Consecutive</a:t>
            </a:r>
            <a:r>
              <a:rPr lang="en-US" dirty="0"/>
              <a:t> Interpreting</a:t>
            </a:r>
          </a:p>
          <a:p>
            <a:r>
              <a:rPr lang="en-US" b="1" dirty="0">
                <a:solidFill>
                  <a:schemeClr val="accent6">
                    <a:lumMod val="50000"/>
                  </a:schemeClr>
                </a:solidFill>
              </a:rPr>
              <a:t>2.</a:t>
            </a:r>
            <a:r>
              <a:rPr lang="en-US" b="1" u="sng" dirty="0">
                <a:solidFill>
                  <a:schemeClr val="accent6">
                    <a:lumMod val="50000"/>
                  </a:schemeClr>
                </a:solidFill>
              </a:rPr>
              <a:t>Simultaneous</a:t>
            </a:r>
            <a:r>
              <a:rPr lang="en-US" dirty="0"/>
              <a:t> Interpreting</a:t>
            </a:r>
          </a:p>
          <a:p>
            <a:r>
              <a:rPr lang="en-US" dirty="0"/>
              <a:t>3. </a:t>
            </a:r>
            <a:r>
              <a:rPr lang="en-US" b="1" u="sng" dirty="0">
                <a:solidFill>
                  <a:srgbClr val="7030A0"/>
                </a:solidFill>
              </a:rPr>
              <a:t>Escort/Travel</a:t>
            </a:r>
            <a:r>
              <a:rPr lang="en-US" dirty="0"/>
              <a:t> Interpreting</a:t>
            </a:r>
          </a:p>
          <a:p>
            <a:r>
              <a:rPr lang="en-US" dirty="0"/>
              <a:t>4. </a:t>
            </a:r>
            <a:r>
              <a:rPr lang="en-US" b="1" u="sng" dirty="0">
                <a:solidFill>
                  <a:schemeClr val="accent6"/>
                </a:solidFill>
              </a:rPr>
              <a:t>Whisper</a:t>
            </a:r>
            <a:r>
              <a:rPr lang="en-US" dirty="0"/>
              <a:t> Interpreting</a:t>
            </a:r>
          </a:p>
          <a:p>
            <a:r>
              <a:rPr lang="en-US" dirty="0"/>
              <a:t>5. </a:t>
            </a:r>
            <a:r>
              <a:rPr lang="en-US" b="1" u="sng" dirty="0">
                <a:solidFill>
                  <a:srgbClr val="00B050"/>
                </a:solidFill>
              </a:rPr>
              <a:t>Scheduled Phone/Over-the-Phone </a:t>
            </a:r>
            <a:r>
              <a:rPr lang="en-US" dirty="0"/>
              <a:t>Interpreting</a:t>
            </a:r>
          </a:p>
          <a:p>
            <a:r>
              <a:rPr lang="en-US" dirty="0"/>
              <a:t>6. </a:t>
            </a:r>
            <a:r>
              <a:rPr lang="en-US" b="1" u="sng" dirty="0">
                <a:solidFill>
                  <a:schemeClr val="accent6">
                    <a:lumMod val="75000"/>
                  </a:schemeClr>
                </a:solidFill>
              </a:rPr>
              <a:t>On-Demand Phone </a:t>
            </a:r>
            <a:r>
              <a:rPr lang="en-US" dirty="0"/>
              <a:t>Interpreting</a:t>
            </a:r>
          </a:p>
          <a:p>
            <a:r>
              <a:rPr lang="en-US" dirty="0"/>
              <a:t>………………………………………………………………………..</a:t>
            </a:r>
          </a:p>
          <a:p>
            <a:endParaRPr lang="en-US" dirty="0"/>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8</a:t>
            </a:fld>
            <a:endParaRPr lang="en-US" dirty="0"/>
          </a:p>
        </p:txBody>
      </p:sp>
    </p:spTree>
    <p:extLst>
      <p:ext uri="{BB962C8B-B14F-4D97-AF65-F5344CB8AC3E}">
        <p14:creationId xmlns:p14="http://schemas.microsoft.com/office/powerpoint/2010/main" val="314358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9067800" cy="5867400"/>
          </a:xfrm>
        </p:spPr>
        <p:txBody>
          <a:bodyPr>
            <a:normAutofit/>
          </a:bodyPr>
          <a:lstStyle/>
          <a:p>
            <a:pPr marL="342900" indent="-342900">
              <a:buFont typeface="Arial" panose="020B0604020202020204" pitchFamily="34" charset="0"/>
              <a:buChar char="•"/>
            </a:pPr>
            <a:r>
              <a:rPr lang="en-US" sz="3200" dirty="0">
                <a:solidFill>
                  <a:srgbClr val="FF0000"/>
                </a:solidFill>
              </a:rPr>
              <a:t>Larson </a:t>
            </a:r>
            <a:r>
              <a:rPr lang="en-US" sz="3200" dirty="0">
                <a:solidFill>
                  <a:schemeClr val="tx1">
                    <a:lumMod val="95000"/>
                    <a:lumOff val="5000"/>
                  </a:schemeClr>
                </a:solidFill>
              </a:rPr>
              <a:t>classifies translation into two Types</a:t>
            </a:r>
            <a:r>
              <a:rPr lang="en-US" sz="3200" dirty="0">
                <a:solidFill>
                  <a:srgbClr val="FF0000"/>
                </a:solidFill>
              </a:rPr>
              <a:t>:</a:t>
            </a:r>
          </a:p>
          <a:p>
            <a:r>
              <a:rPr lang="en-US" sz="3200" dirty="0">
                <a:solidFill>
                  <a:srgbClr val="FF0000"/>
                </a:solidFill>
              </a:rPr>
              <a:t> </a:t>
            </a:r>
          </a:p>
          <a:p>
            <a:r>
              <a:rPr lang="en-US" sz="3200" dirty="0">
                <a:solidFill>
                  <a:srgbClr val="FF0000"/>
                </a:solidFill>
              </a:rPr>
              <a:t>1. Form-based </a:t>
            </a:r>
            <a:r>
              <a:rPr lang="en-US" sz="3200" dirty="0">
                <a:solidFill>
                  <a:schemeClr val="tx1">
                    <a:lumMod val="95000"/>
                    <a:lumOff val="5000"/>
                  </a:schemeClr>
                </a:solidFill>
              </a:rPr>
              <a:t>translation</a:t>
            </a:r>
          </a:p>
          <a:p>
            <a:r>
              <a:rPr lang="en-US" sz="3200" dirty="0">
                <a:solidFill>
                  <a:srgbClr val="FF0000"/>
                </a:solidFill>
              </a:rPr>
              <a:t>             </a:t>
            </a:r>
            <a:r>
              <a:rPr lang="en-US" sz="3200" dirty="0">
                <a:solidFill>
                  <a:schemeClr val="tx1">
                    <a:lumMod val="95000"/>
                    <a:lumOff val="5000"/>
                  </a:schemeClr>
                </a:solidFill>
              </a:rPr>
              <a:t>follow the </a:t>
            </a:r>
            <a:r>
              <a:rPr lang="en-US" sz="3200" dirty="0">
                <a:solidFill>
                  <a:srgbClr val="FF3399"/>
                </a:solidFill>
              </a:rPr>
              <a:t>form</a:t>
            </a:r>
            <a:r>
              <a:rPr lang="en-US" sz="3200" dirty="0">
                <a:solidFill>
                  <a:schemeClr val="tx1">
                    <a:lumMod val="95000"/>
                    <a:lumOff val="5000"/>
                  </a:schemeClr>
                </a:solidFill>
              </a:rPr>
              <a:t> and </a:t>
            </a:r>
            <a:r>
              <a:rPr lang="en-US" sz="3200" dirty="0">
                <a:solidFill>
                  <a:srgbClr val="FF3399"/>
                </a:solidFill>
              </a:rPr>
              <a:t>structure</a:t>
            </a:r>
            <a:r>
              <a:rPr lang="en-US" sz="3200" dirty="0">
                <a:solidFill>
                  <a:schemeClr val="tx1">
                    <a:lumMod val="95000"/>
                    <a:lumOff val="5000"/>
                  </a:schemeClr>
                </a:solidFill>
              </a:rPr>
              <a:t> of the SL</a:t>
            </a:r>
          </a:p>
          <a:p>
            <a:pPr marL="342900" indent="-342900">
              <a:buFont typeface="Arial" panose="020B0604020202020204" pitchFamily="34" charset="0"/>
              <a:buChar char="•"/>
            </a:pPr>
            <a:endParaRPr lang="en-US" sz="3200" dirty="0">
              <a:solidFill>
                <a:schemeClr val="tx1">
                  <a:lumMod val="95000"/>
                  <a:lumOff val="5000"/>
                </a:schemeClr>
              </a:solidFill>
            </a:endParaRPr>
          </a:p>
          <a:p>
            <a:pPr marL="342900" indent="-342900">
              <a:buFont typeface="Arial" panose="020B0604020202020204" pitchFamily="34" charset="0"/>
              <a:buChar char="•"/>
            </a:pPr>
            <a:r>
              <a:rPr lang="en-US" sz="3200" dirty="0">
                <a:solidFill>
                  <a:srgbClr val="FF0000"/>
                </a:solidFill>
              </a:rPr>
              <a:t>2. Meaning-based </a:t>
            </a:r>
            <a:r>
              <a:rPr lang="en-US" sz="3200" dirty="0">
                <a:solidFill>
                  <a:schemeClr val="tx1">
                    <a:lumMod val="95000"/>
                    <a:lumOff val="5000"/>
                  </a:schemeClr>
                </a:solidFill>
              </a:rPr>
              <a:t>translation</a:t>
            </a:r>
          </a:p>
          <a:p>
            <a:r>
              <a:rPr lang="en-US" sz="3200" dirty="0">
                <a:solidFill>
                  <a:srgbClr val="FF0000"/>
                </a:solidFill>
              </a:rPr>
              <a:t>           </a:t>
            </a:r>
            <a:r>
              <a:rPr lang="en-US" sz="3200" dirty="0">
                <a:solidFill>
                  <a:schemeClr val="tx1">
                    <a:lumMod val="95000"/>
                    <a:lumOff val="5000"/>
                  </a:schemeClr>
                </a:solidFill>
              </a:rPr>
              <a:t>to communicate the meaning of SL in the natural forms of TL</a:t>
            </a:r>
            <a:r>
              <a:rPr lang="ku-Arab-IQ" sz="3200" dirty="0">
                <a:solidFill>
                  <a:schemeClr val="tx1">
                    <a:lumMod val="95000"/>
                    <a:lumOff val="5000"/>
                  </a:schemeClr>
                </a:solidFill>
              </a:rPr>
              <a:t>.</a:t>
            </a:r>
          </a:p>
          <a:p>
            <a:r>
              <a:rPr lang="en-US" sz="3200" dirty="0">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a:p>
            <a:endParaRPr lang="en-US" dirty="0">
              <a:solidFill>
                <a:srgbClr val="FF0000"/>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0" y="0"/>
            <a:ext cx="9067800" cy="990601"/>
          </a:xfrm>
        </p:spPr>
        <p:txBody>
          <a:bodyPr/>
          <a:lstStyle/>
          <a:p>
            <a:pPr marL="182880" indent="0">
              <a:buNone/>
            </a:pPr>
            <a:r>
              <a:rPr lang="en-US" sz="4800" u="sng" dirty="0">
                <a:solidFill>
                  <a:srgbClr val="7030A0"/>
                </a:solidFill>
              </a:rPr>
              <a:t>Types of Translation</a:t>
            </a:r>
          </a:p>
        </p:txBody>
      </p:sp>
      <p:sp>
        <p:nvSpPr>
          <p:cNvPr id="4" name="Slide Number Placeholder 3"/>
          <p:cNvSpPr>
            <a:spLocks noGrp="1"/>
          </p:cNvSpPr>
          <p:nvPr>
            <p:ph type="sldNum" sz="quarter" idx="12"/>
          </p:nvPr>
        </p:nvSpPr>
        <p:spPr/>
        <p:txBody>
          <a:bodyPr/>
          <a:lstStyle/>
          <a:p>
            <a:fld id="{33B04FA3-DF72-48F9-B039-39A0BF277896}" type="slidenum">
              <a:rPr lang="en-US" smtClean="0"/>
              <a:t>9</a:t>
            </a:fld>
            <a:endParaRPr lang="en-US" dirty="0"/>
          </a:p>
        </p:txBody>
      </p:sp>
    </p:spTree>
    <p:extLst>
      <p:ext uri="{BB962C8B-B14F-4D97-AF65-F5344CB8AC3E}">
        <p14:creationId xmlns:p14="http://schemas.microsoft.com/office/powerpoint/2010/main" val="336852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13609</TotalTime>
  <Words>2046</Words>
  <Application>Microsoft Office PowerPoint</Application>
  <PresentationFormat>On-screen Show (4:3)</PresentationFormat>
  <Paragraphs>242</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Georgia</vt:lpstr>
      <vt:lpstr>Times New Roman</vt:lpstr>
      <vt:lpstr>Trebuchet MS</vt:lpstr>
      <vt:lpstr>Slipstream</vt:lpstr>
      <vt:lpstr>Translation</vt:lpstr>
      <vt:lpstr>Translation</vt:lpstr>
      <vt:lpstr>Translation</vt:lpstr>
      <vt:lpstr>Translation</vt:lpstr>
      <vt:lpstr>Translation</vt:lpstr>
      <vt:lpstr>Translation</vt:lpstr>
      <vt:lpstr>Translation</vt:lpstr>
      <vt:lpstr>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lpstr>Types of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dc:title>
  <dc:creator>jiyar</dc:creator>
  <cp:lastModifiedBy>LENOVO</cp:lastModifiedBy>
  <cp:revision>1077</cp:revision>
  <dcterms:created xsi:type="dcterms:W3CDTF">2016-10-17T09:53:48Z</dcterms:created>
  <dcterms:modified xsi:type="dcterms:W3CDTF">2024-05-29T14:21:39Z</dcterms:modified>
</cp:coreProperties>
</file>