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5"/>
  </p:notesMasterIdLst>
  <p:sldIdLst>
    <p:sldId id="610" r:id="rId2"/>
    <p:sldId id="577" r:id="rId3"/>
    <p:sldId id="568" r:id="rId4"/>
    <p:sldId id="616" r:id="rId5"/>
    <p:sldId id="617" r:id="rId6"/>
    <p:sldId id="618" r:id="rId7"/>
    <p:sldId id="619" r:id="rId8"/>
    <p:sldId id="620" r:id="rId9"/>
    <p:sldId id="621" r:id="rId10"/>
    <p:sldId id="569" r:id="rId11"/>
    <p:sldId id="570" r:id="rId12"/>
    <p:sldId id="571" r:id="rId13"/>
    <p:sldId id="572" r:id="rId14"/>
    <p:sldId id="573" r:id="rId15"/>
    <p:sldId id="578" r:id="rId16"/>
    <p:sldId id="574" r:id="rId17"/>
    <p:sldId id="575" r:id="rId18"/>
    <p:sldId id="579" r:id="rId19"/>
    <p:sldId id="588" r:id="rId20"/>
    <p:sldId id="589" r:id="rId21"/>
    <p:sldId id="582" r:id="rId22"/>
    <p:sldId id="581" r:id="rId23"/>
    <p:sldId id="583" r:id="rId24"/>
    <p:sldId id="584" r:id="rId25"/>
    <p:sldId id="585" r:id="rId26"/>
    <p:sldId id="586" r:id="rId27"/>
    <p:sldId id="587" r:id="rId28"/>
    <p:sldId id="590" r:id="rId29"/>
    <p:sldId id="625" r:id="rId30"/>
    <p:sldId id="593" r:id="rId31"/>
    <p:sldId id="594" r:id="rId32"/>
    <p:sldId id="596" r:id="rId33"/>
    <p:sldId id="59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yar" initials="J" lastIdx="0" clrIdx="0">
    <p:extLst>
      <p:ext uri="{19B8F6BF-5375-455C-9EA6-DF929625EA0E}">
        <p15:presenceInfo xmlns:p15="http://schemas.microsoft.com/office/powerpoint/2012/main" userId="Jiy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0F7CB-BFF9-45B3-A304-D3D3E2AC327A}" type="datetimeFigureOut">
              <a:rPr lang="en-US" smtClean="0"/>
              <a:t>5/29/2024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CC696D-C986-4EE8-A0BB-D87949350F0F}" type="slidenum">
              <a:rPr lang="en-US" smtClean="0"/>
              <a:t>‹#›</a:t>
            </a:fld>
            <a:endParaRPr lang="en-US"/>
          </a:p>
        </p:txBody>
      </p:sp>
    </p:spTree>
    <p:extLst>
      <p:ext uri="{BB962C8B-B14F-4D97-AF65-F5344CB8AC3E}">
        <p14:creationId xmlns:p14="http://schemas.microsoft.com/office/powerpoint/2010/main" val="184397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1</a:t>
            </a:fld>
            <a:endParaRPr lang="en-US"/>
          </a:p>
        </p:txBody>
      </p:sp>
    </p:spTree>
    <p:extLst>
      <p:ext uri="{BB962C8B-B14F-4D97-AF65-F5344CB8AC3E}">
        <p14:creationId xmlns:p14="http://schemas.microsoft.com/office/powerpoint/2010/main" val="323307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10</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11</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12</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13</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14</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15</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16</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17</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18</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19</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2</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20</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21</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22</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23</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24</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25</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26</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27</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28</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D7DA4-3B13-39F7-C8A9-5BCEEA708AE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D11161-F4B8-A817-9FBB-5D32665A9BE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3C0A755-1108-E5CE-8E50-49D4488E298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ADFBE5B-D3CC-9F74-01E1-B9F0307EDABA}"/>
              </a:ext>
            </a:extLst>
          </p:cNvPr>
          <p:cNvSpPr>
            <a:spLocks noGrp="1"/>
          </p:cNvSpPr>
          <p:nvPr>
            <p:ph type="sldNum" sz="quarter" idx="10"/>
          </p:nvPr>
        </p:nvSpPr>
        <p:spPr/>
        <p:txBody>
          <a:bodyPr/>
          <a:lstStyle/>
          <a:p>
            <a:fld id="{A4CC696D-C986-4EE8-A0BB-D87949350F0F}" type="slidenum">
              <a:rPr lang="en-US" smtClean="0"/>
              <a:t>29</a:t>
            </a:fld>
            <a:endParaRPr lang="en-US"/>
          </a:p>
        </p:txBody>
      </p:sp>
    </p:spTree>
    <p:extLst>
      <p:ext uri="{BB962C8B-B14F-4D97-AF65-F5344CB8AC3E}">
        <p14:creationId xmlns:p14="http://schemas.microsoft.com/office/powerpoint/2010/main" val="859385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3</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30</a:t>
            </a:fld>
            <a:endParaRPr lang="en-US"/>
          </a:p>
        </p:txBody>
      </p:sp>
    </p:spTree>
    <p:extLst>
      <p:ext uri="{BB962C8B-B14F-4D97-AF65-F5344CB8AC3E}">
        <p14:creationId xmlns:p14="http://schemas.microsoft.com/office/powerpoint/2010/main" val="20813976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31</a:t>
            </a:fld>
            <a:endParaRPr lang="en-US"/>
          </a:p>
        </p:txBody>
      </p:sp>
    </p:spTree>
    <p:extLst>
      <p:ext uri="{BB962C8B-B14F-4D97-AF65-F5344CB8AC3E}">
        <p14:creationId xmlns:p14="http://schemas.microsoft.com/office/powerpoint/2010/main" val="28346063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32</a:t>
            </a:fld>
            <a:endParaRPr lang="en-US"/>
          </a:p>
        </p:txBody>
      </p:sp>
    </p:spTree>
    <p:extLst>
      <p:ext uri="{BB962C8B-B14F-4D97-AF65-F5344CB8AC3E}">
        <p14:creationId xmlns:p14="http://schemas.microsoft.com/office/powerpoint/2010/main" val="42732335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C696D-C986-4EE8-A0BB-D87949350F0F}" type="slidenum">
              <a:rPr lang="en-US" smtClean="0"/>
              <a:t>33</a:t>
            </a:fld>
            <a:endParaRPr lang="en-US"/>
          </a:p>
        </p:txBody>
      </p:sp>
    </p:spTree>
    <p:extLst>
      <p:ext uri="{BB962C8B-B14F-4D97-AF65-F5344CB8AC3E}">
        <p14:creationId xmlns:p14="http://schemas.microsoft.com/office/powerpoint/2010/main" val="4219075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C45475-4CF6-2DAF-B1E7-0BDD5D0C857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C4211A-0C92-77B1-41D6-BED06EDEA8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F3288E-3700-FDF2-C516-72DF57C8181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31F49C0-66C4-5F47-94F5-139E5B5E3CBE}"/>
              </a:ext>
            </a:extLst>
          </p:cNvPr>
          <p:cNvSpPr>
            <a:spLocks noGrp="1"/>
          </p:cNvSpPr>
          <p:nvPr>
            <p:ph type="sldNum" sz="quarter" idx="10"/>
          </p:nvPr>
        </p:nvSpPr>
        <p:spPr/>
        <p:txBody>
          <a:bodyPr/>
          <a:lstStyle/>
          <a:p>
            <a:fld id="{A4CC696D-C986-4EE8-A0BB-D87949350F0F}" type="slidenum">
              <a:rPr lang="en-US" smtClean="0"/>
              <a:t>4</a:t>
            </a:fld>
            <a:endParaRPr lang="en-US"/>
          </a:p>
        </p:txBody>
      </p:sp>
    </p:spTree>
    <p:extLst>
      <p:ext uri="{BB962C8B-B14F-4D97-AF65-F5344CB8AC3E}">
        <p14:creationId xmlns:p14="http://schemas.microsoft.com/office/powerpoint/2010/main" val="2016705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082C7D-DDF1-07A4-73A3-DF36849FBAB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47FD37-D8B3-7BF2-AB5B-F37112D4D47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E2E8F93-7384-EBA0-1B1C-9738EEFF61C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BCC86D2-D7A7-4691-E965-9D6E155B8254}"/>
              </a:ext>
            </a:extLst>
          </p:cNvPr>
          <p:cNvSpPr>
            <a:spLocks noGrp="1"/>
          </p:cNvSpPr>
          <p:nvPr>
            <p:ph type="sldNum" sz="quarter" idx="10"/>
          </p:nvPr>
        </p:nvSpPr>
        <p:spPr/>
        <p:txBody>
          <a:bodyPr/>
          <a:lstStyle/>
          <a:p>
            <a:fld id="{A4CC696D-C986-4EE8-A0BB-D87949350F0F}" type="slidenum">
              <a:rPr lang="en-US" smtClean="0"/>
              <a:t>5</a:t>
            </a:fld>
            <a:endParaRPr lang="en-US"/>
          </a:p>
        </p:txBody>
      </p:sp>
    </p:spTree>
    <p:extLst>
      <p:ext uri="{BB962C8B-B14F-4D97-AF65-F5344CB8AC3E}">
        <p14:creationId xmlns:p14="http://schemas.microsoft.com/office/powerpoint/2010/main" val="2550026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4EE9EF-5084-446B-556A-411914840B7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11D930-F0A5-79C2-0D09-814DE18C8F5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D53000-DEBA-DF29-99D4-AF1663DC7A5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8B7BCE7-B962-3E06-7B1E-9664E9469CFC}"/>
              </a:ext>
            </a:extLst>
          </p:cNvPr>
          <p:cNvSpPr>
            <a:spLocks noGrp="1"/>
          </p:cNvSpPr>
          <p:nvPr>
            <p:ph type="sldNum" sz="quarter" idx="10"/>
          </p:nvPr>
        </p:nvSpPr>
        <p:spPr/>
        <p:txBody>
          <a:bodyPr/>
          <a:lstStyle/>
          <a:p>
            <a:fld id="{A4CC696D-C986-4EE8-A0BB-D87949350F0F}" type="slidenum">
              <a:rPr lang="en-US" smtClean="0"/>
              <a:t>6</a:t>
            </a:fld>
            <a:endParaRPr lang="en-US"/>
          </a:p>
        </p:txBody>
      </p:sp>
    </p:spTree>
    <p:extLst>
      <p:ext uri="{BB962C8B-B14F-4D97-AF65-F5344CB8AC3E}">
        <p14:creationId xmlns:p14="http://schemas.microsoft.com/office/powerpoint/2010/main" val="3284537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E16085-F4AF-1936-41EB-AC043B43EA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019786-DD20-FBB7-D056-1FDF12109F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FD6D235-BFCA-F99D-6FA1-8ADBB17A053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6B15AD6-281E-47B3-6119-F01B7826C8FC}"/>
              </a:ext>
            </a:extLst>
          </p:cNvPr>
          <p:cNvSpPr>
            <a:spLocks noGrp="1"/>
          </p:cNvSpPr>
          <p:nvPr>
            <p:ph type="sldNum" sz="quarter" idx="10"/>
          </p:nvPr>
        </p:nvSpPr>
        <p:spPr/>
        <p:txBody>
          <a:bodyPr/>
          <a:lstStyle/>
          <a:p>
            <a:fld id="{A4CC696D-C986-4EE8-A0BB-D87949350F0F}" type="slidenum">
              <a:rPr lang="en-US" smtClean="0"/>
              <a:t>7</a:t>
            </a:fld>
            <a:endParaRPr lang="en-US"/>
          </a:p>
        </p:txBody>
      </p:sp>
    </p:spTree>
    <p:extLst>
      <p:ext uri="{BB962C8B-B14F-4D97-AF65-F5344CB8AC3E}">
        <p14:creationId xmlns:p14="http://schemas.microsoft.com/office/powerpoint/2010/main" val="1054135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3DE4E2-FC3D-1E7C-8ED8-5A7BFD1148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9BB949D-F964-A731-218C-B4D99864A1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99DF340-BD96-E340-5413-C812E4A7774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412F8A9-1568-6C29-AD20-D63F2791BA6A}"/>
              </a:ext>
            </a:extLst>
          </p:cNvPr>
          <p:cNvSpPr>
            <a:spLocks noGrp="1"/>
          </p:cNvSpPr>
          <p:nvPr>
            <p:ph type="sldNum" sz="quarter" idx="10"/>
          </p:nvPr>
        </p:nvSpPr>
        <p:spPr/>
        <p:txBody>
          <a:bodyPr/>
          <a:lstStyle/>
          <a:p>
            <a:fld id="{A4CC696D-C986-4EE8-A0BB-D87949350F0F}" type="slidenum">
              <a:rPr lang="en-US" smtClean="0"/>
              <a:t>8</a:t>
            </a:fld>
            <a:endParaRPr lang="en-US"/>
          </a:p>
        </p:txBody>
      </p:sp>
    </p:spTree>
    <p:extLst>
      <p:ext uri="{BB962C8B-B14F-4D97-AF65-F5344CB8AC3E}">
        <p14:creationId xmlns:p14="http://schemas.microsoft.com/office/powerpoint/2010/main" val="760004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576CF5-86DA-7676-B250-252E51E0943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A22A53-31C9-88E3-32AE-491BF324EB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482872-2598-75A3-F93B-5B240B895C9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32A2FB8-C26E-7FE0-25EA-0F658C9B7212}"/>
              </a:ext>
            </a:extLst>
          </p:cNvPr>
          <p:cNvSpPr>
            <a:spLocks noGrp="1"/>
          </p:cNvSpPr>
          <p:nvPr>
            <p:ph type="sldNum" sz="quarter" idx="10"/>
          </p:nvPr>
        </p:nvSpPr>
        <p:spPr/>
        <p:txBody>
          <a:bodyPr/>
          <a:lstStyle/>
          <a:p>
            <a:fld id="{A4CC696D-C986-4EE8-A0BB-D87949350F0F}" type="slidenum">
              <a:rPr lang="en-US" smtClean="0"/>
              <a:t>9</a:t>
            </a:fld>
            <a:endParaRPr lang="en-US"/>
          </a:p>
        </p:txBody>
      </p:sp>
    </p:spTree>
    <p:extLst>
      <p:ext uri="{BB962C8B-B14F-4D97-AF65-F5344CB8AC3E}">
        <p14:creationId xmlns:p14="http://schemas.microsoft.com/office/powerpoint/2010/main" val="1046463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50894A-AAC4-4495-A226-457DFEC91E29}" type="datetime1">
              <a:rPr lang="en-US" smtClean="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04FA3-DF72-48F9-B039-39A0BF277896}"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38CB93-919D-40BE-8192-65F876155A00}" type="datetime1">
              <a:rPr lang="en-US" smtClean="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04FA3-DF72-48F9-B039-39A0BF27789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EF01B-D3D8-4BF1-A7E0-1390E8B80B77}" type="datetime1">
              <a:rPr lang="en-US" smtClean="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04FA3-DF72-48F9-B039-39A0BF27789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BC1ADE2-6FCC-4FEC-BD58-E8EF76CFC08A}" type="datetime1">
              <a:rPr lang="en-US" smtClean="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04FA3-DF72-48F9-B039-39A0BF277896}"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AFBD6-5931-4BA8-A349-F460F5592713}" type="datetime1">
              <a:rPr lang="en-US" smtClean="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04FA3-DF72-48F9-B039-39A0BF27789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320B9D4-5079-43CC-98D5-8384C335F475}" type="datetime1">
              <a:rPr lang="en-US" smtClean="0"/>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B04FA3-DF72-48F9-B039-39A0BF277896}"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AC5941-1BD0-45F8-812F-147AEE5F1250}" type="datetime1">
              <a:rPr lang="en-US" smtClean="0"/>
              <a:t>5/29/2024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B04FA3-DF72-48F9-B039-39A0BF277896}"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8EB40C-BFC4-4621-AFCF-9DEB8FA6CCF1}" type="datetime1">
              <a:rPr lang="en-US" smtClean="0"/>
              <a:t>5/29/2024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B04FA3-DF72-48F9-B039-39A0BF27789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059BD-6C3C-4E83-99FB-14CBBE91EFF2}" type="datetime1">
              <a:rPr lang="en-US" smtClean="0"/>
              <a:t>5/29/2024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B04FA3-DF72-48F9-B039-39A0BF27789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0BB739-5C77-442B-99D4-E30851086053}" type="datetime1">
              <a:rPr lang="en-US" smtClean="0"/>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B04FA3-DF72-48F9-B039-39A0BF27789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91E96F-EBB3-4B05-839B-7B201192B1FB}" type="datetime1">
              <a:rPr lang="en-US" smtClean="0"/>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B04FA3-DF72-48F9-B039-39A0BF277896}"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282480F-2796-4F74-8A84-736A4012EA27}" type="datetime1">
              <a:rPr lang="en-US" smtClean="0"/>
              <a:t>5/29/2024</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3B04FA3-DF72-48F9-B039-39A0BF27789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lnSpcReduction="10000"/>
          </a:bodyPr>
          <a:lstStyle/>
          <a:p>
            <a:r>
              <a:rPr lang="en-US" sz="3200" b="1" dirty="0">
                <a:solidFill>
                  <a:srgbClr val="FF0000"/>
                </a:solidFill>
              </a:rPr>
              <a:t>Avoiding biasness in Translation</a:t>
            </a:r>
            <a:r>
              <a:rPr lang="en-US" sz="3200" b="1" dirty="0">
                <a:solidFill>
                  <a:schemeClr val="tx1"/>
                </a:solidFill>
              </a:rPr>
              <a:t>.</a:t>
            </a:r>
          </a:p>
          <a:p>
            <a:r>
              <a:rPr lang="en-US" sz="3200" b="1" dirty="0">
                <a:solidFill>
                  <a:schemeClr val="tx1"/>
                </a:solidFill>
              </a:rPr>
              <a:t>Translators should be very careful while translating a text. He should not be biased.</a:t>
            </a:r>
          </a:p>
          <a:p>
            <a:r>
              <a:rPr lang="en-US" sz="3200" b="1" dirty="0">
                <a:solidFill>
                  <a:schemeClr val="tx1"/>
                </a:solidFill>
              </a:rPr>
              <a:t>…………………………….</a:t>
            </a:r>
          </a:p>
          <a:p>
            <a:r>
              <a:rPr lang="en-US" sz="3200" b="1" dirty="0">
                <a:solidFill>
                  <a:srgbClr val="FF0000"/>
                </a:solidFill>
              </a:rPr>
              <a:t>Biasness</a:t>
            </a:r>
            <a:r>
              <a:rPr lang="en-US" sz="3200" b="1" dirty="0">
                <a:solidFill>
                  <a:schemeClr val="tx1"/>
                </a:solidFill>
              </a:rPr>
              <a:t> in translation has </a:t>
            </a:r>
            <a:r>
              <a:rPr lang="en-US" sz="3200" b="1" dirty="0">
                <a:solidFill>
                  <a:srgbClr val="C00000"/>
                </a:solidFill>
              </a:rPr>
              <a:t>two</a:t>
            </a:r>
            <a:r>
              <a:rPr lang="en-US" sz="3200" b="1" dirty="0">
                <a:solidFill>
                  <a:schemeClr val="tx1"/>
                </a:solidFill>
              </a:rPr>
              <a:t> types: </a:t>
            </a:r>
            <a:r>
              <a:rPr lang="en-US" sz="3200" b="1" dirty="0">
                <a:solidFill>
                  <a:srgbClr val="0000FF"/>
                </a:solidFill>
              </a:rPr>
              <a:t>Negative</a:t>
            </a:r>
            <a:r>
              <a:rPr lang="en-US" sz="3200" b="1" dirty="0">
                <a:solidFill>
                  <a:schemeClr val="tx1"/>
                </a:solidFill>
              </a:rPr>
              <a:t> and </a:t>
            </a:r>
            <a:r>
              <a:rPr lang="en-US" sz="3200" b="1" dirty="0">
                <a:solidFill>
                  <a:srgbClr val="0000FF"/>
                </a:solidFill>
              </a:rPr>
              <a:t>positive</a:t>
            </a:r>
            <a:r>
              <a:rPr lang="en-US" sz="3200" b="1" dirty="0">
                <a:solidFill>
                  <a:schemeClr val="tx1"/>
                </a:solidFill>
              </a:rPr>
              <a:t>.</a:t>
            </a:r>
          </a:p>
          <a:p>
            <a:r>
              <a:rPr lang="en-US" sz="3200" b="1" dirty="0">
                <a:solidFill>
                  <a:schemeClr val="tx1"/>
                </a:solidFill>
              </a:rPr>
              <a:t>………………………….</a:t>
            </a:r>
          </a:p>
          <a:p>
            <a:r>
              <a:rPr lang="en-US" sz="3200" b="1" u="sng" dirty="0">
                <a:solidFill>
                  <a:srgbClr val="FF0000"/>
                </a:solidFill>
              </a:rPr>
              <a:t>Negative</a:t>
            </a:r>
            <a:r>
              <a:rPr lang="en-US" sz="3200" b="1" dirty="0">
                <a:solidFill>
                  <a:schemeClr val="tx1"/>
                </a:solidFill>
              </a:rPr>
              <a:t> bias is when a translator shows </a:t>
            </a:r>
            <a:r>
              <a:rPr lang="en-US" sz="3200" b="1" dirty="0">
                <a:solidFill>
                  <a:srgbClr val="0000FF"/>
                </a:solidFill>
              </a:rPr>
              <a:t>impressiveness</a:t>
            </a:r>
            <a:r>
              <a:rPr lang="en-US" sz="3200" b="1" dirty="0">
                <a:solidFill>
                  <a:schemeClr val="tx1"/>
                </a:solidFill>
              </a:rPr>
              <a:t>, </a:t>
            </a:r>
            <a:r>
              <a:rPr lang="en-US" sz="3200" b="1" dirty="0">
                <a:solidFill>
                  <a:srgbClr val="0000FF"/>
                </a:solidFill>
              </a:rPr>
              <a:t>snobbishness</a:t>
            </a:r>
            <a:r>
              <a:rPr lang="en-US" sz="3200" b="1" dirty="0">
                <a:solidFill>
                  <a:schemeClr val="tx1"/>
                </a:solidFill>
              </a:rPr>
              <a:t>, </a:t>
            </a:r>
            <a:r>
              <a:rPr lang="en-US" sz="3200" b="1" dirty="0">
                <a:solidFill>
                  <a:srgbClr val="FF0000"/>
                </a:solidFill>
              </a:rPr>
              <a:t>hypocrisy</a:t>
            </a:r>
            <a:r>
              <a:rPr lang="en-US" sz="3200" b="1" dirty="0">
                <a:solidFill>
                  <a:schemeClr val="tx1"/>
                </a:solidFill>
              </a:rPr>
              <a:t>, </a:t>
            </a:r>
            <a:r>
              <a:rPr lang="en-US" sz="3200" b="1" dirty="0">
                <a:solidFill>
                  <a:srgbClr val="FF3399"/>
                </a:solidFill>
              </a:rPr>
              <a:t>prejudice</a:t>
            </a:r>
            <a:r>
              <a:rPr lang="en-US" sz="3200" b="1" dirty="0">
                <a:solidFill>
                  <a:schemeClr val="tx1"/>
                </a:solidFill>
              </a:rPr>
              <a:t>, </a:t>
            </a:r>
            <a:r>
              <a:rPr lang="en-US" sz="3200" b="1" dirty="0">
                <a:solidFill>
                  <a:srgbClr val="00B050"/>
                </a:solidFill>
              </a:rPr>
              <a:t>exaggeration</a:t>
            </a:r>
            <a:r>
              <a:rPr lang="en-US" sz="3200" b="1" dirty="0">
                <a:solidFill>
                  <a:schemeClr val="tx1"/>
                </a:solidFill>
              </a:rPr>
              <a:t>, negligence, etc.</a:t>
            </a:r>
          </a:p>
          <a:p>
            <a:r>
              <a:rPr lang="en-US" sz="3200" b="1" dirty="0">
                <a:solidFill>
                  <a:schemeClr val="tx1"/>
                </a:solidFill>
              </a:rPr>
              <a:t> </a:t>
            </a:r>
            <a:endParaRPr lang="ku-Arab-IQ" sz="3200" b="1" dirty="0">
              <a:solidFill>
                <a:schemeClr val="tx1"/>
              </a:solidFill>
            </a:endParaRPr>
          </a:p>
          <a:p>
            <a:pPr algn="r" rtl="1"/>
            <a:endParaRPr lang="ku-Arab-IQ" sz="3200" b="1" dirty="0">
              <a:solidFill>
                <a:schemeClr val="tx1"/>
              </a:solidFill>
            </a:endParaRPr>
          </a:p>
          <a:p>
            <a:pPr algn="r" rtl="1"/>
            <a:endParaRPr lang="en-US"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Avoiding biasness </a:t>
            </a:r>
          </a:p>
        </p:txBody>
      </p:sp>
      <p:sp>
        <p:nvSpPr>
          <p:cNvPr id="4" name="Slide Number Placeholder 3"/>
          <p:cNvSpPr>
            <a:spLocks noGrp="1"/>
          </p:cNvSpPr>
          <p:nvPr>
            <p:ph type="sldNum" sz="quarter" idx="12"/>
          </p:nvPr>
        </p:nvSpPr>
        <p:spPr/>
        <p:txBody>
          <a:bodyPr/>
          <a:lstStyle/>
          <a:p>
            <a:fld id="{33B04FA3-DF72-48F9-B039-39A0BF277896}" type="slidenum">
              <a:rPr lang="en-US" smtClean="0"/>
              <a:t>1</a:t>
            </a:fld>
            <a:r>
              <a:rPr lang="ku-Arab-IQ" dirty="0"/>
              <a:t>  </a:t>
            </a:r>
            <a:endParaRPr lang="en-US" dirty="0"/>
          </a:p>
        </p:txBody>
      </p:sp>
    </p:spTree>
    <p:extLst>
      <p:ext uri="{BB962C8B-B14F-4D97-AF65-F5344CB8AC3E}">
        <p14:creationId xmlns:p14="http://schemas.microsoft.com/office/powerpoint/2010/main" val="186575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rtl="1"/>
            <a:r>
              <a:rPr lang="en-US" sz="3200" dirty="0"/>
              <a:t>A Turkish TV host is under fire for cutting off a caller during a recent live program who was speaking a Kurdish dialect. The TV presenter refused to let the caller engage with her guest because her audience did not understand the language. A Kurdish lawmaker criticized the incident as “racism,” raising once again the issue of discrimination against Kurds who make up some 18 percent of Turkey’s population.</a:t>
            </a:r>
            <a:endParaRPr lang="en-US"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Avoiding biasness </a:t>
            </a:r>
          </a:p>
        </p:txBody>
      </p:sp>
      <p:sp>
        <p:nvSpPr>
          <p:cNvPr id="4" name="Slide Number Placeholder 3"/>
          <p:cNvSpPr>
            <a:spLocks noGrp="1"/>
          </p:cNvSpPr>
          <p:nvPr>
            <p:ph type="sldNum" sz="quarter" idx="12"/>
          </p:nvPr>
        </p:nvSpPr>
        <p:spPr/>
        <p:txBody>
          <a:bodyPr/>
          <a:lstStyle/>
          <a:p>
            <a:fld id="{33B04FA3-DF72-48F9-B039-39A0BF277896}" type="slidenum">
              <a:rPr lang="en-US" smtClean="0"/>
              <a:t>10</a:t>
            </a:fld>
            <a:r>
              <a:rPr lang="ku-Arab-IQ" dirty="0"/>
              <a:t>  </a:t>
            </a:r>
            <a:endParaRPr lang="en-US" dirty="0"/>
          </a:p>
        </p:txBody>
      </p:sp>
    </p:spTree>
    <p:extLst>
      <p:ext uri="{BB962C8B-B14F-4D97-AF65-F5344CB8AC3E}">
        <p14:creationId xmlns:p14="http://schemas.microsoft.com/office/powerpoint/2010/main" val="3459436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algn="r" rtl="1"/>
            <a:r>
              <a:rPr lang="ku-Arab-IQ" sz="3200" b="1" dirty="0">
                <a:solidFill>
                  <a:schemeClr val="tx1"/>
                </a:solidFill>
              </a:rPr>
              <a:t>بێژەری کەناڵێکی تورکی کەوتە بەر هێرشی توندی رەخنە دوایی ئەوەی لە یەکێک لە پرۆگرامە راستەوخۆکانی کەناڵەکەی بەشداربووەیەکی لەسەر هێڵی تەلەفۆن پچراند لەبەر ئەوەی بە یەکێک لە زاراوەکانی زمانی کوردی دەدوا.  </a:t>
            </a:r>
          </a:p>
          <a:p>
            <a:pPr algn="r" rtl="1"/>
            <a:r>
              <a:rPr lang="ku-Arab-IQ" sz="3200" b="1" dirty="0">
                <a:solidFill>
                  <a:schemeClr val="tx1"/>
                </a:solidFill>
              </a:rPr>
              <a:t>بێژەرەکە رێگای بە بەشداربووەکە نەدا لەگەڵ بینەرەکانی بکەوتە گفتوگۆ بە بیانۆی ئەوەی میوانانی بەرنامەکەی لەو زمانە تێناگەن.  یاسا ناسێکی کوردی رووداوەکەی بە رەگەز پەرستی وەسفکرد و گوتی کە  ئەمەش دەرخەری </a:t>
            </a:r>
            <a:endParaRPr lang="en-US"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Avoiding biasness </a:t>
            </a:r>
          </a:p>
        </p:txBody>
      </p:sp>
      <p:sp>
        <p:nvSpPr>
          <p:cNvPr id="4" name="Slide Number Placeholder 3"/>
          <p:cNvSpPr>
            <a:spLocks noGrp="1"/>
          </p:cNvSpPr>
          <p:nvPr>
            <p:ph type="sldNum" sz="quarter" idx="12"/>
          </p:nvPr>
        </p:nvSpPr>
        <p:spPr/>
        <p:txBody>
          <a:bodyPr/>
          <a:lstStyle/>
          <a:p>
            <a:fld id="{33B04FA3-DF72-48F9-B039-39A0BF277896}" type="slidenum">
              <a:rPr lang="en-US" smtClean="0"/>
              <a:t>11</a:t>
            </a:fld>
            <a:r>
              <a:rPr lang="ku-Arab-IQ" dirty="0"/>
              <a:t>  </a:t>
            </a:r>
            <a:endParaRPr lang="en-US" dirty="0"/>
          </a:p>
        </p:txBody>
      </p:sp>
    </p:spTree>
    <p:extLst>
      <p:ext uri="{BB962C8B-B14F-4D97-AF65-F5344CB8AC3E}">
        <p14:creationId xmlns:p14="http://schemas.microsoft.com/office/powerpoint/2010/main" val="2760331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algn="r" rtl="1"/>
            <a:r>
              <a:rPr lang="ku-Arab-IQ" sz="3200" b="1" dirty="0">
                <a:solidFill>
                  <a:schemeClr val="tx1"/>
                </a:solidFill>
              </a:rPr>
              <a:t>پرسی جیاکاریە دژی کوردەکان کە نزیکەی سەدا هەژدەی ژمارەی دانیشتوانی تورکیا پێ دەهێنن.</a:t>
            </a:r>
            <a:endParaRPr lang="en-US" sz="3200" b="1" dirty="0">
              <a:solidFill>
                <a:schemeClr val="tx1"/>
              </a:solidFill>
            </a:endParaRPr>
          </a:p>
          <a:p>
            <a:pPr algn="r" rtl="1"/>
            <a:r>
              <a:rPr lang="en-US" sz="3200" b="1" dirty="0">
                <a:solidFill>
                  <a:schemeClr val="tx1"/>
                </a:solidFill>
              </a:rPr>
              <a:t>…………………………………</a:t>
            </a: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Avoiding biasness </a:t>
            </a:r>
          </a:p>
        </p:txBody>
      </p:sp>
      <p:sp>
        <p:nvSpPr>
          <p:cNvPr id="4" name="Slide Number Placeholder 3"/>
          <p:cNvSpPr>
            <a:spLocks noGrp="1"/>
          </p:cNvSpPr>
          <p:nvPr>
            <p:ph type="sldNum" sz="quarter" idx="12"/>
          </p:nvPr>
        </p:nvSpPr>
        <p:spPr/>
        <p:txBody>
          <a:bodyPr/>
          <a:lstStyle/>
          <a:p>
            <a:fld id="{33B04FA3-DF72-48F9-B039-39A0BF277896}" type="slidenum">
              <a:rPr lang="en-US" smtClean="0"/>
              <a:t>12</a:t>
            </a:fld>
            <a:r>
              <a:rPr lang="ku-Arab-IQ" dirty="0"/>
              <a:t>  </a:t>
            </a:r>
            <a:endParaRPr lang="en-US" dirty="0"/>
          </a:p>
        </p:txBody>
      </p:sp>
    </p:spTree>
    <p:extLst>
      <p:ext uri="{BB962C8B-B14F-4D97-AF65-F5344CB8AC3E}">
        <p14:creationId xmlns:p14="http://schemas.microsoft.com/office/powerpoint/2010/main" val="1049944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85000" lnSpcReduction="20000"/>
          </a:bodyPr>
          <a:lstStyle/>
          <a:p>
            <a:pPr fontAlgn="base"/>
            <a:r>
              <a:rPr lang="en-US" sz="3200" dirty="0" err="1">
                <a:solidFill>
                  <a:schemeClr val="tx1"/>
                </a:solidFill>
              </a:rPr>
              <a:t>Karailan</a:t>
            </a:r>
            <a:r>
              <a:rPr lang="en-US" sz="3200" dirty="0">
                <a:solidFill>
                  <a:schemeClr val="tx1"/>
                </a:solidFill>
              </a:rPr>
              <a:t>, a </a:t>
            </a:r>
            <a:r>
              <a:rPr lang="en-US" sz="3200" dirty="0" err="1">
                <a:solidFill>
                  <a:schemeClr val="tx1"/>
                </a:solidFill>
              </a:rPr>
              <a:t>PKK</a:t>
            </a:r>
            <a:r>
              <a:rPr lang="en-US" sz="3200" dirty="0">
                <a:solidFill>
                  <a:schemeClr val="tx1"/>
                </a:solidFill>
              </a:rPr>
              <a:t> commander,  recommends that Iranian Kurdish parties should put down arms and instead focus on civil and cultural movements to prevent undesirable outcomes that would result from other country's influence.</a:t>
            </a:r>
            <a:endParaRPr lang="ku-Arab-IQ" sz="3200" dirty="0">
              <a:solidFill>
                <a:schemeClr val="tx1"/>
              </a:solidFill>
            </a:endParaRPr>
          </a:p>
          <a:p>
            <a:pPr fontAlgn="base"/>
            <a:r>
              <a:rPr lang="ku-Arab-IQ" sz="3200" dirty="0">
                <a:solidFill>
                  <a:schemeClr val="tx1"/>
                </a:solidFill>
              </a:rPr>
              <a:t>...............................</a:t>
            </a:r>
          </a:p>
          <a:p>
            <a:pPr fontAlgn="base"/>
            <a:r>
              <a:rPr lang="en-US" sz="3100" dirty="0">
                <a:solidFill>
                  <a:schemeClr val="tx1"/>
                </a:solidFill>
              </a:rPr>
              <a:t>The killing of ISIS leader Abu Bakr al-Baghdadi in a US raid in northwestern Syria Saturday night is a blow against the terrorist organization</a:t>
            </a:r>
            <a:r>
              <a:rPr lang="ku-Arab-IQ" sz="3100" dirty="0">
                <a:solidFill>
                  <a:schemeClr val="tx1"/>
                </a:solidFill>
              </a:rPr>
              <a:t>.</a:t>
            </a:r>
            <a:endParaRPr lang="en-US" sz="3100" dirty="0">
              <a:solidFill>
                <a:schemeClr val="tx1"/>
              </a:solidFill>
            </a:endParaRPr>
          </a:p>
          <a:p>
            <a:pPr fontAlgn="base"/>
            <a:r>
              <a:rPr lang="en-US" sz="3200" dirty="0">
                <a:solidFill>
                  <a:schemeClr val="tx1"/>
                </a:solidFill>
              </a:rPr>
              <a:t>………………………..</a:t>
            </a:r>
          </a:p>
          <a:p>
            <a:pPr fontAlgn="base"/>
            <a:r>
              <a:rPr lang="en-US" sz="3200" dirty="0"/>
              <a:t> </a:t>
            </a:r>
            <a:r>
              <a:rPr lang="en-US" sz="3200" dirty="0">
                <a:solidFill>
                  <a:schemeClr val="tx1"/>
                </a:solidFill>
              </a:rPr>
              <a:t>Hundreds of Iraqi protestors gathered at the </a:t>
            </a:r>
            <a:r>
              <a:rPr lang="en-US" sz="3200" dirty="0" err="1">
                <a:solidFill>
                  <a:schemeClr val="tx1"/>
                </a:solidFill>
              </a:rPr>
              <a:t>Tahrir</a:t>
            </a:r>
            <a:r>
              <a:rPr lang="en-US" sz="3200" dirty="0">
                <a:solidFill>
                  <a:schemeClr val="tx1"/>
                </a:solidFill>
              </a:rPr>
              <a:t> square in central Baghdad to protest at a lack of services, rampant corruption and high unemployment rates.</a:t>
            </a:r>
            <a:endParaRPr lang="ar-IQ" sz="3200" dirty="0">
              <a:solidFill>
                <a:schemeClr val="tx1"/>
              </a:solidFill>
            </a:endParaRPr>
          </a:p>
          <a:p>
            <a:pPr fontAlgn="base"/>
            <a:r>
              <a:rPr lang="en-US" sz="3200" dirty="0">
                <a:solidFill>
                  <a:schemeClr val="tx1"/>
                </a:solidFill>
              </a:rPr>
              <a:t>……………</a:t>
            </a:r>
          </a:p>
          <a:p>
            <a:pPr fontAlgn="base"/>
            <a:endParaRPr lang="en-US" sz="3200" dirty="0">
              <a:solidFill>
                <a:schemeClr val="tx1"/>
              </a:solidFill>
            </a:endParaRPr>
          </a:p>
          <a:p>
            <a:pPr fontAlgn="base"/>
            <a:endParaRPr lang="en-US" sz="3200"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Avoiding biasness </a:t>
            </a:r>
          </a:p>
        </p:txBody>
      </p:sp>
      <p:sp>
        <p:nvSpPr>
          <p:cNvPr id="4" name="Slide Number Placeholder 3"/>
          <p:cNvSpPr>
            <a:spLocks noGrp="1"/>
          </p:cNvSpPr>
          <p:nvPr>
            <p:ph type="sldNum" sz="quarter" idx="12"/>
          </p:nvPr>
        </p:nvSpPr>
        <p:spPr/>
        <p:txBody>
          <a:bodyPr/>
          <a:lstStyle/>
          <a:p>
            <a:fld id="{33B04FA3-DF72-48F9-B039-39A0BF277896}" type="slidenum">
              <a:rPr lang="en-US" smtClean="0"/>
              <a:t>13</a:t>
            </a:fld>
            <a:r>
              <a:rPr lang="ku-Arab-IQ" dirty="0"/>
              <a:t>  </a:t>
            </a:r>
            <a:endParaRPr lang="en-US" dirty="0"/>
          </a:p>
        </p:txBody>
      </p:sp>
    </p:spTree>
    <p:extLst>
      <p:ext uri="{BB962C8B-B14F-4D97-AF65-F5344CB8AC3E}">
        <p14:creationId xmlns:p14="http://schemas.microsoft.com/office/powerpoint/2010/main" val="237325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algn="r" rtl="1" fontAlgn="base"/>
            <a:r>
              <a:rPr lang="ku-Arab-IQ" sz="3200" b="1" dirty="0">
                <a:solidFill>
                  <a:schemeClr val="tx1"/>
                </a:solidFill>
              </a:rPr>
              <a:t>موڕاد قەڕەیلان، کە فەرماندەیەکی پارتی کرێکارانی کوردستانە، پێشنیاری ئەوە دەکات کە حزبە کوردییەکانی کورستانی ئێران پێویستە چەکەکانیان دانێن و لەبری ئەوە زیاتر جەخت بکەنە سەر چالاکی کەلتوری و تاکەکەسی بۆ ئەوەی بەر لە هەر ئەنجامێکی نەخوازراو بگرن کە لە ژێر کاریگەری وڵاتانی ترەوە دێت.</a:t>
            </a: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Avoiding biasness </a:t>
            </a:r>
          </a:p>
        </p:txBody>
      </p:sp>
      <p:sp>
        <p:nvSpPr>
          <p:cNvPr id="4" name="Slide Number Placeholder 3"/>
          <p:cNvSpPr>
            <a:spLocks noGrp="1"/>
          </p:cNvSpPr>
          <p:nvPr>
            <p:ph type="sldNum" sz="quarter" idx="12"/>
          </p:nvPr>
        </p:nvSpPr>
        <p:spPr/>
        <p:txBody>
          <a:bodyPr/>
          <a:lstStyle/>
          <a:p>
            <a:fld id="{33B04FA3-DF72-48F9-B039-39A0BF277896}" type="slidenum">
              <a:rPr lang="en-US" smtClean="0"/>
              <a:t>14</a:t>
            </a:fld>
            <a:r>
              <a:rPr lang="ku-Arab-IQ" dirty="0"/>
              <a:t>  </a:t>
            </a:r>
            <a:endParaRPr lang="en-US" dirty="0"/>
          </a:p>
        </p:txBody>
      </p:sp>
    </p:spTree>
    <p:extLst>
      <p:ext uri="{BB962C8B-B14F-4D97-AF65-F5344CB8AC3E}">
        <p14:creationId xmlns:p14="http://schemas.microsoft.com/office/powerpoint/2010/main" val="290763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457200" indent="-457200" fontAlgn="base">
              <a:buFont typeface="Arial" panose="020B0604020202020204" pitchFamily="34" charset="0"/>
              <a:buChar char="•"/>
            </a:pPr>
            <a:r>
              <a:rPr lang="en-US" sz="3200" b="1" dirty="0" err="1">
                <a:solidFill>
                  <a:schemeClr val="tx1"/>
                </a:solidFill>
              </a:rPr>
              <a:t>PKK</a:t>
            </a:r>
            <a:r>
              <a:rPr lang="en-US" sz="3200" b="1" dirty="0">
                <a:solidFill>
                  <a:schemeClr val="tx1"/>
                </a:solidFill>
              </a:rPr>
              <a:t> has been changed to </a:t>
            </a:r>
            <a:r>
              <a:rPr lang="en-US" sz="3200" b="1" u="sng" dirty="0">
                <a:solidFill>
                  <a:srgbClr val="FF0000"/>
                </a:solidFill>
              </a:rPr>
              <a:t>its full name</a:t>
            </a:r>
            <a:r>
              <a:rPr lang="en-US" sz="3200" b="1" dirty="0">
                <a:solidFill>
                  <a:schemeClr val="tx1"/>
                </a:solidFill>
              </a:rPr>
              <a:t>.</a:t>
            </a:r>
          </a:p>
          <a:p>
            <a:pPr marL="457200" indent="-457200" fontAlgn="base">
              <a:buFont typeface="Arial" panose="020B0604020202020204" pitchFamily="34" charset="0"/>
              <a:buChar char="•"/>
            </a:pPr>
            <a:r>
              <a:rPr lang="en-US" sz="3200" b="1" dirty="0">
                <a:solidFill>
                  <a:schemeClr val="tx1"/>
                </a:solidFill>
              </a:rPr>
              <a:t> What biasness do you see in the Kurdish translation?</a:t>
            </a: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Avoiding biasness </a:t>
            </a:r>
          </a:p>
        </p:txBody>
      </p:sp>
      <p:sp>
        <p:nvSpPr>
          <p:cNvPr id="4" name="Slide Number Placeholder 3"/>
          <p:cNvSpPr>
            <a:spLocks noGrp="1"/>
          </p:cNvSpPr>
          <p:nvPr>
            <p:ph type="sldNum" sz="quarter" idx="12"/>
          </p:nvPr>
        </p:nvSpPr>
        <p:spPr/>
        <p:txBody>
          <a:bodyPr/>
          <a:lstStyle/>
          <a:p>
            <a:fld id="{33B04FA3-DF72-48F9-B039-39A0BF277896}" type="slidenum">
              <a:rPr lang="en-US" smtClean="0"/>
              <a:t>15</a:t>
            </a:fld>
            <a:r>
              <a:rPr lang="ku-Arab-IQ" dirty="0"/>
              <a:t>  </a:t>
            </a:r>
            <a:endParaRPr lang="en-US" dirty="0"/>
          </a:p>
        </p:txBody>
      </p:sp>
    </p:spTree>
    <p:extLst>
      <p:ext uri="{BB962C8B-B14F-4D97-AF65-F5344CB8AC3E}">
        <p14:creationId xmlns:p14="http://schemas.microsoft.com/office/powerpoint/2010/main" val="533759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85000" lnSpcReduction="20000"/>
          </a:bodyPr>
          <a:lstStyle/>
          <a:p>
            <a:pPr algn="r" rtl="1" fontAlgn="base"/>
            <a:r>
              <a:rPr lang="ku-Arab-IQ" sz="3200" b="1" dirty="0">
                <a:solidFill>
                  <a:schemeClr val="tx1"/>
                </a:solidFill>
              </a:rPr>
              <a:t>کوشتنی تیرۆرست ئەبوبەکر بەغدادی، خەلیفەی داعش، لە هێرشێکی هێزەکانی ئەمریکا لە شەوی شەممە لە باکوری خۆرئاوای سوریا لێدانێک بوو لەو رێکخراوە تیرۆرستە.</a:t>
            </a:r>
          </a:p>
          <a:p>
            <a:pPr algn="r" rtl="1" fontAlgn="base"/>
            <a:endParaRPr lang="ku-Arab-IQ" sz="3200" b="1" dirty="0">
              <a:solidFill>
                <a:schemeClr val="tx1"/>
              </a:solidFill>
            </a:endParaRPr>
          </a:p>
          <a:p>
            <a:pPr algn="r" rtl="1" fontAlgn="base"/>
            <a:r>
              <a:rPr lang="ku-Arab-IQ" sz="3200" b="1" dirty="0">
                <a:solidFill>
                  <a:schemeClr val="tx1"/>
                </a:solidFill>
              </a:rPr>
              <a:t>سەدان تێکدەر لە گۆرەپای تحریر لە ناوەراستی بەغداد گردبونەتەوە دژی کەمی خزمەتگوزاری و گەندەڵی و  رێژەی بێکار.</a:t>
            </a:r>
            <a:endParaRPr lang="en-US" sz="3200" b="1" dirty="0">
              <a:solidFill>
                <a:schemeClr val="tx1"/>
              </a:solidFill>
            </a:endParaRPr>
          </a:p>
          <a:p>
            <a:pPr algn="r" rtl="1" fontAlgn="base"/>
            <a:endParaRPr lang="en-US" sz="3200" b="1" dirty="0">
              <a:solidFill>
                <a:schemeClr val="tx1"/>
              </a:solidFill>
            </a:endParaRPr>
          </a:p>
          <a:p>
            <a:pPr algn="r" rtl="1" fontAlgn="base"/>
            <a:r>
              <a:rPr lang="ku-Arab-IQ" sz="3200" b="1" dirty="0">
                <a:solidFill>
                  <a:schemeClr val="tx1"/>
                </a:solidFill>
              </a:rPr>
              <a:t>سەدان </a:t>
            </a:r>
            <a:r>
              <a:rPr lang="ku-Arab-IQ" sz="3200" b="1" dirty="0">
                <a:solidFill>
                  <a:srgbClr val="FF3399"/>
                </a:solidFill>
              </a:rPr>
              <a:t>خۆپیشاندەر</a:t>
            </a:r>
            <a:r>
              <a:rPr lang="ku-Arab-IQ" sz="3200" b="1" dirty="0">
                <a:solidFill>
                  <a:schemeClr val="tx1"/>
                </a:solidFill>
              </a:rPr>
              <a:t> لە گۆرەپای تحریر لە ناوەراستی بەغداد گردبونەتەوە دژی کەمی خزمەتگوزاری و </a:t>
            </a:r>
            <a:r>
              <a:rPr lang="ku-Arab-IQ" sz="3200" b="1" dirty="0">
                <a:solidFill>
                  <a:srgbClr val="FF3399"/>
                </a:solidFill>
              </a:rPr>
              <a:t>بەڕبڵاوی</a:t>
            </a:r>
            <a:r>
              <a:rPr lang="ku-Arab-IQ" sz="3200" b="1" dirty="0">
                <a:solidFill>
                  <a:schemeClr val="tx1"/>
                </a:solidFill>
              </a:rPr>
              <a:t> گەندەڵی و  </a:t>
            </a:r>
            <a:r>
              <a:rPr lang="ku-Arab-IQ" sz="3200" b="1" dirty="0">
                <a:solidFill>
                  <a:srgbClr val="FF3399"/>
                </a:solidFill>
              </a:rPr>
              <a:t>بەرزبونەوەی</a:t>
            </a:r>
            <a:r>
              <a:rPr lang="ku-Arab-IQ" sz="3200" b="1" dirty="0">
                <a:solidFill>
                  <a:schemeClr val="tx1"/>
                </a:solidFill>
              </a:rPr>
              <a:t> رێژەی بێکار.</a:t>
            </a:r>
            <a:endParaRPr lang="en-US" sz="3200" b="1" dirty="0">
              <a:solidFill>
                <a:schemeClr val="tx1"/>
              </a:solidFill>
            </a:endParaRPr>
          </a:p>
          <a:p>
            <a:pPr algn="r" rtl="1" fontAlgn="base"/>
            <a:endParaRPr lang="en-US" sz="3200" b="1" dirty="0">
              <a:solidFill>
                <a:schemeClr val="tx1"/>
              </a:solidFill>
            </a:endParaRPr>
          </a:p>
          <a:p>
            <a:pPr algn="r" rtl="1" fontAlgn="base"/>
            <a:r>
              <a:rPr lang="ku-Arab-IQ" sz="3200" b="1" dirty="0">
                <a:solidFill>
                  <a:schemeClr val="tx1"/>
                </a:solidFill>
              </a:rPr>
              <a:t>”</a:t>
            </a:r>
          </a:p>
          <a:p>
            <a:pPr algn="r" rtl="1" fontAlgn="base"/>
            <a:endParaRPr lang="ku-Arab-IQ" sz="3200" b="1" dirty="0">
              <a:solidFill>
                <a:schemeClr val="tx1"/>
              </a:solidFill>
            </a:endParaRPr>
          </a:p>
          <a:p>
            <a:pPr algn="r" rtl="1" fontAlgn="base"/>
            <a:endParaRPr lang="ku-Arab-IQ"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Avoiding biasness </a:t>
            </a:r>
          </a:p>
        </p:txBody>
      </p:sp>
      <p:sp>
        <p:nvSpPr>
          <p:cNvPr id="4" name="Slide Number Placeholder 3"/>
          <p:cNvSpPr>
            <a:spLocks noGrp="1"/>
          </p:cNvSpPr>
          <p:nvPr>
            <p:ph type="sldNum" sz="quarter" idx="12"/>
          </p:nvPr>
        </p:nvSpPr>
        <p:spPr/>
        <p:txBody>
          <a:bodyPr/>
          <a:lstStyle/>
          <a:p>
            <a:fld id="{33B04FA3-DF72-48F9-B039-39A0BF277896}" type="slidenum">
              <a:rPr lang="en-US" smtClean="0"/>
              <a:t>16</a:t>
            </a:fld>
            <a:r>
              <a:rPr lang="ku-Arab-IQ" dirty="0"/>
              <a:t>  </a:t>
            </a:r>
            <a:endParaRPr lang="en-US" dirty="0"/>
          </a:p>
        </p:txBody>
      </p:sp>
    </p:spTree>
    <p:extLst>
      <p:ext uri="{BB962C8B-B14F-4D97-AF65-F5344CB8AC3E}">
        <p14:creationId xmlns:p14="http://schemas.microsoft.com/office/powerpoint/2010/main" val="3029969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457200" indent="-457200" fontAlgn="base">
              <a:buFont typeface="Arial" panose="020B0604020202020204" pitchFamily="34" charset="0"/>
              <a:buChar char="•"/>
            </a:pPr>
            <a:r>
              <a:rPr lang="ar-IQ" sz="3200" b="1" dirty="0">
                <a:solidFill>
                  <a:schemeClr val="tx1"/>
                </a:solidFill>
              </a:rPr>
              <a:t> </a:t>
            </a:r>
            <a:r>
              <a:rPr lang="en-US" sz="3200" b="1" dirty="0">
                <a:solidFill>
                  <a:srgbClr val="0000FF"/>
                </a:solidFill>
              </a:rPr>
              <a:t>How to translate a </a:t>
            </a:r>
            <a:r>
              <a:rPr lang="en-US" sz="3200" b="1" u="sng" dirty="0">
                <a:solidFill>
                  <a:srgbClr val="FF3399"/>
                </a:solidFill>
              </a:rPr>
              <a:t>religious text</a:t>
            </a:r>
            <a:r>
              <a:rPr lang="en-US" sz="3200" b="1" dirty="0">
                <a:solidFill>
                  <a:srgbClr val="0000FF"/>
                </a:solidFill>
              </a:rPr>
              <a:t>?</a:t>
            </a:r>
            <a:endParaRPr lang="ku-Arab-IQ" sz="3200" b="1" dirty="0">
              <a:solidFill>
                <a:srgbClr val="0000FF"/>
              </a:solidFill>
            </a:endParaRPr>
          </a:p>
          <a:p>
            <a:pPr fontAlgn="base"/>
            <a:r>
              <a:rPr lang="en-US" sz="3200" b="1" dirty="0">
                <a:solidFill>
                  <a:srgbClr val="FF3399"/>
                </a:solidFill>
              </a:rPr>
              <a:t>1</a:t>
            </a:r>
            <a:r>
              <a:rPr lang="en-US" sz="3200" b="1" dirty="0">
                <a:solidFill>
                  <a:schemeClr val="tx1"/>
                </a:solidFill>
              </a:rPr>
              <a:t>. </a:t>
            </a:r>
            <a:r>
              <a:rPr lang="ku-Arab-IQ" sz="3200" b="1" dirty="0">
                <a:solidFill>
                  <a:schemeClr val="tx1"/>
                </a:solidFill>
              </a:rPr>
              <a:t> </a:t>
            </a:r>
            <a:r>
              <a:rPr lang="en-US" sz="3200" b="1" dirty="0">
                <a:solidFill>
                  <a:schemeClr val="tx1"/>
                </a:solidFill>
              </a:rPr>
              <a:t>A religious text must be translated exactly as it is to give the sense and the exact meaning. Otherwise, the content loses its meaning and its sense. For example:</a:t>
            </a:r>
          </a:p>
          <a:p>
            <a:pPr marL="457200" indent="-457200" fontAlgn="base">
              <a:buFont typeface="Arial" panose="020B0604020202020204" pitchFamily="34" charset="0"/>
              <a:buChar char="•"/>
            </a:pPr>
            <a:r>
              <a:rPr lang="en-US" sz="3200" b="1" dirty="0">
                <a:solidFill>
                  <a:srgbClr val="FF0000"/>
                </a:solidFill>
              </a:rPr>
              <a:t>Prophet Zoroaster says </a:t>
            </a:r>
            <a:r>
              <a:rPr lang="en-US" sz="3200" b="1" dirty="0">
                <a:solidFill>
                  <a:schemeClr val="tx1"/>
                </a:solidFill>
              </a:rPr>
              <a:t>……..</a:t>
            </a:r>
          </a:p>
          <a:p>
            <a:pPr algn="r" rtl="1" fontAlgn="base"/>
            <a:r>
              <a:rPr lang="ku-Arab-IQ" sz="3200" b="1" dirty="0">
                <a:solidFill>
                  <a:schemeClr val="tx1"/>
                </a:solidFill>
              </a:rPr>
              <a:t>زەردەشت گوتی : </a:t>
            </a:r>
          </a:p>
          <a:p>
            <a:pPr algn="r" rtl="1" fontAlgn="base"/>
            <a:r>
              <a:rPr lang="ku-Arab-IQ" sz="3200" b="1" dirty="0">
                <a:solidFill>
                  <a:schemeClr val="tx1"/>
                </a:solidFill>
              </a:rPr>
              <a:t>پێغەمبەر زەردەشت گوتی.</a:t>
            </a:r>
          </a:p>
          <a:p>
            <a:pPr algn="r" rtl="1" fontAlgn="base"/>
            <a:endParaRPr lang="ku-Arab-IQ" sz="3200" b="1" dirty="0">
              <a:solidFill>
                <a:schemeClr val="tx1"/>
              </a:solidFill>
            </a:endParaRPr>
          </a:p>
          <a:p>
            <a:pPr algn="l" fontAlgn="base"/>
            <a:r>
              <a:rPr lang="ku-Arab-IQ" sz="3200" b="1" dirty="0">
                <a:solidFill>
                  <a:schemeClr val="tx1"/>
                </a:solidFill>
              </a:rPr>
              <a:t> </a:t>
            </a:r>
          </a:p>
          <a:p>
            <a:pPr algn="r" fontAlgn="base"/>
            <a:endParaRPr lang="ku-Arab-IQ"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Translating religious texts.</a:t>
            </a:r>
          </a:p>
        </p:txBody>
      </p:sp>
      <p:sp>
        <p:nvSpPr>
          <p:cNvPr id="4" name="Slide Number Placeholder 3"/>
          <p:cNvSpPr>
            <a:spLocks noGrp="1"/>
          </p:cNvSpPr>
          <p:nvPr>
            <p:ph type="sldNum" sz="quarter" idx="12"/>
          </p:nvPr>
        </p:nvSpPr>
        <p:spPr/>
        <p:txBody>
          <a:bodyPr/>
          <a:lstStyle/>
          <a:p>
            <a:fld id="{33B04FA3-DF72-48F9-B039-39A0BF277896}" type="slidenum">
              <a:rPr lang="en-US" smtClean="0"/>
              <a:t>17</a:t>
            </a:fld>
            <a:r>
              <a:rPr lang="ku-Arab-IQ" dirty="0"/>
              <a:t>  </a:t>
            </a:r>
            <a:endParaRPr lang="en-US" dirty="0"/>
          </a:p>
        </p:txBody>
      </p:sp>
    </p:spTree>
    <p:extLst>
      <p:ext uri="{BB962C8B-B14F-4D97-AF65-F5344CB8AC3E}">
        <p14:creationId xmlns:p14="http://schemas.microsoft.com/office/powerpoint/2010/main" val="218670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47500" lnSpcReduction="20000"/>
          </a:bodyPr>
          <a:lstStyle/>
          <a:p>
            <a:pPr marL="457200" indent="-457200" fontAlgn="base">
              <a:buFont typeface="Arial" panose="020B0604020202020204" pitchFamily="34" charset="0"/>
              <a:buChar char="•"/>
            </a:pPr>
            <a:r>
              <a:rPr lang="en-US" sz="3200" b="1" dirty="0">
                <a:solidFill>
                  <a:srgbClr val="FF3399"/>
                </a:solidFill>
              </a:rPr>
              <a:t>2</a:t>
            </a:r>
            <a:r>
              <a:rPr lang="en-US" sz="3200" b="1" dirty="0">
                <a:solidFill>
                  <a:schemeClr val="tx1"/>
                </a:solidFill>
              </a:rPr>
              <a:t>. The language of the text must not be so simple that can’t be separated from daily conversation. The language must be somehow </a:t>
            </a:r>
            <a:r>
              <a:rPr lang="en-US" sz="3200" b="1" dirty="0">
                <a:solidFill>
                  <a:srgbClr val="FF0000"/>
                </a:solidFill>
              </a:rPr>
              <a:t>elevated</a:t>
            </a:r>
            <a:r>
              <a:rPr lang="en-US" sz="3200" b="1" dirty="0">
                <a:solidFill>
                  <a:schemeClr val="tx1"/>
                </a:solidFill>
              </a:rPr>
              <a:t>. In addition, the translation must be </a:t>
            </a:r>
            <a:r>
              <a:rPr lang="en-US" sz="3200" b="1" dirty="0">
                <a:solidFill>
                  <a:srgbClr val="FF0000"/>
                </a:solidFill>
              </a:rPr>
              <a:t>accurate</a:t>
            </a:r>
            <a:r>
              <a:rPr lang="en-US" sz="3200" b="1" dirty="0">
                <a:solidFill>
                  <a:schemeClr val="tx1"/>
                </a:solidFill>
              </a:rPr>
              <a:t>, </a:t>
            </a:r>
            <a:r>
              <a:rPr lang="en-US" sz="3200" b="1" dirty="0">
                <a:solidFill>
                  <a:srgbClr val="0000FF"/>
                </a:solidFill>
              </a:rPr>
              <a:t>not exaggerated </a:t>
            </a:r>
            <a:r>
              <a:rPr lang="en-US" sz="3200" b="1" dirty="0">
                <a:solidFill>
                  <a:schemeClr val="tx1"/>
                </a:solidFill>
              </a:rPr>
              <a:t>or vague. </a:t>
            </a:r>
          </a:p>
          <a:p>
            <a:pPr fontAlgn="base"/>
            <a:endParaRPr lang="en-US" sz="3200" b="1" dirty="0">
              <a:solidFill>
                <a:schemeClr val="tx1"/>
              </a:solidFill>
            </a:endParaRPr>
          </a:p>
          <a:p>
            <a:pPr fontAlgn="base"/>
            <a:r>
              <a:rPr lang="ku-Arab-IQ" sz="3200" b="1" dirty="0">
                <a:solidFill>
                  <a:schemeClr val="tx1"/>
                </a:solidFill>
              </a:rPr>
              <a:t> </a:t>
            </a:r>
            <a:r>
              <a:rPr lang="en-US" sz="3200" b="1" dirty="0">
                <a:solidFill>
                  <a:schemeClr val="tx1"/>
                </a:solidFill>
              </a:rPr>
              <a:t>(20)</a:t>
            </a:r>
            <a:r>
              <a:rPr lang="en-US" sz="3200" dirty="0">
                <a:solidFill>
                  <a:schemeClr val="tx1"/>
                </a:solidFill>
              </a:rPr>
              <a:t>And they shall say unto the elders of his city, This our son is stubborn and rebellious, he will not obey our voice; he is a glutton, and a drunkard.(21) And all the men of his city shall stone with him with stones, that he die: so shalt thou put evil away from among you; and all Israel shall hear, and fear.</a:t>
            </a:r>
            <a:endParaRPr lang="ku-Arab-IQ" sz="3200" dirty="0">
              <a:solidFill>
                <a:schemeClr val="tx1"/>
              </a:solidFill>
            </a:endParaRPr>
          </a:p>
          <a:p>
            <a:pPr marL="457200" indent="-457200" fontAlgn="base">
              <a:buFont typeface="Arial" panose="020B0604020202020204" pitchFamily="34" charset="0"/>
              <a:buChar char="•"/>
            </a:pPr>
            <a:endParaRPr lang="ku-Arab-IQ" sz="3200" dirty="0">
              <a:solidFill>
                <a:schemeClr val="tx1"/>
              </a:solidFill>
            </a:endParaRPr>
          </a:p>
          <a:p>
            <a:pPr marL="457200" indent="-457200" algn="r" rtl="1" fontAlgn="base">
              <a:buFont typeface="Arial" panose="020B0604020202020204" pitchFamily="34" charset="0"/>
              <a:buChar char="•"/>
            </a:pPr>
            <a:r>
              <a:rPr lang="ku-Arab-IQ" sz="3200" b="1" dirty="0">
                <a:solidFill>
                  <a:schemeClr val="tx1"/>
                </a:solidFill>
              </a:rPr>
              <a:t>وە دواتر دەبێت دایک</a:t>
            </a:r>
            <a:r>
              <a:rPr lang="en-US" sz="3200" b="1" dirty="0">
                <a:solidFill>
                  <a:schemeClr val="tx1"/>
                </a:solidFill>
              </a:rPr>
              <a:t> </a:t>
            </a:r>
            <a:r>
              <a:rPr lang="ku-Arab-IQ" sz="3200" b="1" dirty="0">
                <a:solidFill>
                  <a:schemeClr val="tx1"/>
                </a:solidFill>
              </a:rPr>
              <a:t>و باوکەکانیان پرس و ڕا بە پیاوە بە تەمەنەکانی شارەکەیان بکەن. پێان بڵین “ئەم کوڕەی ئێمە کەمێک بەگوێمان ناکات و خۆی دەوێت.   نان زۆر دەخوات و مەستە. وە دەبێ هەموو پیاوەکان بەردی تێبگرن تا هەنجن هەنجن دەبێت؛ ئەمە تا شەیتان لەناوتان نەمێنێت و پیوستە هەموو خەڵکی ئیسرایل ئەمە بزانێت و بترسێت.</a:t>
            </a:r>
          </a:p>
          <a:p>
            <a:pPr marL="457200" indent="-457200" algn="r" rtl="1" fontAlgn="base">
              <a:buFont typeface="Arial" panose="020B0604020202020204" pitchFamily="34" charset="0"/>
              <a:buChar char="•"/>
            </a:pPr>
            <a:r>
              <a:rPr lang="ku-Arab-IQ" sz="3200" b="1" dirty="0">
                <a:solidFill>
                  <a:schemeClr val="tx1"/>
                </a:solidFill>
              </a:rPr>
              <a:t>وە دواتر دەبێت دایک</a:t>
            </a:r>
            <a:r>
              <a:rPr lang="en-US" sz="3200" b="1" dirty="0">
                <a:solidFill>
                  <a:schemeClr val="tx1"/>
                </a:solidFill>
              </a:rPr>
              <a:t> </a:t>
            </a:r>
            <a:r>
              <a:rPr lang="ku-Arab-IQ" sz="3200" b="1" dirty="0">
                <a:solidFill>
                  <a:schemeClr val="tx1"/>
                </a:solidFill>
              </a:rPr>
              <a:t>و باوکەکانیان پرس و ڕا بە پیاوە بە تەمەنەکانی شارەکەیان بکەن. پێان بڵین “ئەم کوڕەی ئێمە </a:t>
            </a:r>
            <a:r>
              <a:rPr lang="ku-Arab-IQ" sz="3200" b="1" dirty="0">
                <a:solidFill>
                  <a:srgbClr val="0000FF"/>
                </a:solidFill>
              </a:rPr>
              <a:t>کەمێک بەگوێمان ناکات و خۆی دەوێت</a:t>
            </a:r>
            <a:r>
              <a:rPr lang="ku-Arab-IQ" sz="3200" b="1" dirty="0">
                <a:solidFill>
                  <a:schemeClr val="tx1"/>
                </a:solidFill>
              </a:rPr>
              <a:t>.   </a:t>
            </a:r>
            <a:r>
              <a:rPr lang="ku-Arab-IQ" sz="3200" b="1" dirty="0">
                <a:solidFill>
                  <a:srgbClr val="0000FF"/>
                </a:solidFill>
              </a:rPr>
              <a:t>نان زۆر دەخوات و مەستە</a:t>
            </a:r>
            <a:r>
              <a:rPr lang="ku-Arab-IQ" sz="3200" b="1" dirty="0">
                <a:solidFill>
                  <a:schemeClr val="tx1"/>
                </a:solidFill>
              </a:rPr>
              <a:t>. وە دەبێ هەموو پیاوەکان </a:t>
            </a:r>
            <a:r>
              <a:rPr lang="ku-Arab-IQ" sz="3200" b="1" dirty="0">
                <a:solidFill>
                  <a:srgbClr val="0000FF"/>
                </a:solidFill>
              </a:rPr>
              <a:t>بەردبارانی بکەن تا هەنجن هەنج دەبێ</a:t>
            </a:r>
            <a:r>
              <a:rPr lang="ku-Arab-IQ" sz="3200" b="1" dirty="0">
                <a:solidFill>
                  <a:schemeClr val="tx1"/>
                </a:solidFill>
              </a:rPr>
              <a:t>؛ ئەمە تا شەیتان لەناوتان نەمێنێت و پیوستە هەموو خەڵکی ئیسرایل </a:t>
            </a:r>
            <a:r>
              <a:rPr lang="ku-Arab-IQ" sz="3200" b="1" dirty="0">
                <a:solidFill>
                  <a:srgbClr val="0000FF"/>
                </a:solidFill>
              </a:rPr>
              <a:t>ئەمە بزانێت و بتۆقێک</a:t>
            </a:r>
            <a:r>
              <a:rPr lang="ku-Arab-IQ" sz="3200" b="1" dirty="0">
                <a:solidFill>
                  <a:schemeClr val="tx1"/>
                </a:solidFill>
              </a:rPr>
              <a:t>.</a:t>
            </a:r>
          </a:p>
          <a:p>
            <a:pPr marL="457200" indent="-457200" algn="r" rtl="1" fontAlgn="base">
              <a:buFont typeface="Arial" panose="020B0604020202020204" pitchFamily="34" charset="0"/>
              <a:buChar char="•"/>
            </a:pPr>
            <a:endParaRPr lang="ku-Arab-IQ" sz="3200" b="1" dirty="0">
              <a:solidFill>
                <a:schemeClr val="tx1"/>
              </a:solidFill>
            </a:endParaRPr>
          </a:p>
          <a:p>
            <a:pPr marL="457200" indent="-457200" algn="r" rtl="1" fontAlgn="base">
              <a:buFont typeface="Arial" panose="020B0604020202020204" pitchFamily="34" charset="0"/>
              <a:buChar char="•"/>
            </a:pPr>
            <a:r>
              <a:rPr lang="ku-Arab-IQ" sz="3200" b="1" dirty="0">
                <a:solidFill>
                  <a:schemeClr val="tx1"/>
                </a:solidFill>
              </a:rPr>
              <a:t>وە دواتر لەسەر دایک و باوکەکانی پێویستە پرس و ڕا بە پیاو ماقوڵ و بەتەمەنەکانی شارەکەیان بکەن و پێان بڵێن “ ئەو کوڕەی ئێمە کەللەرەق و یاخییە، گوێڕایەڵیمان نابێت و کەسێکی زۆرخۆر و</a:t>
            </a:r>
            <a:r>
              <a:rPr lang="en-US" sz="3200" b="1" dirty="0">
                <a:solidFill>
                  <a:schemeClr val="tx1"/>
                </a:solidFill>
              </a:rPr>
              <a:t> </a:t>
            </a:r>
            <a:r>
              <a:rPr lang="ku-Arab-IQ" sz="3200" b="1" dirty="0">
                <a:solidFill>
                  <a:schemeClr val="tx1"/>
                </a:solidFill>
              </a:rPr>
              <a:t>بەردەوام مەستە. ئینجا، هەموو پیاوانی شار دەبێت بەردبارانی بکەن تا ئەوکاتەی گیانی دەردەچێت. ئا بەم شێوەیە دەتوانن خراپە و نەگریسی لەنیو خۆتان نەهێلن و لەسەر هەموو بەنی ئیسرایلش پێویستە ئەمە ببیستن و  لێی بسڵەمێننەوە.</a:t>
            </a:r>
          </a:p>
          <a:p>
            <a:pPr marL="457200" indent="-457200" algn="r" rtl="1" fontAlgn="base">
              <a:buFont typeface="Arial" panose="020B0604020202020204" pitchFamily="34" charset="0"/>
              <a:buChar char="•"/>
            </a:pPr>
            <a:endParaRPr lang="ku-Arab-IQ" sz="3200" b="1" dirty="0">
              <a:solidFill>
                <a:schemeClr val="tx1"/>
              </a:solidFill>
            </a:endParaRPr>
          </a:p>
          <a:p>
            <a:pPr algn="l" fontAlgn="base"/>
            <a:r>
              <a:rPr lang="ku-Arab-IQ" sz="3200" b="1" dirty="0">
                <a:solidFill>
                  <a:schemeClr val="tx1"/>
                </a:solidFill>
              </a:rPr>
              <a:t> </a:t>
            </a:r>
          </a:p>
          <a:p>
            <a:pPr algn="r" fontAlgn="base"/>
            <a:endParaRPr lang="ku-Arab-IQ"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Translating religious texts.</a:t>
            </a:r>
          </a:p>
        </p:txBody>
      </p:sp>
      <p:sp>
        <p:nvSpPr>
          <p:cNvPr id="4" name="Slide Number Placeholder 3"/>
          <p:cNvSpPr>
            <a:spLocks noGrp="1"/>
          </p:cNvSpPr>
          <p:nvPr>
            <p:ph type="sldNum" sz="quarter" idx="12"/>
          </p:nvPr>
        </p:nvSpPr>
        <p:spPr/>
        <p:txBody>
          <a:bodyPr/>
          <a:lstStyle/>
          <a:p>
            <a:fld id="{33B04FA3-DF72-48F9-B039-39A0BF277896}" type="slidenum">
              <a:rPr lang="en-US" smtClean="0"/>
              <a:t>18</a:t>
            </a:fld>
            <a:r>
              <a:rPr lang="ku-Arab-IQ" dirty="0"/>
              <a:t>  </a:t>
            </a:r>
            <a:endParaRPr lang="en-US" dirty="0"/>
          </a:p>
        </p:txBody>
      </p:sp>
    </p:spTree>
    <p:extLst>
      <p:ext uri="{BB962C8B-B14F-4D97-AF65-F5344CB8AC3E}">
        <p14:creationId xmlns:p14="http://schemas.microsoft.com/office/powerpoint/2010/main" val="289870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457200" indent="-457200" fontAlgn="base">
              <a:buFont typeface="Arial" panose="020B0604020202020204" pitchFamily="34" charset="0"/>
              <a:buChar char="•"/>
            </a:pPr>
            <a:r>
              <a:rPr lang="en-US" sz="3200" b="1" dirty="0">
                <a:solidFill>
                  <a:schemeClr val="tx1"/>
                </a:solidFill>
              </a:rPr>
              <a:t>The first translation is </a:t>
            </a:r>
            <a:r>
              <a:rPr lang="en-US" sz="3200" b="1" dirty="0">
                <a:solidFill>
                  <a:srgbClr val="FF0000"/>
                </a:solidFill>
              </a:rPr>
              <a:t>biased</a:t>
            </a:r>
            <a:r>
              <a:rPr lang="en-US" sz="3200" b="1" dirty="0">
                <a:solidFill>
                  <a:schemeClr val="tx1"/>
                </a:solidFill>
              </a:rPr>
              <a:t> because the translator has used very </a:t>
            </a:r>
            <a:r>
              <a:rPr lang="en-US" sz="3200" b="1" dirty="0">
                <a:solidFill>
                  <a:srgbClr val="FF0000"/>
                </a:solidFill>
              </a:rPr>
              <a:t>positive words </a:t>
            </a:r>
            <a:r>
              <a:rPr lang="en-US" sz="3200" b="1" dirty="0">
                <a:solidFill>
                  <a:schemeClr val="tx1"/>
                </a:solidFill>
              </a:rPr>
              <a:t>and </a:t>
            </a:r>
            <a:r>
              <a:rPr lang="en-US" sz="3200" b="1" dirty="0">
                <a:solidFill>
                  <a:srgbClr val="FF0000"/>
                </a:solidFill>
              </a:rPr>
              <a:t>phrases</a:t>
            </a:r>
            <a:r>
              <a:rPr lang="en-US" sz="3200" b="1" dirty="0">
                <a:solidFill>
                  <a:schemeClr val="tx1"/>
                </a:solidFill>
              </a:rPr>
              <a:t> to describe the son such as, </a:t>
            </a:r>
          </a:p>
          <a:p>
            <a:pPr marL="457200" indent="-457200" algn="r" rtl="1" fontAlgn="base">
              <a:buFont typeface="Arial" panose="020B0604020202020204" pitchFamily="34" charset="0"/>
              <a:buChar char="•"/>
            </a:pPr>
            <a:r>
              <a:rPr lang="ku-Arab-IQ" sz="3200" b="1" dirty="0">
                <a:solidFill>
                  <a:srgbClr val="0000FF"/>
                </a:solidFill>
              </a:rPr>
              <a:t>بەگوێمان ناکات و خۆی دەوێت</a:t>
            </a:r>
            <a:endParaRPr lang="en-US" sz="3200" b="1" dirty="0">
              <a:solidFill>
                <a:srgbClr val="0000FF"/>
              </a:solidFill>
            </a:endParaRPr>
          </a:p>
          <a:p>
            <a:pPr marL="457200" indent="-457200" algn="r" rtl="1" fontAlgn="base">
              <a:buFont typeface="Arial" panose="020B0604020202020204" pitchFamily="34" charset="0"/>
              <a:buChar char="•"/>
            </a:pPr>
            <a:r>
              <a:rPr lang="ku-Arab-IQ" sz="3200" b="1" dirty="0">
                <a:solidFill>
                  <a:srgbClr val="0000FF"/>
                </a:solidFill>
              </a:rPr>
              <a:t>نان زۆر دەخوات و مەستە</a:t>
            </a:r>
            <a:endParaRPr lang="en-US" sz="3200" b="1" dirty="0">
              <a:solidFill>
                <a:srgbClr val="0000FF"/>
              </a:solidFill>
            </a:endParaRPr>
          </a:p>
          <a:p>
            <a:pPr marL="457200" indent="-457200" algn="l" fontAlgn="base">
              <a:buFont typeface="Arial" panose="020B0604020202020204" pitchFamily="34" charset="0"/>
              <a:buChar char="•"/>
            </a:pPr>
            <a:r>
              <a:rPr lang="en-US" sz="3200" b="1" dirty="0">
                <a:solidFill>
                  <a:srgbClr val="0000FF"/>
                </a:solidFill>
              </a:rPr>
              <a:t> L</a:t>
            </a:r>
            <a:r>
              <a:rPr lang="en-US" sz="3200" b="1" dirty="0">
                <a:solidFill>
                  <a:schemeClr val="tx1"/>
                </a:solidFill>
              </a:rPr>
              <a:t>ater the translator used </a:t>
            </a:r>
            <a:r>
              <a:rPr lang="en-US" sz="3200" b="1" dirty="0">
                <a:solidFill>
                  <a:srgbClr val="FF0000"/>
                </a:solidFill>
              </a:rPr>
              <a:t>very harsh words </a:t>
            </a:r>
            <a:r>
              <a:rPr lang="en-US" sz="3200" b="1" dirty="0">
                <a:solidFill>
                  <a:schemeClr val="tx1"/>
                </a:solidFill>
              </a:rPr>
              <a:t>to show the </a:t>
            </a:r>
            <a:r>
              <a:rPr lang="en-US" sz="3200" b="1" dirty="0">
                <a:solidFill>
                  <a:srgbClr val="FF3399"/>
                </a:solidFill>
              </a:rPr>
              <a:t>punishment</a:t>
            </a:r>
            <a:r>
              <a:rPr lang="ku-Arab-IQ" sz="3200" b="1" dirty="0">
                <a:solidFill>
                  <a:srgbClr val="FF3399"/>
                </a:solidFill>
              </a:rPr>
              <a:t>،</a:t>
            </a:r>
            <a:r>
              <a:rPr lang="en-US" sz="3200" b="1" dirty="0">
                <a:solidFill>
                  <a:schemeClr val="tx1"/>
                </a:solidFill>
              </a:rPr>
              <a:t> such as </a:t>
            </a:r>
          </a:p>
          <a:p>
            <a:pPr marL="457200" indent="-457200" algn="r" rtl="1" fontAlgn="base">
              <a:buFont typeface="Arial" panose="020B0604020202020204" pitchFamily="34" charset="0"/>
              <a:buChar char="•"/>
            </a:pPr>
            <a:r>
              <a:rPr lang="ku-Arab-IQ" sz="3200" b="1" dirty="0">
                <a:solidFill>
                  <a:srgbClr val="0000FF"/>
                </a:solidFill>
              </a:rPr>
              <a:t>بەردبارانی بکەن تا هەنجن هەنج دەبێ</a:t>
            </a:r>
            <a:r>
              <a:rPr lang="en-US" sz="3200" b="1" dirty="0">
                <a:solidFill>
                  <a:schemeClr val="tx1"/>
                </a:solidFill>
              </a:rPr>
              <a:t> </a:t>
            </a:r>
            <a:endParaRPr lang="ku-Arab-IQ"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Translating religious texts.</a:t>
            </a:r>
          </a:p>
        </p:txBody>
      </p:sp>
      <p:sp>
        <p:nvSpPr>
          <p:cNvPr id="4" name="Slide Number Placeholder 3"/>
          <p:cNvSpPr>
            <a:spLocks noGrp="1"/>
          </p:cNvSpPr>
          <p:nvPr>
            <p:ph type="sldNum" sz="quarter" idx="12"/>
          </p:nvPr>
        </p:nvSpPr>
        <p:spPr/>
        <p:txBody>
          <a:bodyPr/>
          <a:lstStyle/>
          <a:p>
            <a:fld id="{33B04FA3-DF72-48F9-B039-39A0BF277896}" type="slidenum">
              <a:rPr lang="en-US" smtClean="0"/>
              <a:t>19</a:t>
            </a:fld>
            <a:r>
              <a:rPr lang="ku-Arab-IQ" dirty="0"/>
              <a:t>  </a:t>
            </a:r>
            <a:endParaRPr lang="en-US" dirty="0"/>
          </a:p>
        </p:txBody>
      </p:sp>
    </p:spTree>
    <p:extLst>
      <p:ext uri="{BB962C8B-B14F-4D97-AF65-F5344CB8AC3E}">
        <p14:creationId xmlns:p14="http://schemas.microsoft.com/office/powerpoint/2010/main" val="3626957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92500" lnSpcReduction="10000"/>
          </a:bodyPr>
          <a:lstStyle/>
          <a:p>
            <a:r>
              <a:rPr lang="en-US" sz="3200" b="1" u="sng" dirty="0">
                <a:solidFill>
                  <a:srgbClr val="FF0000"/>
                </a:solidFill>
              </a:rPr>
              <a:t>Positive bias </a:t>
            </a:r>
            <a:r>
              <a:rPr lang="en-US" sz="3200" b="1" dirty="0">
                <a:solidFill>
                  <a:schemeClr val="tx1"/>
                </a:solidFill>
              </a:rPr>
              <a:t>is used for showing </a:t>
            </a:r>
            <a:r>
              <a:rPr lang="en-US" sz="3200" b="1" dirty="0">
                <a:solidFill>
                  <a:srgbClr val="FF3399"/>
                </a:solidFill>
              </a:rPr>
              <a:t>respect</a:t>
            </a:r>
            <a:r>
              <a:rPr lang="en-US" sz="3200" b="1" dirty="0">
                <a:solidFill>
                  <a:schemeClr val="tx1"/>
                </a:solidFill>
              </a:rPr>
              <a:t>, </a:t>
            </a:r>
            <a:r>
              <a:rPr lang="en-US" sz="3200" b="1" dirty="0">
                <a:solidFill>
                  <a:srgbClr val="0000FF"/>
                </a:solidFill>
              </a:rPr>
              <a:t>avoidance of insulting readers</a:t>
            </a:r>
            <a:r>
              <a:rPr lang="en-US" sz="3200" b="1" dirty="0">
                <a:solidFill>
                  <a:schemeClr val="tx1"/>
                </a:solidFill>
              </a:rPr>
              <a:t>, </a:t>
            </a:r>
            <a:r>
              <a:rPr lang="en-US" sz="3200" b="1" dirty="0">
                <a:solidFill>
                  <a:schemeClr val="accent6">
                    <a:lumMod val="75000"/>
                  </a:schemeClr>
                </a:solidFill>
              </a:rPr>
              <a:t>glorification</a:t>
            </a:r>
            <a:r>
              <a:rPr lang="en-US" sz="3200" b="1" dirty="0">
                <a:solidFill>
                  <a:schemeClr val="tx1"/>
                </a:solidFill>
              </a:rPr>
              <a:t>, euphemism. </a:t>
            </a:r>
          </a:p>
          <a:p>
            <a:r>
              <a:rPr lang="en-US" sz="3200" b="1" dirty="0">
                <a:solidFill>
                  <a:schemeClr val="tx1"/>
                </a:solidFill>
              </a:rPr>
              <a:t>…………………………………..</a:t>
            </a:r>
          </a:p>
          <a:p>
            <a:r>
              <a:rPr lang="en-US" sz="3200" b="1" dirty="0">
                <a:solidFill>
                  <a:schemeClr val="tx1"/>
                </a:solidFill>
              </a:rPr>
              <a:t>The land also includes Muslims, Christians, Zoroastrians.</a:t>
            </a:r>
          </a:p>
          <a:p>
            <a:pPr algn="r" rtl="1"/>
            <a:r>
              <a:rPr lang="ku-Arab-IQ" sz="3200" b="1" dirty="0">
                <a:solidFill>
                  <a:schemeClr val="accent6">
                    <a:lumMod val="75000"/>
                  </a:schemeClr>
                </a:solidFill>
              </a:rPr>
              <a:t>خاکەکە پێکهاتوە لە موسڵمانان و گاورەکان و ئاگرپەرستەکان.</a:t>
            </a:r>
            <a:r>
              <a:rPr lang="en-US" sz="3200" b="1" dirty="0">
                <a:solidFill>
                  <a:schemeClr val="accent6">
                    <a:lumMod val="75000"/>
                  </a:schemeClr>
                </a:solidFill>
              </a:rPr>
              <a:t> </a:t>
            </a:r>
            <a:endParaRPr lang="ku-Arab-IQ" sz="3200" b="1" dirty="0">
              <a:solidFill>
                <a:schemeClr val="accent6">
                  <a:lumMod val="75000"/>
                </a:schemeClr>
              </a:solidFill>
            </a:endParaRPr>
          </a:p>
          <a:p>
            <a:pPr algn="r" rtl="1"/>
            <a:r>
              <a:rPr lang="ku-Arab-IQ" sz="3200" b="1" dirty="0">
                <a:solidFill>
                  <a:schemeClr val="tx1"/>
                </a:solidFill>
              </a:rPr>
              <a:t>خاکەکە پێکهاتووە لە موسڵمان  و مەسیحیی و  زەردەشتییەکان.</a:t>
            </a:r>
          </a:p>
          <a:p>
            <a:r>
              <a:rPr lang="en-US" sz="3200" b="1" dirty="0">
                <a:solidFill>
                  <a:schemeClr val="tx1"/>
                </a:solidFill>
              </a:rPr>
              <a:t>.</a:t>
            </a:r>
          </a:p>
          <a:p>
            <a:r>
              <a:rPr lang="en-US" sz="3200" b="1" dirty="0">
                <a:solidFill>
                  <a:schemeClr val="tx1"/>
                </a:solidFill>
              </a:rPr>
              <a:t> </a:t>
            </a:r>
            <a:endParaRPr lang="ku-Arab-IQ" sz="3200" b="1" dirty="0">
              <a:solidFill>
                <a:schemeClr val="tx1"/>
              </a:solidFill>
            </a:endParaRPr>
          </a:p>
          <a:p>
            <a:pPr algn="r" rtl="1"/>
            <a:endParaRPr lang="ku-Arab-IQ" sz="3200" b="1" dirty="0">
              <a:solidFill>
                <a:schemeClr val="tx1"/>
              </a:solidFill>
            </a:endParaRPr>
          </a:p>
          <a:p>
            <a:pPr algn="r" rtl="1"/>
            <a:endParaRPr lang="en-US"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Avoiding biasness </a:t>
            </a:r>
          </a:p>
        </p:txBody>
      </p:sp>
      <p:sp>
        <p:nvSpPr>
          <p:cNvPr id="4" name="Slide Number Placeholder 3"/>
          <p:cNvSpPr>
            <a:spLocks noGrp="1"/>
          </p:cNvSpPr>
          <p:nvPr>
            <p:ph type="sldNum" sz="quarter" idx="12"/>
          </p:nvPr>
        </p:nvSpPr>
        <p:spPr/>
        <p:txBody>
          <a:bodyPr/>
          <a:lstStyle/>
          <a:p>
            <a:fld id="{33B04FA3-DF72-48F9-B039-39A0BF277896}" type="slidenum">
              <a:rPr lang="en-US" smtClean="0"/>
              <a:t>2</a:t>
            </a:fld>
            <a:r>
              <a:rPr lang="ku-Arab-IQ" dirty="0"/>
              <a:t>  </a:t>
            </a:r>
            <a:endParaRPr lang="en-US" dirty="0"/>
          </a:p>
        </p:txBody>
      </p:sp>
    </p:spTree>
    <p:extLst>
      <p:ext uri="{BB962C8B-B14F-4D97-AF65-F5344CB8AC3E}">
        <p14:creationId xmlns:p14="http://schemas.microsoft.com/office/powerpoint/2010/main" val="3246388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85000" lnSpcReduction="20000"/>
          </a:bodyPr>
          <a:lstStyle/>
          <a:p>
            <a:pPr marL="457200" indent="-457200" fontAlgn="base">
              <a:buFont typeface="Arial" panose="020B0604020202020204" pitchFamily="34" charset="0"/>
              <a:buChar char="•"/>
            </a:pPr>
            <a:r>
              <a:rPr lang="en-US" sz="3200" b="1" u="sng" dirty="0">
                <a:solidFill>
                  <a:srgbClr val="FF0000"/>
                </a:solidFill>
              </a:rPr>
              <a:t>3</a:t>
            </a:r>
            <a:r>
              <a:rPr lang="en-US" sz="3200" b="1" dirty="0">
                <a:solidFill>
                  <a:schemeClr val="tx1"/>
                </a:solidFill>
              </a:rPr>
              <a:t>. We should pay meticulous attention to the </a:t>
            </a:r>
            <a:r>
              <a:rPr lang="en-US" sz="3200" b="1" dirty="0">
                <a:solidFill>
                  <a:srgbClr val="FF0000"/>
                </a:solidFill>
              </a:rPr>
              <a:t>syntactic structures of the source language </a:t>
            </a:r>
            <a:r>
              <a:rPr lang="en-US" sz="3200" b="1" dirty="0">
                <a:solidFill>
                  <a:schemeClr val="tx1"/>
                </a:solidFill>
              </a:rPr>
              <a:t>so we take care of the structures while transferring to the TL. For example:</a:t>
            </a:r>
          </a:p>
          <a:p>
            <a:pPr marL="457200" indent="-457200" fontAlgn="base">
              <a:buFont typeface="Arial" panose="020B0604020202020204" pitchFamily="34" charset="0"/>
              <a:buChar char="•"/>
            </a:pPr>
            <a:r>
              <a:rPr lang="en-US" sz="3200" b="1" u="sng" dirty="0">
                <a:solidFill>
                  <a:srgbClr val="0000FF"/>
                </a:solidFill>
              </a:rPr>
              <a:t>A. Vocatives</a:t>
            </a:r>
            <a:r>
              <a:rPr lang="en-US" sz="3200" b="1" dirty="0">
                <a:solidFill>
                  <a:schemeClr val="tx1"/>
                </a:solidFill>
              </a:rPr>
              <a:t>: </a:t>
            </a:r>
            <a:endParaRPr lang="ku-Arab-IQ" sz="3200" b="1" dirty="0">
              <a:solidFill>
                <a:schemeClr val="tx1"/>
              </a:solidFill>
            </a:endParaRPr>
          </a:p>
          <a:p>
            <a:pPr fontAlgn="base"/>
            <a:r>
              <a:rPr lang="en-US" sz="3200" b="1" dirty="0">
                <a:solidFill>
                  <a:srgbClr val="FF0000"/>
                </a:solidFill>
              </a:rPr>
              <a:t>Vocatives</a:t>
            </a:r>
            <a:r>
              <a:rPr lang="en-US" sz="3200" b="1" dirty="0">
                <a:solidFill>
                  <a:schemeClr val="tx1"/>
                </a:solidFill>
              </a:rPr>
              <a:t> express attitudes, politeness, formality, etc. For example:   </a:t>
            </a:r>
            <a:r>
              <a:rPr lang="en-US" sz="3200" b="1" u="sng" dirty="0">
                <a:solidFill>
                  <a:schemeClr val="tx1"/>
                </a:solidFill>
              </a:rPr>
              <a:t>O</a:t>
            </a:r>
          </a:p>
          <a:p>
            <a:pPr fontAlgn="base"/>
            <a:r>
              <a:rPr lang="en-US" sz="3200" b="1" dirty="0">
                <a:solidFill>
                  <a:schemeClr val="tx1"/>
                </a:solidFill>
              </a:rPr>
              <a:t> -- </a:t>
            </a:r>
            <a:r>
              <a:rPr lang="en-US" sz="3200" b="1" u="sng" dirty="0">
                <a:solidFill>
                  <a:srgbClr val="FF3399"/>
                </a:solidFill>
              </a:rPr>
              <a:t>O</a:t>
            </a:r>
            <a:r>
              <a:rPr lang="en-US" sz="3200" b="1" dirty="0">
                <a:solidFill>
                  <a:schemeClr val="tx1"/>
                </a:solidFill>
              </a:rPr>
              <a:t> those who believe in God</a:t>
            </a:r>
          </a:p>
          <a:p>
            <a:pPr algn="r" rtl="1" fontAlgn="base"/>
            <a:r>
              <a:rPr lang="en-US" sz="3200" b="1" dirty="0">
                <a:solidFill>
                  <a:schemeClr val="tx1"/>
                </a:solidFill>
              </a:rPr>
              <a:t> </a:t>
            </a:r>
            <a:r>
              <a:rPr lang="ku-Arab-IQ" sz="3200" b="1" u="sng" dirty="0">
                <a:solidFill>
                  <a:srgbClr val="FF3399"/>
                </a:solidFill>
              </a:rPr>
              <a:t>ئەی</a:t>
            </a:r>
            <a:r>
              <a:rPr lang="ku-Arab-IQ" sz="3200" b="1" dirty="0">
                <a:solidFill>
                  <a:schemeClr val="tx1"/>
                </a:solidFill>
              </a:rPr>
              <a:t> ئەوانەی کە باوەرتان بە خودایە</a:t>
            </a:r>
          </a:p>
          <a:p>
            <a:pPr algn="r" rtl="1" fontAlgn="base"/>
            <a:r>
              <a:rPr lang="ku-Arab-IQ" sz="3200" b="1" dirty="0">
                <a:solidFill>
                  <a:schemeClr val="tx1"/>
                </a:solidFill>
              </a:rPr>
              <a:t>ئەوانەی کە باوەرتان بە خودایە</a:t>
            </a:r>
          </a:p>
          <a:p>
            <a:pPr algn="r" rtl="1" fontAlgn="base"/>
            <a:r>
              <a:rPr lang="ku-Arab-IQ" sz="3200" b="1" dirty="0">
                <a:solidFill>
                  <a:schemeClr val="tx1"/>
                </a:solidFill>
              </a:rPr>
              <a:t>  )</a:t>
            </a:r>
            <a:r>
              <a:rPr lang="ku-Arab-IQ" sz="3200" b="1" dirty="0">
                <a:solidFill>
                  <a:srgbClr val="FF3399"/>
                </a:solidFill>
              </a:rPr>
              <a:t>هەڵەیە(</a:t>
            </a:r>
          </a:p>
          <a:p>
            <a:pPr fontAlgn="base"/>
            <a:r>
              <a:rPr lang="en-US" sz="3200" b="1" dirty="0">
                <a:solidFill>
                  <a:srgbClr val="FF3399"/>
                </a:solidFill>
              </a:rPr>
              <a:t>B. Imperatives:</a:t>
            </a:r>
          </a:p>
          <a:p>
            <a:pPr fontAlgn="base"/>
            <a:r>
              <a:rPr lang="en-US" sz="3200" b="1" dirty="0">
                <a:solidFill>
                  <a:srgbClr val="FF3399"/>
                </a:solidFill>
              </a:rPr>
              <a:t>                   </a:t>
            </a:r>
            <a:r>
              <a:rPr lang="en-US" sz="3200" b="1" dirty="0">
                <a:solidFill>
                  <a:schemeClr val="tx1"/>
                </a:solidFill>
              </a:rPr>
              <a:t>Do not kill each other.</a:t>
            </a:r>
            <a:endParaRPr lang="ku-Arab-IQ"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Translating religious texts.</a:t>
            </a:r>
          </a:p>
        </p:txBody>
      </p:sp>
      <p:sp>
        <p:nvSpPr>
          <p:cNvPr id="4" name="Slide Number Placeholder 3"/>
          <p:cNvSpPr>
            <a:spLocks noGrp="1"/>
          </p:cNvSpPr>
          <p:nvPr>
            <p:ph type="sldNum" sz="quarter" idx="12"/>
          </p:nvPr>
        </p:nvSpPr>
        <p:spPr/>
        <p:txBody>
          <a:bodyPr/>
          <a:lstStyle/>
          <a:p>
            <a:fld id="{33B04FA3-DF72-48F9-B039-39A0BF277896}" type="slidenum">
              <a:rPr lang="en-US" smtClean="0"/>
              <a:t>20</a:t>
            </a:fld>
            <a:r>
              <a:rPr lang="ku-Arab-IQ" dirty="0"/>
              <a:t>  </a:t>
            </a:r>
            <a:endParaRPr lang="en-US" dirty="0"/>
          </a:p>
        </p:txBody>
      </p:sp>
    </p:spTree>
    <p:extLst>
      <p:ext uri="{BB962C8B-B14F-4D97-AF65-F5344CB8AC3E}">
        <p14:creationId xmlns:p14="http://schemas.microsoft.com/office/powerpoint/2010/main" val="132796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77500" lnSpcReduction="20000"/>
          </a:bodyPr>
          <a:lstStyle/>
          <a:p>
            <a:pPr fontAlgn="base"/>
            <a:r>
              <a:rPr lang="en-US" sz="3200" dirty="0">
                <a:solidFill>
                  <a:schemeClr val="tx1"/>
                </a:solidFill>
              </a:rPr>
              <a:t>Hind </a:t>
            </a:r>
            <a:r>
              <a:rPr lang="en-US" sz="3200" dirty="0" err="1">
                <a:solidFill>
                  <a:schemeClr val="tx1"/>
                </a:solidFill>
              </a:rPr>
              <a:t>bint</a:t>
            </a:r>
            <a:r>
              <a:rPr lang="en-US" sz="3200" dirty="0">
                <a:solidFill>
                  <a:schemeClr val="tx1"/>
                </a:solidFill>
              </a:rPr>
              <a:t> `</a:t>
            </a:r>
            <a:r>
              <a:rPr lang="en-US" sz="3200" dirty="0" err="1">
                <a:solidFill>
                  <a:schemeClr val="tx1"/>
                </a:solidFill>
              </a:rPr>
              <a:t>Utba</a:t>
            </a:r>
            <a:r>
              <a:rPr lang="en-US" sz="3200" dirty="0">
                <a:solidFill>
                  <a:schemeClr val="tx1"/>
                </a:solidFill>
              </a:rPr>
              <a:t> (Abu </a:t>
            </a:r>
            <a:r>
              <a:rPr lang="en-US" sz="3200" dirty="0" err="1">
                <a:solidFill>
                  <a:schemeClr val="tx1"/>
                </a:solidFill>
              </a:rPr>
              <a:t>Sufyan's</a:t>
            </a:r>
            <a:r>
              <a:rPr lang="en-US" sz="3200" dirty="0">
                <a:solidFill>
                  <a:schemeClr val="tx1"/>
                </a:solidFill>
              </a:rPr>
              <a:t> wife) came and said, "O Allah's Messenger </a:t>
            </a:r>
            <a:r>
              <a:rPr lang="ar-IQ" sz="3200" dirty="0">
                <a:solidFill>
                  <a:schemeClr val="tx1"/>
                </a:solidFill>
              </a:rPr>
              <a:t>,(ﷺ) </a:t>
            </a:r>
            <a:r>
              <a:rPr lang="en-US" sz="3200" dirty="0">
                <a:solidFill>
                  <a:schemeClr val="tx1"/>
                </a:solidFill>
              </a:rPr>
              <a:t>Abu </a:t>
            </a:r>
            <a:r>
              <a:rPr lang="en-US" sz="3200" dirty="0" err="1">
                <a:solidFill>
                  <a:schemeClr val="tx1"/>
                </a:solidFill>
              </a:rPr>
              <a:t>Sufyan</a:t>
            </a:r>
            <a:r>
              <a:rPr lang="en-US" sz="3200" dirty="0">
                <a:solidFill>
                  <a:schemeClr val="tx1"/>
                </a:solidFill>
              </a:rPr>
              <a:t> is a miser. Is there any harm if I spend something from his property for our children?" He said, there is no harm for you if you feed them from it justly and reasonably (with no extravagance.</a:t>
            </a:r>
            <a:r>
              <a:rPr lang="ar-IQ" sz="3200" dirty="0">
                <a:solidFill>
                  <a:schemeClr val="tx1"/>
                </a:solidFill>
              </a:rPr>
              <a:t>(</a:t>
            </a:r>
            <a:r>
              <a:rPr lang="en-US" sz="3200" b="1" dirty="0">
                <a:solidFill>
                  <a:schemeClr val="tx1"/>
                </a:solidFill>
              </a:rPr>
              <a:t>  </a:t>
            </a:r>
            <a:endParaRPr lang="ku-Arab-IQ" sz="3200" b="1" dirty="0">
              <a:solidFill>
                <a:schemeClr val="tx1"/>
              </a:solidFill>
            </a:endParaRPr>
          </a:p>
          <a:p>
            <a:pPr algn="r" rtl="1" fontAlgn="base"/>
            <a:r>
              <a:rPr lang="ku-Arab-IQ" sz="3200" b="1" dirty="0">
                <a:solidFill>
                  <a:schemeClr val="tx1"/>
                </a:solidFill>
              </a:rPr>
              <a:t>هندی کچی عوتبە، خێزانی ئەوبو سوفیان هاتە لای محمد، گوتی”  ئەی محمد، ئەبو سوفیان کەمێک بە بگرە بۆماڵ و سامانەکەی. ئایە هیچ کێشەیەک هەیە ئەگەر کەمێک لە ماڵ و سامانەکەی بدزم بۆ مندالەکانم؟ محمد وەڵامی داوە “هیچ کێشەک نیە ئەگەر هات و  بەڕێکو پێکی منداڵەکانتی پێ نان بدەی”.</a:t>
            </a:r>
            <a:endParaRPr lang="en-US" sz="3200" b="1" dirty="0">
              <a:solidFill>
                <a:schemeClr val="tx1"/>
              </a:solidFill>
            </a:endParaRPr>
          </a:p>
          <a:p>
            <a:pPr algn="r" rtl="1" fontAlgn="base"/>
            <a:r>
              <a:rPr lang="ku-Arab-IQ" sz="3200" b="1" dirty="0">
                <a:solidFill>
                  <a:schemeClr val="tx1"/>
                </a:solidFill>
              </a:rPr>
              <a:t>هندی کچی عوتبە، خێزانی ئەوبو سوفیان هاتە لای </a:t>
            </a:r>
            <a:r>
              <a:rPr lang="ku-Arab-IQ" sz="3200" b="1" dirty="0">
                <a:solidFill>
                  <a:srgbClr val="FF0000"/>
                </a:solidFill>
              </a:rPr>
              <a:t>محمد</a:t>
            </a:r>
            <a:r>
              <a:rPr lang="ku-Arab-IQ" sz="3200" b="1" dirty="0">
                <a:solidFill>
                  <a:schemeClr val="tx1"/>
                </a:solidFill>
              </a:rPr>
              <a:t>، گوتی”  ئەی </a:t>
            </a:r>
            <a:r>
              <a:rPr lang="ku-Arab-IQ" sz="3200" b="1" dirty="0">
                <a:solidFill>
                  <a:srgbClr val="FF0000"/>
                </a:solidFill>
              </a:rPr>
              <a:t>محمد</a:t>
            </a:r>
            <a:r>
              <a:rPr lang="ku-Arab-IQ" sz="3200" b="1" dirty="0">
                <a:solidFill>
                  <a:schemeClr val="tx1"/>
                </a:solidFill>
              </a:rPr>
              <a:t>، ئەبو سوفیان </a:t>
            </a:r>
            <a:r>
              <a:rPr lang="ku-Arab-IQ" sz="3200" b="1" dirty="0">
                <a:solidFill>
                  <a:srgbClr val="FF0000"/>
                </a:solidFill>
              </a:rPr>
              <a:t>کەمێک بە بگرە بۆماڵ و سامان. </a:t>
            </a:r>
            <a:r>
              <a:rPr lang="ku-Arab-IQ" sz="3200" b="1" dirty="0">
                <a:solidFill>
                  <a:schemeClr val="tx1"/>
                </a:solidFill>
              </a:rPr>
              <a:t>ئایە هیچ کێشەیەک هەیە ئەگەر کەمێک لە ماڵ و سامانەکەی بۆ مندالەکانم</a:t>
            </a:r>
            <a:r>
              <a:rPr lang="en-US" sz="3200" b="1" dirty="0">
                <a:solidFill>
                  <a:schemeClr val="tx1"/>
                </a:solidFill>
              </a:rPr>
              <a:t> </a:t>
            </a:r>
            <a:r>
              <a:rPr lang="ku-Arab-IQ" sz="3200" b="1" dirty="0">
                <a:solidFill>
                  <a:srgbClr val="FF0000"/>
                </a:solidFill>
              </a:rPr>
              <a:t>بدزم</a:t>
            </a:r>
            <a:r>
              <a:rPr lang="ku-Arab-IQ" sz="3200" b="1" dirty="0">
                <a:solidFill>
                  <a:schemeClr val="tx1"/>
                </a:solidFill>
              </a:rPr>
              <a:t>؟ </a:t>
            </a:r>
            <a:r>
              <a:rPr lang="ku-Arab-IQ" sz="3200" b="1" dirty="0">
                <a:solidFill>
                  <a:srgbClr val="FF0000"/>
                </a:solidFill>
              </a:rPr>
              <a:t>محمد</a:t>
            </a:r>
            <a:r>
              <a:rPr lang="ku-Arab-IQ" sz="3200" b="1" dirty="0">
                <a:solidFill>
                  <a:schemeClr val="tx1"/>
                </a:solidFill>
              </a:rPr>
              <a:t> وەڵامی داوە “هیچ کێشەک نیە ئەگەر هات و  بەڕێکو پێکی منداڵەکانتی پێ نان بدەی”</a:t>
            </a: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Translating religious texts.</a:t>
            </a:r>
          </a:p>
        </p:txBody>
      </p:sp>
      <p:sp>
        <p:nvSpPr>
          <p:cNvPr id="4" name="Slide Number Placeholder 3"/>
          <p:cNvSpPr>
            <a:spLocks noGrp="1"/>
          </p:cNvSpPr>
          <p:nvPr>
            <p:ph type="sldNum" sz="quarter" idx="12"/>
          </p:nvPr>
        </p:nvSpPr>
        <p:spPr/>
        <p:txBody>
          <a:bodyPr/>
          <a:lstStyle/>
          <a:p>
            <a:fld id="{33B04FA3-DF72-48F9-B039-39A0BF277896}" type="slidenum">
              <a:rPr lang="en-US" smtClean="0"/>
              <a:t>21</a:t>
            </a:fld>
            <a:r>
              <a:rPr lang="ku-Arab-IQ" dirty="0"/>
              <a:t>  </a:t>
            </a:r>
            <a:endParaRPr lang="en-US" dirty="0"/>
          </a:p>
        </p:txBody>
      </p:sp>
    </p:spTree>
    <p:extLst>
      <p:ext uri="{BB962C8B-B14F-4D97-AF65-F5344CB8AC3E}">
        <p14:creationId xmlns:p14="http://schemas.microsoft.com/office/powerpoint/2010/main" val="1514710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algn="r" rtl="1" fontAlgn="base"/>
            <a:r>
              <a:rPr lang="ku-Arab-IQ" sz="3200" b="1" dirty="0">
                <a:solidFill>
                  <a:schemeClr val="tx1"/>
                </a:solidFill>
              </a:rPr>
              <a:t>هندی کچی عوتبە، خێزانی ئەوبو سوفیان هاتە لای پێغەمبەر )د.خ(، گوتی”  ئەی پێغەمبەری خوا )د.خ(، ئەبو سوفیان رەزیل و چاوچنۆکە. ئایە هیچ کێشەیەک هەیە ]ئەگەر</a:t>
            </a:r>
            <a:r>
              <a:rPr lang="en-US" sz="3200" b="1" dirty="0">
                <a:solidFill>
                  <a:schemeClr val="tx1"/>
                </a:solidFill>
              </a:rPr>
              <a:t> </a:t>
            </a:r>
            <a:r>
              <a:rPr lang="ku-Arab-IQ" sz="3200" b="1" dirty="0">
                <a:solidFill>
                  <a:schemeClr val="tx1"/>
                </a:solidFill>
              </a:rPr>
              <a:t>بێ ئاگاداری[ ئەو کەمێک لە ماڵ و سامانەکەی بکەمە خەرجی بۆ مندالەکانم؟ پێغەمبەر )د.خ( وەڵامی داوە “هیچ کێشەک نیە ئەگەر هات و  بەڕێکو پێکی منداڵەکانتی پێ نان بدەی</a:t>
            </a:r>
            <a:r>
              <a:rPr lang="en-US" sz="3200" b="1" dirty="0">
                <a:solidFill>
                  <a:schemeClr val="tx1"/>
                </a:solidFill>
              </a:rPr>
              <a:t>.</a:t>
            </a:r>
            <a:endParaRPr lang="ku-Arab-IQ"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Translating religious texts.</a:t>
            </a:r>
          </a:p>
        </p:txBody>
      </p:sp>
      <p:sp>
        <p:nvSpPr>
          <p:cNvPr id="4" name="Slide Number Placeholder 3"/>
          <p:cNvSpPr>
            <a:spLocks noGrp="1"/>
          </p:cNvSpPr>
          <p:nvPr>
            <p:ph type="sldNum" sz="quarter" idx="12"/>
          </p:nvPr>
        </p:nvSpPr>
        <p:spPr/>
        <p:txBody>
          <a:bodyPr/>
          <a:lstStyle/>
          <a:p>
            <a:fld id="{33B04FA3-DF72-48F9-B039-39A0BF277896}" type="slidenum">
              <a:rPr lang="en-US" smtClean="0"/>
              <a:t>22</a:t>
            </a:fld>
            <a:r>
              <a:rPr lang="ku-Arab-IQ" dirty="0"/>
              <a:t>  </a:t>
            </a:r>
            <a:endParaRPr lang="en-US" dirty="0"/>
          </a:p>
        </p:txBody>
      </p:sp>
    </p:spTree>
    <p:extLst>
      <p:ext uri="{BB962C8B-B14F-4D97-AF65-F5344CB8AC3E}">
        <p14:creationId xmlns:p14="http://schemas.microsoft.com/office/powerpoint/2010/main" val="22958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92500" lnSpcReduction="20000"/>
          </a:bodyPr>
          <a:lstStyle/>
          <a:p>
            <a:pPr fontAlgn="base"/>
            <a:r>
              <a:rPr lang="en-US" sz="3200" dirty="0">
                <a:solidFill>
                  <a:schemeClr val="tx1"/>
                </a:solidFill>
              </a:rPr>
              <a:t>The prophet said “During the </a:t>
            </a:r>
            <a:r>
              <a:rPr lang="en-US" sz="3200" dirty="0" err="1">
                <a:solidFill>
                  <a:schemeClr val="tx1"/>
                </a:solidFill>
              </a:rPr>
              <a:t>Mi'raj</a:t>
            </a:r>
            <a:r>
              <a:rPr lang="en-US" sz="3200" dirty="0">
                <a:solidFill>
                  <a:schemeClr val="tx1"/>
                </a:solidFill>
              </a:rPr>
              <a:t> (the Night of Ascension), I saw a group of people who were scratching their chests and faces with their copper nails. I asked, 'Who are these people, O </a:t>
            </a:r>
            <a:r>
              <a:rPr lang="en-US" sz="3200" dirty="0" err="1">
                <a:solidFill>
                  <a:schemeClr val="tx1"/>
                </a:solidFill>
              </a:rPr>
              <a:t>Jibril</a:t>
            </a:r>
            <a:r>
              <a:rPr lang="en-US" sz="3200" dirty="0">
                <a:solidFill>
                  <a:schemeClr val="tx1"/>
                </a:solidFill>
              </a:rPr>
              <a:t>?' </a:t>
            </a:r>
            <a:r>
              <a:rPr lang="en-US" sz="3200" dirty="0" err="1">
                <a:solidFill>
                  <a:schemeClr val="tx1"/>
                </a:solidFill>
              </a:rPr>
              <a:t>Jibril</a:t>
            </a:r>
            <a:r>
              <a:rPr lang="en-US" sz="3200" dirty="0">
                <a:solidFill>
                  <a:schemeClr val="tx1"/>
                </a:solidFill>
              </a:rPr>
              <a:t> replied: 'These are the people who ate flesh of others (by backbiting) and trampled people's honor.</a:t>
            </a:r>
          </a:p>
          <a:p>
            <a:pPr algn="r" rtl="1" fontAlgn="base"/>
            <a:r>
              <a:rPr lang="en-US" sz="3200" b="1" dirty="0">
                <a:solidFill>
                  <a:schemeClr val="tx1"/>
                </a:solidFill>
              </a:rPr>
              <a:t> </a:t>
            </a:r>
            <a:r>
              <a:rPr lang="ku-Arab-IQ" sz="3200" b="1" dirty="0">
                <a:solidFill>
                  <a:schemeClr val="tx1"/>
                </a:solidFill>
              </a:rPr>
              <a:t>پێغەمبەر گوتی:لەکاتی میعراج، کۆمەڵە کەسێکم بینی بە نینۆکە مسییەکانیان سنگ و دەموچاوی خۆیا دەڕنییەوە. پرسیارم لە جبریل کرد</a:t>
            </a:r>
            <a:r>
              <a:rPr lang="ku-Arab-IQ" sz="3200" b="1">
                <a:solidFill>
                  <a:schemeClr val="tx1"/>
                </a:solidFill>
              </a:rPr>
              <a:t>: ئەی جبریل، ئەمانە </a:t>
            </a:r>
            <a:r>
              <a:rPr lang="ku-Arab-IQ" sz="3200" b="1" dirty="0">
                <a:solidFill>
                  <a:schemeClr val="tx1"/>
                </a:solidFill>
              </a:rPr>
              <a:t>کێن؟ جبریل وەڵامی دایەوە : ئەمانە ئەو کەسانەن کە گۆشتی کەسانیتریان خواردوە )واتە غەیبەتیان کردووە (و </a:t>
            </a:r>
            <a:r>
              <a:rPr lang="en-US" sz="3200" b="1" dirty="0">
                <a:solidFill>
                  <a:schemeClr val="tx1"/>
                </a:solidFill>
              </a:rPr>
              <a:t> </a:t>
            </a:r>
            <a:r>
              <a:rPr lang="ku-Arab-IQ" sz="3200" b="1" dirty="0">
                <a:solidFill>
                  <a:schemeClr val="tx1"/>
                </a:solidFill>
              </a:rPr>
              <a:t>شەرەفی خەڵکیان لەکەدار کردووە. </a:t>
            </a:r>
          </a:p>
          <a:p>
            <a:pPr algn="r" rtl="1" fontAlgn="base"/>
            <a:endParaRPr lang="ku-Arab-IQ"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Translating religious texts.</a:t>
            </a:r>
          </a:p>
        </p:txBody>
      </p:sp>
      <p:sp>
        <p:nvSpPr>
          <p:cNvPr id="4" name="Slide Number Placeholder 3"/>
          <p:cNvSpPr>
            <a:spLocks noGrp="1"/>
          </p:cNvSpPr>
          <p:nvPr>
            <p:ph type="sldNum" sz="quarter" idx="12"/>
          </p:nvPr>
        </p:nvSpPr>
        <p:spPr/>
        <p:txBody>
          <a:bodyPr/>
          <a:lstStyle/>
          <a:p>
            <a:fld id="{33B04FA3-DF72-48F9-B039-39A0BF277896}" type="slidenum">
              <a:rPr lang="en-US" smtClean="0"/>
              <a:t>23</a:t>
            </a:fld>
            <a:r>
              <a:rPr lang="ku-Arab-IQ" dirty="0"/>
              <a:t>  </a:t>
            </a:r>
            <a:endParaRPr lang="en-US" dirty="0"/>
          </a:p>
        </p:txBody>
      </p:sp>
    </p:spTree>
    <p:extLst>
      <p:ext uri="{BB962C8B-B14F-4D97-AF65-F5344CB8AC3E}">
        <p14:creationId xmlns:p14="http://schemas.microsoft.com/office/powerpoint/2010/main" val="141844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92500" lnSpcReduction="10000"/>
          </a:bodyPr>
          <a:lstStyle/>
          <a:p>
            <a:pPr fontAlgn="base"/>
            <a:r>
              <a:rPr lang="en-US" sz="3200" dirty="0"/>
              <a:t>the Messenger of Allah said: I came across some people in the night in which I was taken to the heavens. Their stomachs were like houses wherein there were serpents, which could be seen from the front of the stomachs. I asked  Gabriel! Who are these people? He replied these are those who devoured usury.</a:t>
            </a:r>
          </a:p>
          <a:p>
            <a:pPr algn="r" rtl="1" fontAlgn="base"/>
            <a:r>
              <a:rPr lang="ku-Arab-IQ" sz="3200" b="1" dirty="0">
                <a:solidFill>
                  <a:schemeClr val="tx1"/>
                </a:solidFill>
              </a:rPr>
              <a:t>پێغەمبەری خودا گوتی:  لەو شەوەی کە من بردرامە ئاسمانەکان هەندێک کەسم بینی کە گەدەیان لە شێوەی خانووێک بوو کە پڕ بوو لە مار.ئەو مارانە بە ئاسانی لە گەدەیانەوە دەبیندران. پرسیارم لە جوبریل کرد: ئەمانە کێن؟ جوبریل وەڵامی دایەوە: ئەوانەن کە سوو خۆرن.</a:t>
            </a: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Translating religious texts.</a:t>
            </a:r>
          </a:p>
        </p:txBody>
      </p:sp>
      <p:sp>
        <p:nvSpPr>
          <p:cNvPr id="4" name="Slide Number Placeholder 3"/>
          <p:cNvSpPr>
            <a:spLocks noGrp="1"/>
          </p:cNvSpPr>
          <p:nvPr>
            <p:ph type="sldNum" sz="quarter" idx="12"/>
          </p:nvPr>
        </p:nvSpPr>
        <p:spPr/>
        <p:txBody>
          <a:bodyPr/>
          <a:lstStyle/>
          <a:p>
            <a:fld id="{33B04FA3-DF72-48F9-B039-39A0BF277896}" type="slidenum">
              <a:rPr lang="en-US" smtClean="0"/>
              <a:t>24</a:t>
            </a:fld>
            <a:r>
              <a:rPr lang="ku-Arab-IQ" dirty="0"/>
              <a:t>  </a:t>
            </a:r>
            <a:endParaRPr lang="en-US" dirty="0"/>
          </a:p>
        </p:txBody>
      </p:sp>
    </p:spTree>
    <p:extLst>
      <p:ext uri="{BB962C8B-B14F-4D97-AF65-F5344CB8AC3E}">
        <p14:creationId xmlns:p14="http://schemas.microsoft.com/office/powerpoint/2010/main" val="193814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62500" lnSpcReduction="20000"/>
          </a:bodyPr>
          <a:lstStyle/>
          <a:p>
            <a:pPr fontAlgn="base"/>
            <a:r>
              <a:rPr lang="en-US" sz="3200" dirty="0"/>
              <a:t>"But if there is a man who hates his neighbor and lies in wait for him and rises up against him and strikes him so that he dies, and he flees to one of these cities, then the elders of his city shall send and take him from there and deliver him into the hand of the avenger of blood, that he may die. You shall not pity him, but you shall purge the blood of the innocent from Israel</a:t>
            </a:r>
            <a:r>
              <a:rPr lang="ku-Arab-IQ" sz="3200" dirty="0"/>
              <a:t>.</a:t>
            </a:r>
          </a:p>
          <a:p>
            <a:pPr algn="r" rtl="1" fontAlgn="base"/>
            <a:endParaRPr lang="ku-Arab-IQ" sz="3200" dirty="0"/>
          </a:p>
          <a:p>
            <a:pPr algn="r" rtl="1" fontAlgn="base"/>
            <a:r>
              <a:rPr lang="ku-Arab-IQ" sz="3200" dirty="0"/>
              <a:t>گەر پیاوێکتان بینی حەزی لە دراوسێکەی نەبوو، لە دژی هەڵسایەوە و لێی دا ، وە دواتریش رایکردە یەکێک لە شارەکان؛ ئەوا پیاو ماقوڵ و پیرەکانی شارەکەی پێویستە بەدوای دا بنێرن و لەو شارە دەستگیری بکەن و رادەستی  تۆڵەسینەرەکانی خوینی ]کوژراوەکە[ بکەنەوە تا دەکوژرێتەوە. لەسەرتان نیە بەزەیتان پیایا بێتەوە، بەڵکو لەسەرتان پێویستە خوێنی ئەو بێ گوناهە لە خاکی ئیسرائیل پاک بکەنەوە. </a:t>
            </a:r>
            <a:endParaRPr lang="en-US" sz="3200" dirty="0"/>
          </a:p>
          <a:p>
            <a:pPr algn="r" rtl="1" fontAlgn="base"/>
            <a:endParaRPr lang="en-US" sz="3200" dirty="0"/>
          </a:p>
          <a:p>
            <a:pPr algn="r" rtl="1" fontAlgn="base"/>
            <a:endParaRPr lang="ku-Arab-IQ" sz="3200" dirty="0"/>
          </a:p>
          <a:p>
            <a:pPr algn="r" rtl="1" fontAlgn="base"/>
            <a:r>
              <a:rPr lang="ku-Arab-IQ" sz="3200" dirty="0"/>
              <a:t>بەڵام گەر پیاوێکتان بینی رقی لە دراوسێکەی بوو، لە بۆسەیەکدا لە دژی هەڵسایەوە و بە مەبەستی کوشتن لێی دا، وە دواتریش بۆیەکێک لە شارەکان هەڵات؛ ئەوا لەسەر پیاو ماقوڵ و پیرەکانی شارەکەی پیویستە  بەدوای دا بنێرن و لەو شارە دەستگیری بکەن و رادەستی تۆڵەسینەرەکانی خوینی ]کوژراوەکە[ بکەنەوە تا بیکوژنەوە.</a:t>
            </a:r>
            <a:r>
              <a:rPr lang="ku-Arab-IQ" sz="3200" dirty="0">
                <a:solidFill>
                  <a:srgbClr val="0000FF"/>
                </a:solidFill>
              </a:rPr>
              <a:t>]ئەی گەلی ئیسرائیل</a:t>
            </a:r>
            <a:r>
              <a:rPr lang="ku-Arab-IQ" sz="3200" dirty="0"/>
              <a:t>[  لەسەرتان نیە بەزەیتان پیایا بێتەوە، بەڵکو لەسەرتان پێویستە خوێنی بێ گوناهەکە لە خاکی ئیسرائیل پاک بکەنەوە. </a:t>
            </a:r>
            <a:endParaRPr lang="en-US" sz="3200" dirty="0"/>
          </a:p>
          <a:p>
            <a:pPr fontAlgn="base"/>
            <a:endParaRPr lang="ku-Arab-IQ"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Translating religious texts.</a:t>
            </a:r>
          </a:p>
        </p:txBody>
      </p:sp>
      <p:sp>
        <p:nvSpPr>
          <p:cNvPr id="4" name="Slide Number Placeholder 3"/>
          <p:cNvSpPr>
            <a:spLocks noGrp="1"/>
          </p:cNvSpPr>
          <p:nvPr>
            <p:ph type="sldNum" sz="quarter" idx="12"/>
          </p:nvPr>
        </p:nvSpPr>
        <p:spPr/>
        <p:txBody>
          <a:bodyPr/>
          <a:lstStyle/>
          <a:p>
            <a:fld id="{33B04FA3-DF72-48F9-B039-39A0BF277896}" type="slidenum">
              <a:rPr lang="en-US" smtClean="0"/>
              <a:t>25</a:t>
            </a:fld>
            <a:r>
              <a:rPr lang="ku-Arab-IQ" dirty="0"/>
              <a:t>  </a:t>
            </a:r>
            <a:endParaRPr lang="en-US" dirty="0"/>
          </a:p>
        </p:txBody>
      </p:sp>
    </p:spTree>
    <p:extLst>
      <p:ext uri="{BB962C8B-B14F-4D97-AF65-F5344CB8AC3E}">
        <p14:creationId xmlns:p14="http://schemas.microsoft.com/office/powerpoint/2010/main" val="4292407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85000" lnSpcReduction="20000"/>
          </a:bodyPr>
          <a:lstStyle/>
          <a:p>
            <a:pPr fontAlgn="base"/>
            <a:r>
              <a:rPr lang="en-US" sz="3200" dirty="0"/>
              <a:t>'If he pushed him of hatred, or threw something at him lying in wait and as a result he died, or if he struck him down with his hand in enmity, and as a result he died, the one who struck him shall surely be put to death, he is a murderer; the blood avenger shall put the murderer to death when he meets him.</a:t>
            </a:r>
            <a:endParaRPr lang="ku-Arab-IQ" sz="3200" dirty="0"/>
          </a:p>
          <a:p>
            <a:pPr algn="r" rtl="1" fontAlgn="base"/>
            <a:r>
              <a:rPr lang="ku-Arab-IQ" sz="3200" dirty="0"/>
              <a:t>ئەگەر پاڵی پێوەنا، یاخود شتێکی تێگرت و مرد، یا ئەگەر بە دەست لێیدا، ئەوا بکەرەرەکە دەبێ بکوژرێتەوە، چونکە ئەو بکوژە. لەسەر تۆڵەسێنەرەکانیش پێویستە لە هەر کوێیەک بکوژەکەیان بینی بیکوژنەوە </a:t>
            </a:r>
          </a:p>
          <a:p>
            <a:pPr algn="r" rtl="1" fontAlgn="base"/>
            <a:endParaRPr lang="ku-Arab-IQ" sz="3200" dirty="0"/>
          </a:p>
          <a:p>
            <a:pPr algn="r" rtl="1" fontAlgn="base"/>
            <a:r>
              <a:rPr lang="ku-Arab-IQ" sz="3200" dirty="0"/>
              <a:t>ئەگەر بە ڕقەوە پاڵی پێوەنا، یا بە ئەنقەست شتێکی تێبگرێت و لە ئەنجامدا گیان لەدەست بدات، یاخود ئەگەر دوژمنکارانە بە دست لێیی بدات و لە ئەنجامدا گیانی دەربچێت؛ ئەوا بکەرەرەکە دەبێ بکوژرێتەوە، چونکە ئەو بکوژە. لەسەر تۆڵەسێنەرەکانیش پێویستە لە هەر کوێیەک بکوژەکەیان بینی بیکوژنەوە. </a:t>
            </a:r>
            <a:endParaRPr lang="en-US" sz="3200" dirty="0"/>
          </a:p>
          <a:p>
            <a:pPr fontAlgn="base"/>
            <a:endParaRPr lang="ku-Arab-IQ"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Translating religious texts.</a:t>
            </a:r>
          </a:p>
        </p:txBody>
      </p:sp>
      <p:sp>
        <p:nvSpPr>
          <p:cNvPr id="4" name="Slide Number Placeholder 3"/>
          <p:cNvSpPr>
            <a:spLocks noGrp="1"/>
          </p:cNvSpPr>
          <p:nvPr>
            <p:ph type="sldNum" sz="quarter" idx="12"/>
          </p:nvPr>
        </p:nvSpPr>
        <p:spPr/>
        <p:txBody>
          <a:bodyPr/>
          <a:lstStyle/>
          <a:p>
            <a:fld id="{33B04FA3-DF72-48F9-B039-39A0BF277896}" type="slidenum">
              <a:rPr lang="en-US" smtClean="0"/>
              <a:t>26</a:t>
            </a:fld>
            <a:r>
              <a:rPr lang="ku-Arab-IQ" dirty="0"/>
              <a:t>  </a:t>
            </a:r>
            <a:endParaRPr lang="en-US" dirty="0"/>
          </a:p>
        </p:txBody>
      </p:sp>
    </p:spTree>
    <p:extLst>
      <p:ext uri="{BB962C8B-B14F-4D97-AF65-F5344CB8AC3E}">
        <p14:creationId xmlns:p14="http://schemas.microsoft.com/office/powerpoint/2010/main" val="77620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fontAlgn="base"/>
            <a:endParaRPr lang="ku-Arab-IQ"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Interpretation</a:t>
            </a:r>
          </a:p>
        </p:txBody>
      </p:sp>
      <p:sp>
        <p:nvSpPr>
          <p:cNvPr id="4" name="Slide Number Placeholder 3"/>
          <p:cNvSpPr>
            <a:spLocks noGrp="1"/>
          </p:cNvSpPr>
          <p:nvPr>
            <p:ph type="sldNum" sz="quarter" idx="12"/>
          </p:nvPr>
        </p:nvSpPr>
        <p:spPr/>
        <p:txBody>
          <a:bodyPr/>
          <a:lstStyle/>
          <a:p>
            <a:fld id="{33B04FA3-DF72-48F9-B039-39A0BF277896}" type="slidenum">
              <a:rPr lang="en-US" smtClean="0"/>
              <a:t>27</a:t>
            </a:fld>
            <a:r>
              <a:rPr lang="ku-Arab-IQ" dirty="0"/>
              <a:t>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914400"/>
            <a:ext cx="8991600" cy="5602082"/>
          </a:xfrm>
          <a:prstGeom prst="rect">
            <a:avLst/>
          </a:prstGeom>
        </p:spPr>
      </p:pic>
    </p:spTree>
    <p:extLst>
      <p:ext uri="{BB962C8B-B14F-4D97-AF65-F5344CB8AC3E}">
        <p14:creationId xmlns:p14="http://schemas.microsoft.com/office/powerpoint/2010/main" val="1796695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457200" indent="-457200" fontAlgn="base">
              <a:buFont typeface="Arial" panose="020B0604020202020204" pitchFamily="34" charset="0"/>
              <a:buChar char="•"/>
            </a:pPr>
            <a:r>
              <a:rPr lang="en-US" sz="3200" b="1" u="sng" dirty="0">
                <a:solidFill>
                  <a:srgbClr val="FF0000"/>
                </a:solidFill>
              </a:rPr>
              <a:t>The key qualities of a good interpreter</a:t>
            </a:r>
          </a:p>
          <a:p>
            <a:pPr marL="514350" indent="-514350" fontAlgn="base">
              <a:buAutoNum type="arabicPeriod"/>
            </a:pPr>
            <a:r>
              <a:rPr lang="en-US" sz="3200" dirty="0"/>
              <a:t>Be an extremely good </a:t>
            </a:r>
            <a:r>
              <a:rPr lang="en-US" sz="3200" dirty="0">
                <a:solidFill>
                  <a:srgbClr val="0000FF"/>
                </a:solidFill>
              </a:rPr>
              <a:t>listener</a:t>
            </a:r>
          </a:p>
          <a:p>
            <a:pPr marL="514350" indent="-514350" fontAlgn="base">
              <a:buFont typeface="Georgia" pitchFamily="18" charset="0"/>
              <a:buAutoNum type="arabicPeriod"/>
            </a:pPr>
            <a:r>
              <a:rPr lang="en-US" sz="3200" dirty="0"/>
              <a:t>Have an extensive </a:t>
            </a:r>
            <a:r>
              <a:rPr lang="en-US" sz="3200" dirty="0">
                <a:solidFill>
                  <a:srgbClr val="FF3399"/>
                </a:solidFill>
              </a:rPr>
              <a:t>vocabulary of multiple languages</a:t>
            </a:r>
          </a:p>
          <a:p>
            <a:pPr marL="514350" indent="-514350" fontAlgn="base">
              <a:buFont typeface="Georgia" pitchFamily="18" charset="0"/>
              <a:buAutoNum type="arabicPeriod"/>
            </a:pPr>
            <a:r>
              <a:rPr lang="en-US" sz="3200" dirty="0"/>
              <a:t>Be culturally aware</a:t>
            </a:r>
          </a:p>
          <a:p>
            <a:pPr marL="514350" indent="-514350" fontAlgn="base">
              <a:buFont typeface="Georgia" pitchFamily="18" charset="0"/>
              <a:buAutoNum type="arabicPeriod"/>
            </a:pPr>
            <a:r>
              <a:rPr lang="en-US" sz="3200" dirty="0"/>
              <a:t>Cope with stress and self-control</a:t>
            </a:r>
          </a:p>
          <a:p>
            <a:pPr marL="514350" indent="-514350" fontAlgn="base">
              <a:buFont typeface="Georgia" pitchFamily="18" charset="0"/>
              <a:buAutoNum type="arabicPeriod"/>
            </a:pPr>
            <a:r>
              <a:rPr lang="en-US" sz="3200" dirty="0"/>
              <a:t>Show emotional resilience</a:t>
            </a:r>
          </a:p>
          <a:p>
            <a:pPr marL="514350" indent="-514350" fontAlgn="base">
              <a:buFont typeface="Georgia" pitchFamily="18" charset="0"/>
              <a:buAutoNum type="arabicPeriod"/>
            </a:pPr>
            <a:r>
              <a:rPr lang="en-US" sz="3200" dirty="0"/>
              <a:t> Take notes </a:t>
            </a:r>
          </a:p>
          <a:p>
            <a:pPr fontAlgn="base"/>
            <a:endParaRPr lang="en-US" sz="3200" dirty="0"/>
          </a:p>
          <a:p>
            <a:pPr fontAlgn="base"/>
            <a:endParaRPr lang="en-US" sz="3200" b="1" dirty="0">
              <a:solidFill>
                <a:srgbClr val="FF0000"/>
              </a:solidFill>
            </a:endParaRPr>
          </a:p>
          <a:p>
            <a:pPr fontAlgn="base"/>
            <a:endParaRPr lang="ku-Arab-IQ"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Interpretation</a:t>
            </a:r>
          </a:p>
        </p:txBody>
      </p:sp>
      <p:sp>
        <p:nvSpPr>
          <p:cNvPr id="4" name="Slide Number Placeholder 3"/>
          <p:cNvSpPr>
            <a:spLocks noGrp="1"/>
          </p:cNvSpPr>
          <p:nvPr>
            <p:ph type="sldNum" sz="quarter" idx="12"/>
          </p:nvPr>
        </p:nvSpPr>
        <p:spPr/>
        <p:txBody>
          <a:bodyPr/>
          <a:lstStyle/>
          <a:p>
            <a:fld id="{33B04FA3-DF72-48F9-B039-39A0BF277896}" type="slidenum">
              <a:rPr lang="en-US" smtClean="0"/>
              <a:t>28</a:t>
            </a:fld>
            <a:r>
              <a:rPr lang="ku-Arab-IQ" dirty="0"/>
              <a:t>  </a:t>
            </a:r>
            <a:endParaRPr lang="en-US" dirty="0"/>
          </a:p>
        </p:txBody>
      </p:sp>
    </p:spTree>
    <p:extLst>
      <p:ext uri="{BB962C8B-B14F-4D97-AF65-F5344CB8AC3E}">
        <p14:creationId xmlns:p14="http://schemas.microsoft.com/office/powerpoint/2010/main" val="426194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9A17FE-FE1B-09EF-8C48-9A1FAE19CAFC}"/>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2DE640F-91F1-16E5-E8C8-42FD522F6E09}"/>
              </a:ext>
            </a:extLst>
          </p:cNvPr>
          <p:cNvSpPr>
            <a:spLocks noGrp="1"/>
          </p:cNvSpPr>
          <p:nvPr>
            <p:ph type="subTitle" idx="1"/>
          </p:nvPr>
        </p:nvSpPr>
        <p:spPr>
          <a:xfrm>
            <a:off x="0" y="914400"/>
            <a:ext cx="9067800" cy="5867400"/>
          </a:xfrm>
        </p:spPr>
        <p:txBody>
          <a:bodyPr>
            <a:normAutofit/>
          </a:bodyPr>
          <a:lstStyle/>
          <a:p>
            <a:pPr marL="457200" indent="-457200" fontAlgn="base">
              <a:buFont typeface="Arial" panose="020B0604020202020204" pitchFamily="34" charset="0"/>
              <a:buChar char="•"/>
            </a:pPr>
            <a:r>
              <a:rPr lang="en-US" sz="3200" b="1" u="sng" dirty="0">
                <a:solidFill>
                  <a:srgbClr val="FF0000"/>
                </a:solidFill>
              </a:rPr>
              <a:t>The Challenges &amp; Difficulties Interpreters Face</a:t>
            </a:r>
          </a:p>
          <a:p>
            <a:pPr fontAlgn="base"/>
            <a:r>
              <a:rPr lang="en-US" sz="3200" dirty="0"/>
              <a:t>1. </a:t>
            </a:r>
            <a:r>
              <a:rPr lang="en-US" sz="3200" b="1" dirty="0"/>
              <a:t>Lack of Cultural Awareness</a:t>
            </a:r>
          </a:p>
          <a:p>
            <a:pPr fontAlgn="base"/>
            <a:r>
              <a:rPr lang="en-US" sz="3200" dirty="0"/>
              <a:t>                (take a hike)</a:t>
            </a:r>
          </a:p>
          <a:p>
            <a:pPr fontAlgn="base"/>
            <a:r>
              <a:rPr lang="en-US" sz="3200" dirty="0"/>
              <a:t>2. </a:t>
            </a:r>
            <a:r>
              <a:rPr lang="en-US" sz="3200" b="1" dirty="0"/>
              <a:t>The Deal with Hasty Speech</a:t>
            </a:r>
          </a:p>
          <a:p>
            <a:pPr fontAlgn="base"/>
            <a:r>
              <a:rPr lang="en-US" sz="3200" dirty="0"/>
              <a:t>3. </a:t>
            </a:r>
            <a:r>
              <a:rPr lang="en-US" sz="3200" b="1" dirty="0"/>
              <a:t>Interpreting Technical Subjects</a:t>
            </a:r>
          </a:p>
          <a:p>
            <a:pPr fontAlgn="base"/>
            <a:r>
              <a:rPr lang="en-US" sz="3200" dirty="0"/>
              <a:t>4. </a:t>
            </a:r>
            <a:r>
              <a:rPr lang="en-US" sz="3200" b="1" dirty="0"/>
              <a:t>Difficulty Interpreting Tones</a:t>
            </a:r>
          </a:p>
          <a:p>
            <a:pPr fontAlgn="base"/>
            <a:r>
              <a:rPr lang="en-US" sz="3200" dirty="0"/>
              <a:t>                  (Oh, that’s great.)</a:t>
            </a:r>
          </a:p>
          <a:p>
            <a:pPr fontAlgn="base"/>
            <a:endParaRPr lang="en-US" sz="3200" b="1" dirty="0">
              <a:solidFill>
                <a:srgbClr val="FF0000"/>
              </a:solidFill>
            </a:endParaRPr>
          </a:p>
          <a:p>
            <a:pPr fontAlgn="base"/>
            <a:endParaRPr lang="ku-Arab-IQ" sz="3200" b="1" dirty="0">
              <a:solidFill>
                <a:schemeClr val="tx1"/>
              </a:solidFill>
            </a:endParaRPr>
          </a:p>
        </p:txBody>
      </p:sp>
      <p:sp>
        <p:nvSpPr>
          <p:cNvPr id="2" name="Title 1">
            <a:extLst>
              <a:ext uri="{FF2B5EF4-FFF2-40B4-BE49-F238E27FC236}">
                <a16:creationId xmlns:a16="http://schemas.microsoft.com/office/drawing/2014/main" id="{4D6DF757-DDED-46F6-130D-3333EA24E175}"/>
              </a:ext>
            </a:extLst>
          </p:cNvPr>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Interpreting</a:t>
            </a:r>
          </a:p>
        </p:txBody>
      </p:sp>
      <p:sp>
        <p:nvSpPr>
          <p:cNvPr id="4" name="Slide Number Placeholder 3">
            <a:extLst>
              <a:ext uri="{FF2B5EF4-FFF2-40B4-BE49-F238E27FC236}">
                <a16:creationId xmlns:a16="http://schemas.microsoft.com/office/drawing/2014/main" id="{B66BD4F4-EB99-06ED-8E38-6B8864D048D8}"/>
              </a:ext>
            </a:extLst>
          </p:cNvPr>
          <p:cNvSpPr>
            <a:spLocks noGrp="1"/>
          </p:cNvSpPr>
          <p:nvPr>
            <p:ph type="sldNum" sz="quarter" idx="12"/>
          </p:nvPr>
        </p:nvSpPr>
        <p:spPr/>
        <p:txBody>
          <a:bodyPr/>
          <a:lstStyle/>
          <a:p>
            <a:fld id="{33B04FA3-DF72-48F9-B039-39A0BF277896}" type="slidenum">
              <a:rPr lang="en-US" smtClean="0"/>
              <a:t>29</a:t>
            </a:fld>
            <a:r>
              <a:rPr lang="ku-Arab-IQ" dirty="0"/>
              <a:t>  </a:t>
            </a:r>
            <a:endParaRPr lang="en-US" dirty="0"/>
          </a:p>
        </p:txBody>
      </p:sp>
    </p:spTree>
    <p:extLst>
      <p:ext uri="{BB962C8B-B14F-4D97-AF65-F5344CB8AC3E}">
        <p14:creationId xmlns:p14="http://schemas.microsoft.com/office/powerpoint/2010/main" val="92162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algn="r" rtl="1"/>
            <a:r>
              <a:rPr lang="en-US" sz="3200" b="1" dirty="0">
                <a:solidFill>
                  <a:srgbClr val="FF0000"/>
                </a:solidFill>
              </a:rPr>
              <a:t>Mandela was a very brave man</a:t>
            </a:r>
            <a:r>
              <a:rPr lang="en-US" sz="3200" b="1" dirty="0">
                <a:solidFill>
                  <a:schemeClr val="tx1"/>
                </a:solidFill>
              </a:rPr>
              <a:t>.</a:t>
            </a:r>
          </a:p>
          <a:p>
            <a:pPr algn="r" rtl="1"/>
            <a:r>
              <a:rPr lang="ku-Arab-IQ" sz="3200" b="1" dirty="0">
                <a:solidFill>
                  <a:schemeClr val="tx1"/>
                </a:solidFill>
              </a:rPr>
              <a:t>ماندێلای </a:t>
            </a:r>
            <a:r>
              <a:rPr lang="ku-Arab-IQ" sz="3200" b="1" dirty="0">
                <a:solidFill>
                  <a:srgbClr val="FF0000"/>
                </a:solidFill>
              </a:rPr>
              <a:t>رەش پێست </a:t>
            </a:r>
            <a:r>
              <a:rPr lang="ku-Arab-IQ" sz="3200" b="1" dirty="0">
                <a:solidFill>
                  <a:schemeClr val="tx1"/>
                </a:solidFill>
              </a:rPr>
              <a:t>پیاوێکی زۆر ئازا بوو.</a:t>
            </a:r>
            <a:endParaRPr lang="en-US"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Avoiding biasness </a:t>
            </a:r>
          </a:p>
        </p:txBody>
      </p:sp>
      <p:sp>
        <p:nvSpPr>
          <p:cNvPr id="4" name="Slide Number Placeholder 3"/>
          <p:cNvSpPr>
            <a:spLocks noGrp="1"/>
          </p:cNvSpPr>
          <p:nvPr>
            <p:ph type="sldNum" sz="quarter" idx="12"/>
          </p:nvPr>
        </p:nvSpPr>
        <p:spPr/>
        <p:txBody>
          <a:bodyPr/>
          <a:lstStyle/>
          <a:p>
            <a:fld id="{33B04FA3-DF72-48F9-B039-39A0BF277896}" type="slidenum">
              <a:rPr lang="en-US" smtClean="0"/>
              <a:t>3</a:t>
            </a:fld>
            <a:r>
              <a:rPr lang="ku-Arab-IQ" dirty="0"/>
              <a:t>  </a:t>
            </a:r>
            <a:endParaRPr lang="en-US" dirty="0"/>
          </a:p>
        </p:txBody>
      </p:sp>
    </p:spTree>
    <p:extLst>
      <p:ext uri="{BB962C8B-B14F-4D97-AF65-F5344CB8AC3E}">
        <p14:creationId xmlns:p14="http://schemas.microsoft.com/office/powerpoint/2010/main" val="1259415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457200" indent="-457200" fontAlgn="base">
              <a:buFont typeface="Arial" panose="020B0604020202020204" pitchFamily="34" charset="0"/>
              <a:buChar char="•"/>
            </a:pPr>
            <a:r>
              <a:rPr lang="en-US" sz="3200" dirty="0">
                <a:solidFill>
                  <a:schemeClr val="tx1"/>
                </a:solidFill>
              </a:rPr>
              <a:t>What is </a:t>
            </a:r>
            <a:r>
              <a:rPr lang="en-US" sz="3200" b="1" u="sng" dirty="0">
                <a:solidFill>
                  <a:srgbClr val="FF0000"/>
                </a:solidFill>
              </a:rPr>
              <a:t>Legal Translation</a:t>
            </a:r>
            <a:r>
              <a:rPr lang="en-US" sz="3200" dirty="0">
                <a:solidFill>
                  <a:srgbClr val="FF3399"/>
                </a:solidFill>
              </a:rPr>
              <a:t>?</a:t>
            </a:r>
            <a:endParaRPr lang="en-US" sz="3200" dirty="0"/>
          </a:p>
          <a:p>
            <a:pPr fontAlgn="base"/>
            <a:endParaRPr lang="en-US" sz="3200" dirty="0"/>
          </a:p>
          <a:p>
            <a:pPr fontAlgn="base"/>
            <a:endParaRPr lang="en-US" sz="3200" dirty="0"/>
          </a:p>
          <a:p>
            <a:pPr fontAlgn="base"/>
            <a:endParaRPr lang="en-US" sz="3200" dirty="0"/>
          </a:p>
          <a:p>
            <a:pPr fontAlgn="base"/>
            <a:endParaRPr lang="en-US" sz="3200" b="1" dirty="0">
              <a:solidFill>
                <a:srgbClr val="FF0000"/>
              </a:solidFill>
            </a:endParaRPr>
          </a:p>
          <a:p>
            <a:pPr fontAlgn="base"/>
            <a:endParaRPr lang="ku-Arab-IQ"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Legal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30</a:t>
            </a:fld>
            <a:r>
              <a:rPr lang="ku-Arab-IQ" dirty="0"/>
              <a:t>  </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600200"/>
            <a:ext cx="8915400" cy="5181600"/>
          </a:xfrm>
          <a:prstGeom prst="rect">
            <a:avLst/>
          </a:prstGeom>
        </p:spPr>
      </p:pic>
    </p:spTree>
    <p:extLst>
      <p:ext uri="{BB962C8B-B14F-4D97-AF65-F5344CB8AC3E}">
        <p14:creationId xmlns:p14="http://schemas.microsoft.com/office/powerpoint/2010/main" val="1771353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457200" indent="-457200" fontAlgn="base">
              <a:buFont typeface="Arial" panose="020B0604020202020204" pitchFamily="34" charset="0"/>
              <a:buChar char="•"/>
            </a:pPr>
            <a:r>
              <a:rPr lang="en-US" sz="3200" dirty="0"/>
              <a:t> </a:t>
            </a:r>
            <a:r>
              <a:rPr lang="en-US" sz="3200" dirty="0">
                <a:solidFill>
                  <a:srgbClr val="0000FF"/>
                </a:solidFill>
              </a:rPr>
              <a:t>Legal Translation </a:t>
            </a:r>
            <a:r>
              <a:rPr lang="en-US" sz="3200" dirty="0"/>
              <a:t>refers to the translation of any text used within the legal system.  Documents used for legal purposes are generally required to be submitted in the official language of a relevant jurisdiction.</a:t>
            </a:r>
            <a:endParaRPr lang="en-US" sz="3200" dirty="0">
              <a:solidFill>
                <a:srgbClr val="0000FF"/>
              </a:solidFill>
            </a:endParaRPr>
          </a:p>
          <a:p>
            <a:pPr fontAlgn="base"/>
            <a:endParaRPr lang="en-US" sz="3200" dirty="0"/>
          </a:p>
          <a:p>
            <a:pPr fontAlgn="base"/>
            <a:endParaRPr lang="en-US" sz="3200" dirty="0"/>
          </a:p>
          <a:p>
            <a:pPr fontAlgn="base"/>
            <a:endParaRPr lang="en-US" sz="3200" b="1" dirty="0">
              <a:solidFill>
                <a:srgbClr val="FF0000"/>
              </a:solidFill>
            </a:endParaRPr>
          </a:p>
          <a:p>
            <a:pPr fontAlgn="base"/>
            <a:endParaRPr lang="ku-Arab-IQ"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Legal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31</a:t>
            </a:fld>
            <a:r>
              <a:rPr lang="ku-Arab-IQ" dirty="0"/>
              <a:t>  </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05200"/>
            <a:ext cx="9144000" cy="3276600"/>
          </a:xfrm>
          <a:prstGeom prst="rect">
            <a:avLst/>
          </a:prstGeom>
        </p:spPr>
      </p:pic>
    </p:spTree>
    <p:extLst>
      <p:ext uri="{BB962C8B-B14F-4D97-AF65-F5344CB8AC3E}">
        <p14:creationId xmlns:p14="http://schemas.microsoft.com/office/powerpoint/2010/main" val="3565713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342900" indent="-342900">
              <a:buAutoNum type="arabicParenR"/>
            </a:pPr>
            <a:endParaRPr lang="en-US" sz="2400" dirty="0">
              <a:solidFill>
                <a:schemeClr val="tx1"/>
              </a:solidFill>
            </a:endParaRPr>
          </a:p>
          <a:p>
            <a:pPr marL="342900" indent="-342900">
              <a:buAutoNum type="arabicParenR"/>
            </a:pPr>
            <a:endParaRPr lang="en-US" sz="2400" dirty="0">
              <a:solidFill>
                <a:schemeClr val="tx1"/>
              </a:solidFill>
            </a:endParaRPr>
          </a:p>
          <a:p>
            <a:pPr marL="342900" indent="-342900">
              <a:buAutoNum type="arabicParenR"/>
            </a:pPr>
            <a:endParaRPr lang="en-US" sz="2400" dirty="0">
              <a:solidFill>
                <a:schemeClr val="tx1"/>
              </a:solidFill>
            </a:endParaRPr>
          </a:p>
          <a:p>
            <a:pPr marL="342900" indent="-342900">
              <a:buAutoNum type="arabicParenR"/>
            </a:pPr>
            <a:r>
              <a:rPr lang="en-US" sz="2400" dirty="0">
                <a:solidFill>
                  <a:schemeClr val="tx1"/>
                </a:solidFill>
              </a:rPr>
              <a:t>the legal translator must acquire a </a:t>
            </a:r>
            <a:r>
              <a:rPr lang="en-US" sz="2400" u="sng" dirty="0">
                <a:solidFill>
                  <a:srgbClr val="0000FF"/>
                </a:solidFill>
              </a:rPr>
              <a:t>basic knowledge of the legal systems</a:t>
            </a:r>
            <a:r>
              <a:rPr lang="en-US" sz="2400" dirty="0">
                <a:solidFill>
                  <a:schemeClr val="tx1"/>
                </a:solidFill>
              </a:rPr>
              <a:t>, both in the source language and target language;</a:t>
            </a:r>
          </a:p>
          <a:p>
            <a:pPr marL="342900" indent="-342900">
              <a:buAutoNum type="arabicParenR"/>
            </a:pPr>
            <a:endParaRPr lang="en-US" sz="2400" dirty="0">
              <a:solidFill>
                <a:schemeClr val="tx1"/>
              </a:solidFill>
            </a:endParaRPr>
          </a:p>
          <a:p>
            <a:pPr marL="342900" indent="-342900">
              <a:buAutoNum type="arabicParenR"/>
            </a:pPr>
            <a:endParaRPr lang="en-US" sz="2400" dirty="0">
              <a:solidFill>
                <a:schemeClr val="tx1"/>
              </a:solidFill>
            </a:endParaRPr>
          </a:p>
          <a:p>
            <a:pPr marL="342900" indent="-342900">
              <a:buAutoNum type="arabicParenR"/>
            </a:pPr>
            <a:r>
              <a:rPr lang="en-US" sz="2400" dirty="0"/>
              <a:t>must possess familiarity with the relevant </a:t>
            </a:r>
            <a:r>
              <a:rPr lang="en-US" sz="2400" u="sng" dirty="0">
                <a:solidFill>
                  <a:srgbClr val="FF3399"/>
                </a:solidFill>
              </a:rPr>
              <a:t>terminology</a:t>
            </a:r>
            <a:r>
              <a:rPr lang="en-US" sz="2400" dirty="0"/>
              <a:t>; and</a:t>
            </a:r>
          </a:p>
          <a:p>
            <a:pPr marL="342900" indent="-342900">
              <a:buAutoNum type="arabicParenR"/>
            </a:pPr>
            <a:endParaRPr lang="en-US" sz="2400" dirty="0">
              <a:solidFill>
                <a:schemeClr val="tx1"/>
              </a:solidFill>
            </a:endParaRPr>
          </a:p>
          <a:p>
            <a:pPr marL="342900" indent="-342900">
              <a:buAutoNum type="arabicParenR"/>
            </a:pPr>
            <a:endParaRPr lang="en-US" sz="2400" dirty="0">
              <a:solidFill>
                <a:schemeClr val="tx1"/>
              </a:solidFill>
            </a:endParaRPr>
          </a:p>
          <a:p>
            <a:r>
              <a:rPr lang="en-US" sz="2400" dirty="0"/>
              <a:t>3) must be competent in the </a:t>
            </a:r>
            <a:r>
              <a:rPr lang="en-US" sz="2400" u="sng" dirty="0">
                <a:solidFill>
                  <a:srgbClr val="FF3399"/>
                </a:solidFill>
              </a:rPr>
              <a:t>target language-specific legal writing style.</a:t>
            </a:r>
          </a:p>
        </p:txBody>
      </p:sp>
      <p:sp>
        <p:nvSpPr>
          <p:cNvPr id="2" name="Title 1"/>
          <p:cNvSpPr>
            <a:spLocks noGrp="1"/>
          </p:cNvSpPr>
          <p:nvPr>
            <p:ph type="ctrTitle"/>
          </p:nvPr>
        </p:nvSpPr>
        <p:spPr>
          <a:xfrm>
            <a:off x="0" y="0"/>
            <a:ext cx="9067800" cy="669925"/>
          </a:xfrm>
        </p:spPr>
        <p:txBody>
          <a:bodyPr/>
          <a:lstStyle/>
          <a:p>
            <a:pPr marL="182880" indent="0">
              <a:buNone/>
            </a:pPr>
            <a:r>
              <a:rPr lang="en-US" sz="4000" u="sng" dirty="0">
                <a:solidFill>
                  <a:srgbClr val="7030A0"/>
                </a:solidFill>
              </a:rPr>
              <a:t>Legal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32</a:t>
            </a:fld>
            <a:r>
              <a:rPr lang="ku-Arab-IQ" dirty="0"/>
              <a:t>  </a:t>
            </a:r>
            <a:endParaRPr lang="en-US" dirty="0"/>
          </a:p>
        </p:txBody>
      </p:sp>
      <p:sp>
        <p:nvSpPr>
          <p:cNvPr id="5" name="Round Same Side Corner Rectangle 4"/>
          <p:cNvSpPr/>
          <p:nvPr/>
        </p:nvSpPr>
        <p:spPr>
          <a:xfrm>
            <a:off x="533400" y="914400"/>
            <a:ext cx="8382000" cy="1219200"/>
          </a:xfrm>
          <a:prstGeom prst="round2SameRect">
            <a:avLst/>
          </a:prstGeom>
        </p:spPr>
        <p:style>
          <a:lnRef idx="1">
            <a:schemeClr val="accent5"/>
          </a:lnRef>
          <a:fillRef idx="2">
            <a:schemeClr val="accent5"/>
          </a:fillRef>
          <a:effectRef idx="1">
            <a:schemeClr val="accent5"/>
          </a:effectRef>
          <a:fontRef idx="minor">
            <a:schemeClr val="dk1"/>
          </a:fontRef>
        </p:style>
        <p:txBody>
          <a:bodyPr rtlCol="0" anchor="ctr"/>
          <a:lstStyle/>
          <a:p>
            <a:pPr marL="457200" indent="-457200" fontAlgn="base">
              <a:buFont typeface="Arial" panose="020B0604020202020204" pitchFamily="34" charset="0"/>
              <a:buChar char="•"/>
            </a:pPr>
            <a:r>
              <a:rPr lang="en-US" sz="2800" dirty="0">
                <a:solidFill>
                  <a:schemeClr val="tx1"/>
                </a:solidFill>
              </a:rPr>
              <a:t>Legal translation requires competency in at least three separate areas:</a:t>
            </a:r>
          </a:p>
        </p:txBody>
      </p:sp>
    </p:spTree>
    <p:extLst>
      <p:ext uri="{BB962C8B-B14F-4D97-AF65-F5344CB8AC3E}">
        <p14:creationId xmlns:p14="http://schemas.microsoft.com/office/powerpoint/2010/main" val="91158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br>
              <a:rPr lang="en-US" sz="3200" dirty="0"/>
            </a:br>
            <a:endParaRPr lang="en-US" sz="3200" dirty="0">
              <a:solidFill>
                <a:srgbClr val="0000FF"/>
              </a:solidFill>
            </a:endParaRPr>
          </a:p>
          <a:p>
            <a:pPr fontAlgn="base"/>
            <a:endParaRPr lang="en-US" sz="3200" dirty="0"/>
          </a:p>
          <a:p>
            <a:pPr fontAlgn="base"/>
            <a:endParaRPr lang="en-US" sz="3200" b="1" dirty="0">
              <a:solidFill>
                <a:srgbClr val="FF0000"/>
              </a:solidFill>
            </a:endParaRPr>
          </a:p>
          <a:p>
            <a:pPr fontAlgn="base"/>
            <a:endParaRPr lang="ku-Arab-IQ" sz="3200" b="1"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Legal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33</a:t>
            </a:fld>
            <a:r>
              <a:rPr lang="ku-Arab-IQ" dirty="0"/>
              <a:t>  </a:t>
            </a:r>
            <a:endParaRPr lang="en-US" dirty="0"/>
          </a:p>
        </p:txBody>
      </p:sp>
      <p:sp>
        <p:nvSpPr>
          <p:cNvPr id="5" name="Round Same Side Corner Rectangle 4"/>
          <p:cNvSpPr/>
          <p:nvPr/>
        </p:nvSpPr>
        <p:spPr>
          <a:xfrm>
            <a:off x="228600" y="762000"/>
            <a:ext cx="8686800" cy="1219200"/>
          </a:xfrm>
          <a:prstGeom prst="round2Same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endParaRPr lang="en-US" sz="2800" dirty="0"/>
          </a:p>
          <a:p>
            <a:pPr marL="457200" lvl="0" indent="-457200">
              <a:buFont typeface="Arial" panose="020B0604020202020204" pitchFamily="34" charset="0"/>
              <a:buChar char="•"/>
            </a:pPr>
            <a:r>
              <a:rPr lang="en-US" sz="2800" dirty="0"/>
              <a:t>Why is legal translation sometimes more difficult than other technical translations?</a:t>
            </a:r>
          </a:p>
          <a:p>
            <a:r>
              <a:rPr lang="en-US" sz="2800" dirty="0"/>
              <a:t> </a:t>
            </a:r>
          </a:p>
          <a:p>
            <a:pPr marL="457200" indent="-457200" fontAlgn="base">
              <a:buFont typeface="Arial" panose="020B0604020202020204" pitchFamily="34" charset="0"/>
              <a:buChar char="•"/>
            </a:pPr>
            <a:endParaRPr lang="en-US" sz="2800" dirty="0">
              <a:solidFill>
                <a:schemeClr val="tx1"/>
              </a:solidFill>
            </a:endParaRPr>
          </a:p>
        </p:txBody>
      </p:sp>
      <p:sp>
        <p:nvSpPr>
          <p:cNvPr id="8" name="Rounded Rectangle 7"/>
          <p:cNvSpPr/>
          <p:nvPr/>
        </p:nvSpPr>
        <p:spPr>
          <a:xfrm>
            <a:off x="304800" y="2133600"/>
            <a:ext cx="8763000" cy="472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endParaRPr lang="en-US" dirty="0">
              <a:solidFill>
                <a:schemeClr val="tx1"/>
              </a:solidFill>
            </a:endParaRPr>
          </a:p>
          <a:p>
            <a:endParaRPr lang="en-US" dirty="0">
              <a:solidFill>
                <a:schemeClr val="tx1"/>
              </a:solidFill>
            </a:endParaRPr>
          </a:p>
          <a:p>
            <a:pPr marL="342900" indent="-342900">
              <a:buAutoNum type="arabicParenR"/>
            </a:pPr>
            <a:endParaRPr lang="en-US" dirty="0">
              <a:solidFill>
                <a:schemeClr val="tx1"/>
              </a:solidFill>
            </a:endParaRPr>
          </a:p>
          <a:p>
            <a:pPr marL="342900" indent="-342900">
              <a:buAutoNum type="arabicParenR"/>
            </a:pPr>
            <a:endParaRPr lang="en-US" dirty="0">
              <a:solidFill>
                <a:schemeClr val="tx1"/>
              </a:solidFill>
            </a:endParaRPr>
          </a:p>
          <a:p>
            <a:pPr marL="342900" indent="-342900">
              <a:buAutoNum type="arabicParenR"/>
            </a:pPr>
            <a:endParaRPr lang="en-US" dirty="0">
              <a:solidFill>
                <a:schemeClr val="tx1"/>
              </a:solidFill>
            </a:endParaRPr>
          </a:p>
          <a:p>
            <a:br>
              <a:rPr lang="en-US" dirty="0"/>
            </a:br>
            <a:r>
              <a:rPr lang="en-US" sz="2000" dirty="0"/>
              <a:t>The answer is because of the system-bound nature of legal terminology. Unlike scientific or other technical terminology</a:t>
            </a:r>
            <a:r>
              <a:rPr lang="en-US" sz="2000" dirty="0">
                <a:solidFill>
                  <a:srgbClr val="FF3399"/>
                </a:solidFill>
              </a:rPr>
              <a:t>, each country has its own legal terminology(based on the particular legal system of that country)</a:t>
            </a:r>
            <a:r>
              <a:rPr lang="en-US" sz="2000" dirty="0"/>
              <a:t>, which is quite different even from the legal terminology of another country with the same language. Law, as a social phenomenon and product of a culture, acquires a unique character in every society. Every society organizes its legislation or its legal system according to the legal concept it has.</a:t>
            </a:r>
          </a:p>
          <a:p>
            <a:endParaRPr lang="en-US" dirty="0">
              <a:solidFill>
                <a:schemeClr val="tx1"/>
              </a:solidFill>
            </a:endParaRPr>
          </a:p>
          <a:p>
            <a:pPr marL="342900" indent="-342900">
              <a:buAutoNum type="arabicParenR"/>
            </a:pPr>
            <a:endParaRPr lang="en-US" dirty="0">
              <a:solidFill>
                <a:schemeClr val="tx1"/>
              </a:solidFill>
            </a:endParaRPr>
          </a:p>
          <a:p>
            <a:endParaRPr lang="en-US" dirty="0"/>
          </a:p>
          <a:p>
            <a:endParaRPr lang="en-US" dirty="0"/>
          </a:p>
          <a:p>
            <a:endParaRPr lang="en-US" dirty="0"/>
          </a:p>
          <a:p>
            <a:endParaRPr lang="en-US" dirty="0"/>
          </a:p>
          <a:p>
            <a:br>
              <a:rPr lang="en-US" dirty="0"/>
            </a:br>
            <a:endParaRPr lang="en-US" dirty="0"/>
          </a:p>
        </p:txBody>
      </p:sp>
    </p:spTree>
    <p:extLst>
      <p:ext uri="{BB962C8B-B14F-4D97-AF65-F5344CB8AC3E}">
        <p14:creationId xmlns:p14="http://schemas.microsoft.com/office/powerpoint/2010/main" val="96050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2E3548-B020-3E07-24C6-725C7A2CD4E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D1FC77C-022E-926A-99CF-771D49BD98A9}"/>
              </a:ext>
            </a:extLst>
          </p:cNvPr>
          <p:cNvSpPr>
            <a:spLocks noGrp="1"/>
          </p:cNvSpPr>
          <p:nvPr>
            <p:ph type="subTitle" idx="1"/>
          </p:nvPr>
        </p:nvSpPr>
        <p:spPr>
          <a:xfrm>
            <a:off x="0" y="914400"/>
            <a:ext cx="9067800" cy="5867400"/>
          </a:xfrm>
        </p:spPr>
        <p:txBody>
          <a:bodyPr>
            <a:normAutofit/>
          </a:bodyPr>
          <a:lstStyle/>
          <a:p>
            <a:pPr algn="r" rtl="1"/>
            <a:r>
              <a:rPr lang="en-US" sz="3200" b="1" dirty="0">
                <a:solidFill>
                  <a:srgbClr val="FF0000"/>
                </a:solidFill>
              </a:rPr>
              <a:t>Mandela was a very brave man</a:t>
            </a:r>
            <a:r>
              <a:rPr lang="en-US" sz="3200" b="1" dirty="0">
                <a:solidFill>
                  <a:schemeClr val="tx1"/>
                </a:solidFill>
              </a:rPr>
              <a:t>.</a:t>
            </a:r>
          </a:p>
          <a:p>
            <a:pPr algn="r" rtl="1"/>
            <a:r>
              <a:rPr lang="ku-Arab-IQ" sz="3200" b="1" dirty="0">
                <a:solidFill>
                  <a:schemeClr val="tx1"/>
                </a:solidFill>
              </a:rPr>
              <a:t>ماندێلای </a:t>
            </a:r>
            <a:r>
              <a:rPr lang="ku-Arab-IQ" sz="3200" b="1" dirty="0">
                <a:solidFill>
                  <a:srgbClr val="FF0000"/>
                </a:solidFill>
              </a:rPr>
              <a:t>رەش پێست </a:t>
            </a:r>
            <a:r>
              <a:rPr lang="ku-Arab-IQ" sz="3200" b="1" dirty="0">
                <a:solidFill>
                  <a:schemeClr val="tx1"/>
                </a:solidFill>
              </a:rPr>
              <a:t>پیاوێکی زۆر ئازا بوو.</a:t>
            </a:r>
            <a:endParaRPr lang="en-US" sz="3200" b="1" dirty="0">
              <a:solidFill>
                <a:schemeClr val="tx1"/>
              </a:solidFill>
            </a:endParaRPr>
          </a:p>
        </p:txBody>
      </p:sp>
      <p:sp>
        <p:nvSpPr>
          <p:cNvPr id="2" name="Title 1">
            <a:extLst>
              <a:ext uri="{FF2B5EF4-FFF2-40B4-BE49-F238E27FC236}">
                <a16:creationId xmlns:a16="http://schemas.microsoft.com/office/drawing/2014/main" id="{7895095B-D7B0-1C82-69CA-35E59631931F}"/>
              </a:ext>
            </a:extLst>
          </p:cNvPr>
          <p:cNvSpPr>
            <a:spLocks noGrp="1"/>
          </p:cNvSpPr>
          <p:nvPr>
            <p:ph type="ctrTitle"/>
          </p:nvPr>
        </p:nvSpPr>
        <p:spPr>
          <a:xfrm>
            <a:off x="0" y="0"/>
            <a:ext cx="9067800" cy="990601"/>
          </a:xfrm>
        </p:spPr>
        <p:txBody>
          <a:bodyPr/>
          <a:lstStyle/>
          <a:p>
            <a:pPr marL="182880" indent="0">
              <a:buNone/>
            </a:pPr>
            <a:r>
              <a:rPr lang="en-US" sz="4000" u="sng" dirty="0">
                <a:solidFill>
                  <a:srgbClr val="7030A0"/>
                </a:solidFill>
              </a:rPr>
              <a:t>Avoiding biasness </a:t>
            </a:r>
          </a:p>
        </p:txBody>
      </p:sp>
      <p:sp>
        <p:nvSpPr>
          <p:cNvPr id="4" name="Slide Number Placeholder 3">
            <a:extLst>
              <a:ext uri="{FF2B5EF4-FFF2-40B4-BE49-F238E27FC236}">
                <a16:creationId xmlns:a16="http://schemas.microsoft.com/office/drawing/2014/main" id="{A8FD23BF-359C-F009-EB57-6A158287F811}"/>
              </a:ext>
            </a:extLst>
          </p:cNvPr>
          <p:cNvSpPr>
            <a:spLocks noGrp="1"/>
          </p:cNvSpPr>
          <p:nvPr>
            <p:ph type="sldNum" sz="quarter" idx="12"/>
          </p:nvPr>
        </p:nvSpPr>
        <p:spPr/>
        <p:txBody>
          <a:bodyPr/>
          <a:lstStyle/>
          <a:p>
            <a:fld id="{33B04FA3-DF72-48F9-B039-39A0BF277896}" type="slidenum">
              <a:rPr lang="en-US" smtClean="0"/>
              <a:t>4</a:t>
            </a:fld>
            <a:r>
              <a:rPr lang="ku-Arab-IQ" dirty="0"/>
              <a:t>  </a:t>
            </a:r>
            <a:endParaRPr lang="en-US" dirty="0"/>
          </a:p>
        </p:txBody>
      </p:sp>
    </p:spTree>
    <p:extLst>
      <p:ext uri="{BB962C8B-B14F-4D97-AF65-F5344CB8AC3E}">
        <p14:creationId xmlns:p14="http://schemas.microsoft.com/office/powerpoint/2010/main" val="191780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1B3656-1B13-D609-4985-8EC945AD99C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A1326C93-F698-F963-A4F9-B862019B9905}"/>
              </a:ext>
            </a:extLst>
          </p:cNvPr>
          <p:cNvSpPr>
            <a:spLocks noGrp="1"/>
          </p:cNvSpPr>
          <p:nvPr>
            <p:ph type="subTitle" idx="1"/>
          </p:nvPr>
        </p:nvSpPr>
        <p:spPr>
          <a:xfrm>
            <a:off x="0" y="914400"/>
            <a:ext cx="9067800" cy="5867400"/>
          </a:xfrm>
        </p:spPr>
        <p:txBody>
          <a:bodyPr>
            <a:normAutofit/>
          </a:bodyPr>
          <a:lstStyle/>
          <a:p>
            <a:pPr rtl="1"/>
            <a:r>
              <a:rPr lang="en-US" sz="3200" b="1" u="sng" dirty="0">
                <a:solidFill>
                  <a:schemeClr val="tx1"/>
                </a:solidFill>
              </a:rPr>
              <a:t>Stylistic Problems</a:t>
            </a:r>
          </a:p>
          <a:p>
            <a:pPr marL="514350" indent="-514350">
              <a:buAutoNum type="arabicPeriod"/>
            </a:pPr>
            <a:r>
              <a:rPr lang="en-US" sz="3200" b="1" dirty="0">
                <a:solidFill>
                  <a:srgbClr val="0000FF"/>
                </a:solidFill>
              </a:rPr>
              <a:t>Passive and Active Style</a:t>
            </a:r>
          </a:p>
          <a:p>
            <a:r>
              <a:rPr lang="en-US" sz="3200" b="1" dirty="0">
                <a:solidFill>
                  <a:schemeClr val="tx1"/>
                </a:solidFill>
              </a:rPr>
              <a:t>Passive and active are two contrastive voices and styles. They have different functions.</a:t>
            </a:r>
          </a:p>
          <a:p>
            <a:r>
              <a:rPr lang="en-US" sz="3200" b="1" dirty="0">
                <a:solidFill>
                  <a:schemeClr val="tx1"/>
                </a:solidFill>
              </a:rPr>
              <a:t>The man killed the cat.</a:t>
            </a:r>
          </a:p>
          <a:p>
            <a:r>
              <a:rPr lang="en-US" sz="3200" b="1" dirty="0">
                <a:solidFill>
                  <a:schemeClr val="tx1"/>
                </a:solidFill>
              </a:rPr>
              <a:t>The cat was killed by the man.</a:t>
            </a:r>
          </a:p>
          <a:p>
            <a:r>
              <a:rPr lang="en-US" sz="3200" b="1" dirty="0">
                <a:solidFill>
                  <a:schemeClr val="tx1"/>
                </a:solidFill>
              </a:rPr>
              <a:t>The structures of the sentences should be kept as they are. For example:</a:t>
            </a:r>
          </a:p>
          <a:p>
            <a:endParaRPr lang="en-US" sz="3200" b="1" dirty="0">
              <a:solidFill>
                <a:schemeClr val="tx1"/>
              </a:solidFill>
            </a:endParaRPr>
          </a:p>
          <a:p>
            <a:pPr marL="514350" indent="-514350">
              <a:buAutoNum type="arabicPeriod"/>
            </a:pPr>
            <a:endParaRPr lang="en-US" sz="3200" b="1" dirty="0">
              <a:solidFill>
                <a:schemeClr val="tx1"/>
              </a:solidFill>
            </a:endParaRPr>
          </a:p>
          <a:p>
            <a:pPr rtl="1"/>
            <a:endParaRPr lang="en-US" sz="3200" b="1" dirty="0">
              <a:solidFill>
                <a:schemeClr val="tx1"/>
              </a:solidFill>
            </a:endParaRPr>
          </a:p>
        </p:txBody>
      </p:sp>
      <p:sp>
        <p:nvSpPr>
          <p:cNvPr id="2" name="Title 1">
            <a:extLst>
              <a:ext uri="{FF2B5EF4-FFF2-40B4-BE49-F238E27FC236}">
                <a16:creationId xmlns:a16="http://schemas.microsoft.com/office/drawing/2014/main" id="{C274C720-A5E0-A64A-1EEC-FD1CA978F034}"/>
              </a:ext>
            </a:extLst>
          </p:cNvPr>
          <p:cNvSpPr>
            <a:spLocks noGrp="1"/>
          </p:cNvSpPr>
          <p:nvPr>
            <p:ph type="ctrTitle"/>
          </p:nvPr>
        </p:nvSpPr>
        <p:spPr>
          <a:xfrm>
            <a:off x="0" y="0"/>
            <a:ext cx="9067800" cy="990601"/>
          </a:xfrm>
        </p:spPr>
        <p:txBody>
          <a:bodyPr/>
          <a:lstStyle/>
          <a:p>
            <a:pPr marL="182880" indent="0">
              <a:buNone/>
            </a:pPr>
            <a:r>
              <a:rPr lang="en-US" sz="4000" dirty="0">
                <a:solidFill>
                  <a:schemeClr val="tx1"/>
                </a:solidFill>
              </a:rPr>
              <a:t>Stylistic Problems</a:t>
            </a:r>
            <a:br>
              <a:rPr lang="en-US" sz="4000" dirty="0">
                <a:solidFill>
                  <a:schemeClr val="tx1"/>
                </a:solidFill>
              </a:rPr>
            </a:br>
            <a:endParaRPr lang="en-US" sz="4000" u="sng" dirty="0">
              <a:solidFill>
                <a:srgbClr val="7030A0"/>
              </a:solidFill>
            </a:endParaRPr>
          </a:p>
        </p:txBody>
      </p:sp>
      <p:sp>
        <p:nvSpPr>
          <p:cNvPr id="4" name="Slide Number Placeholder 3">
            <a:extLst>
              <a:ext uri="{FF2B5EF4-FFF2-40B4-BE49-F238E27FC236}">
                <a16:creationId xmlns:a16="http://schemas.microsoft.com/office/drawing/2014/main" id="{2158E90C-90EA-69FC-DAF7-B27373A16179}"/>
              </a:ext>
            </a:extLst>
          </p:cNvPr>
          <p:cNvSpPr>
            <a:spLocks noGrp="1"/>
          </p:cNvSpPr>
          <p:nvPr>
            <p:ph type="sldNum" sz="quarter" idx="12"/>
          </p:nvPr>
        </p:nvSpPr>
        <p:spPr/>
        <p:txBody>
          <a:bodyPr/>
          <a:lstStyle/>
          <a:p>
            <a:fld id="{33B04FA3-DF72-48F9-B039-39A0BF277896}" type="slidenum">
              <a:rPr lang="en-US" smtClean="0"/>
              <a:t>5</a:t>
            </a:fld>
            <a:r>
              <a:rPr lang="ku-Arab-IQ" dirty="0"/>
              <a:t>  </a:t>
            </a:r>
            <a:endParaRPr lang="en-US" dirty="0"/>
          </a:p>
        </p:txBody>
      </p:sp>
    </p:spTree>
    <p:extLst>
      <p:ext uri="{BB962C8B-B14F-4D97-AF65-F5344CB8AC3E}">
        <p14:creationId xmlns:p14="http://schemas.microsoft.com/office/powerpoint/2010/main" val="410655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B596F4-E8EA-52A8-8079-3576BC2DB887}"/>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C3F848D-3EF5-C974-C2D4-E0226CB28409}"/>
              </a:ext>
            </a:extLst>
          </p:cNvPr>
          <p:cNvSpPr>
            <a:spLocks noGrp="1"/>
          </p:cNvSpPr>
          <p:nvPr>
            <p:ph type="subTitle" idx="1"/>
          </p:nvPr>
        </p:nvSpPr>
        <p:spPr>
          <a:xfrm>
            <a:off x="0" y="914400"/>
            <a:ext cx="9067800" cy="5867400"/>
          </a:xfrm>
        </p:spPr>
        <p:txBody>
          <a:bodyPr>
            <a:normAutofit/>
          </a:bodyPr>
          <a:lstStyle/>
          <a:p>
            <a:pPr rtl="1"/>
            <a:r>
              <a:rPr lang="en-US" sz="3200" b="1" u="sng" dirty="0">
                <a:solidFill>
                  <a:schemeClr val="tx1"/>
                </a:solidFill>
              </a:rPr>
              <a:t>Stylistic Problems</a:t>
            </a:r>
          </a:p>
          <a:p>
            <a:pPr algn="r" rtl="1"/>
            <a:endParaRPr lang="ar-IQ" sz="3200" b="1" dirty="0">
              <a:solidFill>
                <a:schemeClr val="tx1"/>
              </a:solidFill>
            </a:endParaRPr>
          </a:p>
          <a:p>
            <a:pPr algn="r" rtl="1"/>
            <a:r>
              <a:rPr lang="ar-IQ" sz="3200" b="1" dirty="0">
                <a:solidFill>
                  <a:schemeClr val="tx1"/>
                </a:solidFill>
              </a:rPr>
              <a:t>دوێنێ دوو فەلەستینی کوژران</a:t>
            </a:r>
          </a:p>
          <a:p>
            <a:r>
              <a:rPr lang="en-US" sz="3200" b="1" dirty="0">
                <a:solidFill>
                  <a:schemeClr val="tx1"/>
                </a:solidFill>
              </a:rPr>
              <a:t>Yesterday two Palestinians were killed.</a:t>
            </a:r>
          </a:p>
          <a:p>
            <a:endParaRPr lang="en-US" sz="3200" b="1" dirty="0">
              <a:solidFill>
                <a:schemeClr val="tx1"/>
              </a:solidFill>
            </a:endParaRPr>
          </a:p>
          <a:p>
            <a:pPr algn="r" rtl="1"/>
            <a:r>
              <a:rPr lang="ar-IQ" sz="3200" b="1" dirty="0">
                <a:solidFill>
                  <a:schemeClr val="tx1"/>
                </a:solidFill>
              </a:rPr>
              <a:t>سەربازە ئیسڕایلییەکان دوو فەلەستینییان کوشت.</a:t>
            </a:r>
          </a:p>
          <a:p>
            <a:pPr rtl="1"/>
            <a:r>
              <a:rPr lang="en-US" sz="3200" b="1" dirty="0">
                <a:solidFill>
                  <a:schemeClr val="tx1"/>
                </a:solidFill>
              </a:rPr>
              <a:t>The Jewish soldiers killed two Palestinians.</a:t>
            </a:r>
          </a:p>
          <a:p>
            <a:pPr marL="514350" indent="-514350">
              <a:buAutoNum type="arabicPeriod"/>
            </a:pPr>
            <a:endParaRPr lang="en-US" sz="3200" b="1" dirty="0">
              <a:solidFill>
                <a:schemeClr val="tx1"/>
              </a:solidFill>
            </a:endParaRPr>
          </a:p>
          <a:p>
            <a:pPr rtl="1"/>
            <a:endParaRPr lang="en-US" sz="3200" b="1" dirty="0">
              <a:solidFill>
                <a:schemeClr val="tx1"/>
              </a:solidFill>
            </a:endParaRPr>
          </a:p>
        </p:txBody>
      </p:sp>
      <p:sp>
        <p:nvSpPr>
          <p:cNvPr id="2" name="Title 1">
            <a:extLst>
              <a:ext uri="{FF2B5EF4-FFF2-40B4-BE49-F238E27FC236}">
                <a16:creationId xmlns:a16="http://schemas.microsoft.com/office/drawing/2014/main" id="{7B707614-63AB-D041-FBEB-E502D7013FCD}"/>
              </a:ext>
            </a:extLst>
          </p:cNvPr>
          <p:cNvSpPr>
            <a:spLocks noGrp="1"/>
          </p:cNvSpPr>
          <p:nvPr>
            <p:ph type="ctrTitle"/>
          </p:nvPr>
        </p:nvSpPr>
        <p:spPr>
          <a:xfrm>
            <a:off x="0" y="0"/>
            <a:ext cx="9067800" cy="990601"/>
          </a:xfrm>
        </p:spPr>
        <p:txBody>
          <a:bodyPr/>
          <a:lstStyle/>
          <a:p>
            <a:pPr marL="182880" indent="0">
              <a:buNone/>
            </a:pPr>
            <a:r>
              <a:rPr lang="en-US" sz="4000" dirty="0">
                <a:solidFill>
                  <a:schemeClr val="tx1"/>
                </a:solidFill>
              </a:rPr>
              <a:t>Stylistic Problems</a:t>
            </a:r>
            <a:br>
              <a:rPr lang="en-US" sz="4000" dirty="0">
                <a:solidFill>
                  <a:schemeClr val="tx1"/>
                </a:solidFill>
              </a:rPr>
            </a:br>
            <a:endParaRPr lang="en-US" sz="4000" u="sng" dirty="0">
              <a:solidFill>
                <a:srgbClr val="7030A0"/>
              </a:solidFill>
            </a:endParaRPr>
          </a:p>
        </p:txBody>
      </p:sp>
      <p:sp>
        <p:nvSpPr>
          <p:cNvPr id="4" name="Slide Number Placeholder 3">
            <a:extLst>
              <a:ext uri="{FF2B5EF4-FFF2-40B4-BE49-F238E27FC236}">
                <a16:creationId xmlns:a16="http://schemas.microsoft.com/office/drawing/2014/main" id="{BEE85B0B-D813-452B-C3D6-E8729469AEC4}"/>
              </a:ext>
            </a:extLst>
          </p:cNvPr>
          <p:cNvSpPr>
            <a:spLocks noGrp="1"/>
          </p:cNvSpPr>
          <p:nvPr>
            <p:ph type="sldNum" sz="quarter" idx="12"/>
          </p:nvPr>
        </p:nvSpPr>
        <p:spPr/>
        <p:txBody>
          <a:bodyPr/>
          <a:lstStyle/>
          <a:p>
            <a:fld id="{33B04FA3-DF72-48F9-B039-39A0BF277896}" type="slidenum">
              <a:rPr lang="en-US" smtClean="0"/>
              <a:t>6</a:t>
            </a:fld>
            <a:r>
              <a:rPr lang="ku-Arab-IQ" dirty="0"/>
              <a:t>  </a:t>
            </a:r>
            <a:endParaRPr lang="en-US" dirty="0"/>
          </a:p>
        </p:txBody>
      </p:sp>
    </p:spTree>
    <p:extLst>
      <p:ext uri="{BB962C8B-B14F-4D97-AF65-F5344CB8AC3E}">
        <p14:creationId xmlns:p14="http://schemas.microsoft.com/office/powerpoint/2010/main" val="2039432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1EB774-963D-411D-1554-FEAF821F736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3C884C9D-81F3-56C9-55B1-C46C83A63D7E}"/>
              </a:ext>
            </a:extLst>
          </p:cNvPr>
          <p:cNvSpPr>
            <a:spLocks noGrp="1"/>
          </p:cNvSpPr>
          <p:nvPr>
            <p:ph type="subTitle" idx="1"/>
          </p:nvPr>
        </p:nvSpPr>
        <p:spPr>
          <a:xfrm>
            <a:off x="0" y="914400"/>
            <a:ext cx="9067800" cy="5867400"/>
          </a:xfrm>
        </p:spPr>
        <p:txBody>
          <a:bodyPr>
            <a:normAutofit/>
          </a:bodyPr>
          <a:lstStyle/>
          <a:p>
            <a:pPr rtl="1"/>
            <a:r>
              <a:rPr lang="en-US" sz="3200" b="1" u="sng" dirty="0">
                <a:solidFill>
                  <a:schemeClr val="tx1"/>
                </a:solidFill>
              </a:rPr>
              <a:t>Stylistic Problems</a:t>
            </a:r>
          </a:p>
          <a:p>
            <a:pPr marL="514350" indent="-514350">
              <a:buAutoNum type="arabicPeriod"/>
            </a:pPr>
            <a:r>
              <a:rPr lang="en-US" sz="3200" b="1" dirty="0">
                <a:solidFill>
                  <a:schemeClr val="tx1"/>
                </a:solidFill>
              </a:rPr>
              <a:t> </a:t>
            </a:r>
            <a:r>
              <a:rPr lang="en-US" sz="3200" b="1" dirty="0">
                <a:solidFill>
                  <a:srgbClr val="0000FF"/>
                </a:solidFill>
              </a:rPr>
              <a:t>Style of Repetition</a:t>
            </a:r>
          </a:p>
          <a:p>
            <a:r>
              <a:rPr lang="en-US" sz="3200" b="1" dirty="0">
                <a:solidFill>
                  <a:schemeClr val="tx1"/>
                </a:solidFill>
              </a:rPr>
              <a:t>This style is very important as it has important functions and affects the meaning considerably. </a:t>
            </a:r>
            <a:r>
              <a:rPr lang="en-US" sz="3200" b="1" dirty="0">
                <a:solidFill>
                  <a:schemeClr val="accent6"/>
                </a:solidFill>
              </a:rPr>
              <a:t>If the purpose of the repetition is to emphasize something, you need to keep it in your translation</a:t>
            </a:r>
            <a:r>
              <a:rPr lang="en-US" sz="3200" b="1" dirty="0">
                <a:solidFill>
                  <a:schemeClr val="tx1"/>
                </a:solidFill>
              </a:rPr>
              <a:t>. </a:t>
            </a:r>
            <a:r>
              <a:rPr lang="en-US" sz="3200" b="1" dirty="0">
                <a:solidFill>
                  <a:srgbClr val="0000FF"/>
                </a:solidFill>
              </a:rPr>
              <a:t>If not, it is normal to remove it. For example:</a:t>
            </a:r>
          </a:p>
          <a:p>
            <a:pPr rtl="1"/>
            <a:endParaRPr lang="en-US" sz="3200" b="1" dirty="0">
              <a:solidFill>
                <a:schemeClr val="tx1"/>
              </a:solidFill>
            </a:endParaRPr>
          </a:p>
        </p:txBody>
      </p:sp>
      <p:sp>
        <p:nvSpPr>
          <p:cNvPr id="2" name="Title 1">
            <a:extLst>
              <a:ext uri="{FF2B5EF4-FFF2-40B4-BE49-F238E27FC236}">
                <a16:creationId xmlns:a16="http://schemas.microsoft.com/office/drawing/2014/main" id="{B277B1A8-5E9F-B43C-4814-3D0BDC199025}"/>
              </a:ext>
            </a:extLst>
          </p:cNvPr>
          <p:cNvSpPr>
            <a:spLocks noGrp="1"/>
          </p:cNvSpPr>
          <p:nvPr>
            <p:ph type="ctrTitle"/>
          </p:nvPr>
        </p:nvSpPr>
        <p:spPr>
          <a:xfrm>
            <a:off x="0" y="0"/>
            <a:ext cx="9067800" cy="990601"/>
          </a:xfrm>
        </p:spPr>
        <p:txBody>
          <a:bodyPr/>
          <a:lstStyle/>
          <a:p>
            <a:pPr marL="182880" indent="0">
              <a:buNone/>
            </a:pPr>
            <a:r>
              <a:rPr lang="en-US" sz="4000" dirty="0">
                <a:solidFill>
                  <a:schemeClr val="tx1"/>
                </a:solidFill>
              </a:rPr>
              <a:t>Stylistic Problems</a:t>
            </a:r>
            <a:br>
              <a:rPr lang="en-US" sz="4000" dirty="0">
                <a:solidFill>
                  <a:schemeClr val="tx1"/>
                </a:solidFill>
              </a:rPr>
            </a:br>
            <a:endParaRPr lang="en-US" sz="4000" u="sng" dirty="0">
              <a:solidFill>
                <a:srgbClr val="7030A0"/>
              </a:solidFill>
            </a:endParaRPr>
          </a:p>
        </p:txBody>
      </p:sp>
      <p:sp>
        <p:nvSpPr>
          <p:cNvPr id="4" name="Slide Number Placeholder 3">
            <a:extLst>
              <a:ext uri="{FF2B5EF4-FFF2-40B4-BE49-F238E27FC236}">
                <a16:creationId xmlns:a16="http://schemas.microsoft.com/office/drawing/2014/main" id="{35DCF641-DCA0-3288-750E-49E6232BEA9E}"/>
              </a:ext>
            </a:extLst>
          </p:cNvPr>
          <p:cNvSpPr>
            <a:spLocks noGrp="1"/>
          </p:cNvSpPr>
          <p:nvPr>
            <p:ph type="sldNum" sz="quarter" idx="12"/>
          </p:nvPr>
        </p:nvSpPr>
        <p:spPr/>
        <p:txBody>
          <a:bodyPr/>
          <a:lstStyle/>
          <a:p>
            <a:fld id="{33B04FA3-DF72-48F9-B039-39A0BF277896}" type="slidenum">
              <a:rPr lang="en-US" smtClean="0"/>
              <a:t>7</a:t>
            </a:fld>
            <a:r>
              <a:rPr lang="ku-Arab-IQ" dirty="0"/>
              <a:t>  </a:t>
            </a:r>
            <a:endParaRPr lang="en-US" dirty="0"/>
          </a:p>
        </p:txBody>
      </p:sp>
    </p:spTree>
    <p:extLst>
      <p:ext uri="{BB962C8B-B14F-4D97-AF65-F5344CB8AC3E}">
        <p14:creationId xmlns:p14="http://schemas.microsoft.com/office/powerpoint/2010/main" val="407389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39C03-52C3-8888-5930-831DE133B5D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80E5DA7-E658-1253-38A6-F759DE679816}"/>
              </a:ext>
            </a:extLst>
          </p:cNvPr>
          <p:cNvSpPr>
            <a:spLocks noGrp="1"/>
          </p:cNvSpPr>
          <p:nvPr>
            <p:ph type="subTitle" idx="1"/>
          </p:nvPr>
        </p:nvSpPr>
        <p:spPr>
          <a:xfrm>
            <a:off x="0" y="914400"/>
            <a:ext cx="9067800" cy="5867400"/>
          </a:xfrm>
        </p:spPr>
        <p:txBody>
          <a:bodyPr>
            <a:normAutofit/>
          </a:bodyPr>
          <a:lstStyle/>
          <a:p>
            <a:pPr rtl="1"/>
            <a:r>
              <a:rPr lang="en-US" sz="3200" b="1" u="sng" dirty="0">
                <a:solidFill>
                  <a:schemeClr val="tx1"/>
                </a:solidFill>
              </a:rPr>
              <a:t>Stylistic Problems</a:t>
            </a:r>
          </a:p>
          <a:p>
            <a:pPr algn="r"/>
            <a:endParaRPr lang="en-US" sz="3200" b="1" dirty="0">
              <a:solidFill>
                <a:schemeClr val="tx1"/>
              </a:solidFill>
            </a:endParaRPr>
          </a:p>
          <a:p>
            <a:pPr algn="r"/>
            <a:r>
              <a:rPr lang="ar-IQ" sz="3200" b="1" dirty="0">
                <a:solidFill>
                  <a:schemeClr val="tx1"/>
                </a:solidFill>
              </a:rPr>
              <a:t>ئێمە ئازادیمان دەوێ، ئازادی، ئازادی، ئازادی.</a:t>
            </a:r>
          </a:p>
          <a:p>
            <a:pPr algn="r"/>
            <a:endParaRPr lang="ar-IQ" sz="3200" b="1" dirty="0">
              <a:solidFill>
                <a:schemeClr val="tx1"/>
              </a:solidFill>
            </a:endParaRPr>
          </a:p>
          <a:p>
            <a:r>
              <a:rPr lang="en-US" sz="3200" b="1" dirty="0">
                <a:solidFill>
                  <a:schemeClr val="tx1"/>
                </a:solidFill>
              </a:rPr>
              <a:t>We want freedom, freedom, freedom.</a:t>
            </a:r>
          </a:p>
          <a:p>
            <a:pPr algn="r"/>
            <a:r>
              <a:rPr lang="ar-IQ" sz="3200" b="1" dirty="0">
                <a:solidFill>
                  <a:schemeClr val="tx1"/>
                </a:solidFill>
              </a:rPr>
              <a:t>من تێناگەم بۆچی ئێمە ئەو هەموو کێشەمان هەیە، بۆ؟ بۆچی؟ بۆچی؟</a:t>
            </a:r>
          </a:p>
          <a:p>
            <a:r>
              <a:rPr lang="en-US" sz="3200" b="1" dirty="0">
                <a:solidFill>
                  <a:schemeClr val="tx1"/>
                </a:solidFill>
              </a:rPr>
              <a:t>I do not understand why we have so many problems. Why? Why? Why?</a:t>
            </a:r>
          </a:p>
          <a:p>
            <a:pPr algn="r"/>
            <a:endParaRPr lang="en-US" sz="3200" b="1" dirty="0">
              <a:solidFill>
                <a:schemeClr val="tx1"/>
              </a:solidFill>
            </a:endParaRPr>
          </a:p>
        </p:txBody>
      </p:sp>
      <p:sp>
        <p:nvSpPr>
          <p:cNvPr id="2" name="Title 1">
            <a:extLst>
              <a:ext uri="{FF2B5EF4-FFF2-40B4-BE49-F238E27FC236}">
                <a16:creationId xmlns:a16="http://schemas.microsoft.com/office/drawing/2014/main" id="{2E0159F6-E557-CE24-8C32-9F3D4445157A}"/>
              </a:ext>
            </a:extLst>
          </p:cNvPr>
          <p:cNvSpPr>
            <a:spLocks noGrp="1"/>
          </p:cNvSpPr>
          <p:nvPr>
            <p:ph type="ctrTitle"/>
          </p:nvPr>
        </p:nvSpPr>
        <p:spPr>
          <a:xfrm>
            <a:off x="0" y="0"/>
            <a:ext cx="9067800" cy="990601"/>
          </a:xfrm>
        </p:spPr>
        <p:txBody>
          <a:bodyPr/>
          <a:lstStyle/>
          <a:p>
            <a:pPr marL="182880" indent="0">
              <a:buNone/>
            </a:pPr>
            <a:r>
              <a:rPr lang="en-US" sz="4000" dirty="0">
                <a:solidFill>
                  <a:schemeClr val="tx1"/>
                </a:solidFill>
              </a:rPr>
              <a:t>Stylistic Problems</a:t>
            </a:r>
            <a:br>
              <a:rPr lang="en-US" sz="4000" dirty="0">
                <a:solidFill>
                  <a:schemeClr val="tx1"/>
                </a:solidFill>
              </a:rPr>
            </a:br>
            <a:endParaRPr lang="en-US" sz="4000" u="sng" dirty="0">
              <a:solidFill>
                <a:srgbClr val="7030A0"/>
              </a:solidFill>
            </a:endParaRPr>
          </a:p>
        </p:txBody>
      </p:sp>
      <p:sp>
        <p:nvSpPr>
          <p:cNvPr id="4" name="Slide Number Placeholder 3">
            <a:extLst>
              <a:ext uri="{FF2B5EF4-FFF2-40B4-BE49-F238E27FC236}">
                <a16:creationId xmlns:a16="http://schemas.microsoft.com/office/drawing/2014/main" id="{BC4432E0-410E-1B12-93E4-E6B11A3EF05B}"/>
              </a:ext>
            </a:extLst>
          </p:cNvPr>
          <p:cNvSpPr>
            <a:spLocks noGrp="1"/>
          </p:cNvSpPr>
          <p:nvPr>
            <p:ph type="sldNum" sz="quarter" idx="12"/>
          </p:nvPr>
        </p:nvSpPr>
        <p:spPr/>
        <p:txBody>
          <a:bodyPr/>
          <a:lstStyle/>
          <a:p>
            <a:fld id="{33B04FA3-DF72-48F9-B039-39A0BF277896}" type="slidenum">
              <a:rPr lang="en-US" smtClean="0"/>
              <a:t>8</a:t>
            </a:fld>
            <a:r>
              <a:rPr lang="ku-Arab-IQ" dirty="0"/>
              <a:t>  </a:t>
            </a:r>
            <a:endParaRPr lang="en-US" dirty="0"/>
          </a:p>
        </p:txBody>
      </p:sp>
    </p:spTree>
    <p:extLst>
      <p:ext uri="{BB962C8B-B14F-4D97-AF65-F5344CB8AC3E}">
        <p14:creationId xmlns:p14="http://schemas.microsoft.com/office/powerpoint/2010/main" val="36408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74FE69-5320-9CEA-236E-15FE935E2227}"/>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9A8D719-A1F5-B278-FB20-15A3D2E8C6D1}"/>
              </a:ext>
            </a:extLst>
          </p:cNvPr>
          <p:cNvSpPr>
            <a:spLocks noGrp="1"/>
          </p:cNvSpPr>
          <p:nvPr>
            <p:ph type="subTitle" idx="1"/>
          </p:nvPr>
        </p:nvSpPr>
        <p:spPr>
          <a:xfrm>
            <a:off x="0" y="914400"/>
            <a:ext cx="9067800" cy="5867400"/>
          </a:xfrm>
        </p:spPr>
        <p:txBody>
          <a:bodyPr>
            <a:normAutofit/>
          </a:bodyPr>
          <a:lstStyle/>
          <a:p>
            <a:pPr rtl="1"/>
            <a:r>
              <a:rPr lang="en-US" sz="3200" b="1" u="sng" dirty="0">
                <a:solidFill>
                  <a:schemeClr val="tx1"/>
                </a:solidFill>
              </a:rPr>
              <a:t>Stylistic Problems</a:t>
            </a:r>
          </a:p>
          <a:p>
            <a:pPr algn="r"/>
            <a:endParaRPr lang="en-US" sz="3200" b="1" dirty="0">
              <a:solidFill>
                <a:schemeClr val="tx1"/>
              </a:solidFill>
            </a:endParaRPr>
          </a:p>
          <a:p>
            <a:pPr algn="r"/>
            <a:r>
              <a:rPr lang="ar-IQ" sz="3200" b="1" dirty="0">
                <a:solidFill>
                  <a:srgbClr val="0000FF"/>
                </a:solidFill>
              </a:rPr>
              <a:t>ئازاد</a:t>
            </a:r>
            <a:r>
              <a:rPr lang="ar-IQ" sz="3200" b="1" dirty="0">
                <a:solidFill>
                  <a:schemeClr val="tx1"/>
                </a:solidFill>
              </a:rPr>
              <a:t> کوڕێکی قۆز و زیرەکە. </a:t>
            </a:r>
            <a:r>
              <a:rPr lang="ar-IQ" sz="3200" b="1" dirty="0">
                <a:solidFill>
                  <a:srgbClr val="0000FF"/>
                </a:solidFill>
              </a:rPr>
              <a:t>ئازاد</a:t>
            </a:r>
            <a:r>
              <a:rPr lang="ar-IQ" sz="3200" b="1" dirty="0">
                <a:solidFill>
                  <a:schemeClr val="tx1"/>
                </a:solidFill>
              </a:rPr>
              <a:t> هەمیشە یارمەتی هاورێکانی دەدات و پشتگیرییان دەکات.  دایکی </a:t>
            </a:r>
            <a:r>
              <a:rPr lang="ar-IQ" sz="3200" b="1" dirty="0">
                <a:solidFill>
                  <a:srgbClr val="0000FF"/>
                </a:solidFill>
              </a:rPr>
              <a:t>ئازاد</a:t>
            </a:r>
            <a:r>
              <a:rPr lang="ar-IQ" sz="3200" b="1" dirty="0">
                <a:solidFill>
                  <a:schemeClr val="tx1"/>
                </a:solidFill>
              </a:rPr>
              <a:t> هەمیشە شانازی بە کورەکەی دەکات.</a:t>
            </a:r>
          </a:p>
          <a:p>
            <a:r>
              <a:rPr lang="en-US" sz="3200" b="1" dirty="0">
                <a:solidFill>
                  <a:schemeClr val="tx1"/>
                </a:solidFill>
              </a:rPr>
              <a:t> </a:t>
            </a:r>
            <a:r>
              <a:rPr lang="en-US" sz="3200" b="1" dirty="0">
                <a:solidFill>
                  <a:srgbClr val="0000FF"/>
                </a:solidFill>
              </a:rPr>
              <a:t>Azad</a:t>
            </a:r>
            <a:r>
              <a:rPr lang="en-US" sz="3200" b="1" dirty="0">
                <a:solidFill>
                  <a:schemeClr val="tx1"/>
                </a:solidFill>
              </a:rPr>
              <a:t> is a handsome and smart boy. </a:t>
            </a:r>
            <a:r>
              <a:rPr lang="en-US" sz="3200" b="1" dirty="0">
                <a:solidFill>
                  <a:srgbClr val="0000FF"/>
                </a:solidFill>
              </a:rPr>
              <a:t>He</a:t>
            </a:r>
            <a:r>
              <a:rPr lang="en-US" sz="3200" b="1" dirty="0">
                <a:solidFill>
                  <a:schemeClr val="tx1"/>
                </a:solidFill>
              </a:rPr>
              <a:t> helps and supports is friends. </a:t>
            </a:r>
            <a:r>
              <a:rPr lang="en-US" sz="3200" b="1" dirty="0">
                <a:solidFill>
                  <a:srgbClr val="0000FF"/>
                </a:solidFill>
              </a:rPr>
              <a:t>His mother </a:t>
            </a:r>
            <a:r>
              <a:rPr lang="en-US" sz="3200" b="1" dirty="0">
                <a:solidFill>
                  <a:schemeClr val="tx1"/>
                </a:solidFill>
              </a:rPr>
              <a:t>is always proud of him.</a:t>
            </a:r>
          </a:p>
        </p:txBody>
      </p:sp>
      <p:sp>
        <p:nvSpPr>
          <p:cNvPr id="2" name="Title 1">
            <a:extLst>
              <a:ext uri="{FF2B5EF4-FFF2-40B4-BE49-F238E27FC236}">
                <a16:creationId xmlns:a16="http://schemas.microsoft.com/office/drawing/2014/main" id="{4425D046-331A-F92E-BECE-ECCCE27F1ADB}"/>
              </a:ext>
            </a:extLst>
          </p:cNvPr>
          <p:cNvSpPr>
            <a:spLocks noGrp="1"/>
          </p:cNvSpPr>
          <p:nvPr>
            <p:ph type="ctrTitle"/>
          </p:nvPr>
        </p:nvSpPr>
        <p:spPr>
          <a:xfrm>
            <a:off x="0" y="0"/>
            <a:ext cx="9067800" cy="990601"/>
          </a:xfrm>
        </p:spPr>
        <p:txBody>
          <a:bodyPr/>
          <a:lstStyle/>
          <a:p>
            <a:pPr marL="182880" indent="0">
              <a:buNone/>
            </a:pPr>
            <a:r>
              <a:rPr lang="en-US" sz="4000" dirty="0">
                <a:solidFill>
                  <a:schemeClr val="tx1"/>
                </a:solidFill>
              </a:rPr>
              <a:t>Stylistic Problems</a:t>
            </a:r>
            <a:br>
              <a:rPr lang="en-US" sz="4000" dirty="0">
                <a:solidFill>
                  <a:schemeClr val="tx1"/>
                </a:solidFill>
              </a:rPr>
            </a:br>
            <a:endParaRPr lang="en-US" sz="4000" u="sng" dirty="0">
              <a:solidFill>
                <a:srgbClr val="7030A0"/>
              </a:solidFill>
            </a:endParaRPr>
          </a:p>
        </p:txBody>
      </p:sp>
      <p:sp>
        <p:nvSpPr>
          <p:cNvPr id="4" name="Slide Number Placeholder 3">
            <a:extLst>
              <a:ext uri="{FF2B5EF4-FFF2-40B4-BE49-F238E27FC236}">
                <a16:creationId xmlns:a16="http://schemas.microsoft.com/office/drawing/2014/main" id="{46B78D9B-ECA0-F077-DFFA-992AF32001B4}"/>
              </a:ext>
            </a:extLst>
          </p:cNvPr>
          <p:cNvSpPr>
            <a:spLocks noGrp="1"/>
          </p:cNvSpPr>
          <p:nvPr>
            <p:ph type="sldNum" sz="quarter" idx="12"/>
          </p:nvPr>
        </p:nvSpPr>
        <p:spPr/>
        <p:txBody>
          <a:bodyPr/>
          <a:lstStyle/>
          <a:p>
            <a:fld id="{33B04FA3-DF72-48F9-B039-39A0BF277896}" type="slidenum">
              <a:rPr lang="en-US" smtClean="0"/>
              <a:t>9</a:t>
            </a:fld>
            <a:r>
              <a:rPr lang="ku-Arab-IQ" dirty="0"/>
              <a:t>  </a:t>
            </a:r>
            <a:endParaRPr lang="en-US" dirty="0"/>
          </a:p>
        </p:txBody>
      </p:sp>
    </p:spTree>
    <p:extLst>
      <p:ext uri="{BB962C8B-B14F-4D97-AF65-F5344CB8AC3E}">
        <p14:creationId xmlns:p14="http://schemas.microsoft.com/office/powerpoint/2010/main" val="76922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13609</TotalTime>
  <Words>2540</Words>
  <Application>Microsoft Office PowerPoint</Application>
  <PresentationFormat>On-screen Show (4:3)</PresentationFormat>
  <Paragraphs>266</Paragraphs>
  <Slides>33</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Georgia</vt:lpstr>
      <vt:lpstr>Trebuchet MS</vt:lpstr>
      <vt:lpstr>Slipstream</vt:lpstr>
      <vt:lpstr>Avoiding biasness </vt:lpstr>
      <vt:lpstr>Avoiding biasness </vt:lpstr>
      <vt:lpstr>Avoiding biasness </vt:lpstr>
      <vt:lpstr>Avoiding biasness </vt:lpstr>
      <vt:lpstr>Stylistic Problems </vt:lpstr>
      <vt:lpstr>Stylistic Problems </vt:lpstr>
      <vt:lpstr>Stylistic Problems </vt:lpstr>
      <vt:lpstr>Stylistic Problems </vt:lpstr>
      <vt:lpstr>Stylistic Problems </vt:lpstr>
      <vt:lpstr>Avoiding biasness </vt:lpstr>
      <vt:lpstr>Avoiding biasness </vt:lpstr>
      <vt:lpstr>Avoiding biasness </vt:lpstr>
      <vt:lpstr>Avoiding biasness </vt:lpstr>
      <vt:lpstr>Avoiding biasness </vt:lpstr>
      <vt:lpstr>Avoiding biasness </vt:lpstr>
      <vt:lpstr>Avoiding biasness </vt:lpstr>
      <vt:lpstr>Translating religious texts.</vt:lpstr>
      <vt:lpstr>Translating religious texts.</vt:lpstr>
      <vt:lpstr>Translating religious texts.</vt:lpstr>
      <vt:lpstr>Translating religious texts.</vt:lpstr>
      <vt:lpstr>Translating religious texts.</vt:lpstr>
      <vt:lpstr>Translating religious texts.</vt:lpstr>
      <vt:lpstr>Translating religious texts.</vt:lpstr>
      <vt:lpstr>Translating religious texts.</vt:lpstr>
      <vt:lpstr>Translating religious texts.</vt:lpstr>
      <vt:lpstr>Translating religious texts.</vt:lpstr>
      <vt:lpstr>Interpretation</vt:lpstr>
      <vt:lpstr>Interpretation</vt:lpstr>
      <vt:lpstr>Interpreting</vt:lpstr>
      <vt:lpstr>Legal Translation</vt:lpstr>
      <vt:lpstr>Legal Translation</vt:lpstr>
      <vt:lpstr>Legal Translation</vt:lpstr>
      <vt:lpstr>Legal Translation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Language</dc:title>
  <dc:creator>jiyar</dc:creator>
  <cp:lastModifiedBy>LENOVO</cp:lastModifiedBy>
  <cp:revision>1077</cp:revision>
  <dcterms:created xsi:type="dcterms:W3CDTF">2016-10-17T09:53:48Z</dcterms:created>
  <dcterms:modified xsi:type="dcterms:W3CDTF">2024-05-29T14:23:23Z</dcterms:modified>
</cp:coreProperties>
</file>