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3" r:id="rId2"/>
    <p:sldId id="272" r:id="rId3"/>
    <p:sldId id="256" r:id="rId4"/>
    <p:sldId id="257" r:id="rId5"/>
    <p:sldId id="276" r:id="rId6"/>
    <p:sldId id="258" r:id="rId7"/>
    <p:sldId id="278" r:id="rId8"/>
    <p:sldId id="260" r:id="rId9"/>
    <p:sldId id="259" r:id="rId10"/>
    <p:sldId id="261" r:id="rId11"/>
    <p:sldId id="281" r:id="rId12"/>
    <p:sldId id="279" r:id="rId13"/>
    <p:sldId id="282" r:id="rId14"/>
    <p:sldId id="265"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52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8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ABFA3EE-2133-4840-9BBB-563A24CA622D}" type="datetimeFigureOut">
              <a:rPr lang="ar-IQ" smtClean="0"/>
              <a:pPr/>
              <a:t>02/07/1444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725852B-BF0C-4CAB-8B6C-A379C59B59D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725852B-BF0C-4CAB-8B6C-A379C59B59D5}" type="slidenum">
              <a:rPr lang="ar-IQ" smtClean="0"/>
              <a:pPr/>
              <a:t>3</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725852B-BF0C-4CAB-8B6C-A379C59B59D5}" type="slidenum">
              <a:rPr lang="ar-IQ" smtClean="0"/>
              <a:pPr/>
              <a:t>12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ivisions of Biology: Plant Physiology"/>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400800" y="76200"/>
            <a:ext cx="2667000" cy="1015663"/>
          </a:xfrm>
          <a:prstGeom prst="rect">
            <a:avLst/>
          </a:prstGeom>
        </p:spPr>
        <p:txBody>
          <a:bodyPr wrap="square">
            <a:spAutoFit/>
          </a:bodyPr>
          <a:lstStyle/>
          <a:p>
            <a:r>
              <a:rPr lang="en-US" sz="2000" b="1" dirty="0">
                <a:solidFill>
                  <a:schemeClr val="bg1"/>
                </a:solidFill>
              </a:rPr>
              <a:t>Semester: </a:t>
            </a:r>
            <a:r>
              <a:rPr lang="en-US" sz="2000" b="1">
                <a:solidFill>
                  <a:schemeClr val="bg1"/>
                </a:solidFill>
              </a:rPr>
              <a:t>Spring 2022                                                                                               </a:t>
            </a:r>
            <a:r>
              <a:rPr lang="en-US" sz="2000" b="1" dirty="0">
                <a:solidFill>
                  <a:schemeClr val="bg1"/>
                </a:solidFill>
              </a:rPr>
              <a:t>Class : 2</a:t>
            </a:r>
            <a:r>
              <a:rPr lang="en-US" sz="2000" b="1" baseline="30000" dirty="0">
                <a:solidFill>
                  <a:schemeClr val="bg1"/>
                </a:solidFill>
              </a:rPr>
              <a:t>nd</a:t>
            </a:r>
            <a:r>
              <a:rPr lang="en-US" sz="2000" b="1" dirty="0">
                <a:solidFill>
                  <a:schemeClr val="bg1"/>
                </a:solidFill>
              </a:rPr>
              <a:t> Grade                                                                                      Lecture: 1</a:t>
            </a:r>
            <a:endParaRPr lang="ar-IQ" sz="2000" b="1" dirty="0">
              <a:solidFill>
                <a:schemeClr val="bg1"/>
              </a:solidFill>
            </a:endParaRPr>
          </a:p>
        </p:txBody>
      </p:sp>
      <p:sp>
        <p:nvSpPr>
          <p:cNvPr id="4" name="Rectangle 3"/>
          <p:cNvSpPr/>
          <p:nvPr/>
        </p:nvSpPr>
        <p:spPr>
          <a:xfrm>
            <a:off x="76200" y="76200"/>
            <a:ext cx="4572000" cy="1015663"/>
          </a:xfrm>
          <a:prstGeom prst="rect">
            <a:avLst/>
          </a:prstGeom>
        </p:spPr>
        <p:txBody>
          <a:bodyPr>
            <a:spAutoFit/>
          </a:bodyPr>
          <a:lstStyle/>
          <a:p>
            <a:r>
              <a:rPr lang="en-US" sz="2000" b="1" dirty="0">
                <a:solidFill>
                  <a:schemeClr val="bg1"/>
                </a:solidFill>
              </a:rPr>
              <a:t>Salahaddin University</a:t>
            </a:r>
            <a:br>
              <a:rPr lang="en-US" sz="2000" b="1" dirty="0">
                <a:solidFill>
                  <a:schemeClr val="bg1"/>
                </a:solidFill>
              </a:rPr>
            </a:br>
            <a:r>
              <a:rPr lang="en-US" sz="2000" b="1" dirty="0">
                <a:solidFill>
                  <a:schemeClr val="bg1"/>
                </a:solidFill>
              </a:rPr>
              <a:t>College of Engineering Sciences</a:t>
            </a:r>
            <a:br>
              <a:rPr lang="en-US" sz="2000" b="1" dirty="0">
                <a:solidFill>
                  <a:schemeClr val="bg1"/>
                </a:solidFill>
              </a:rPr>
            </a:br>
            <a:r>
              <a:rPr lang="en-US" sz="2000" b="1" dirty="0">
                <a:solidFill>
                  <a:schemeClr val="bg1"/>
                </a:solidFill>
              </a:rPr>
              <a:t>Field crops department </a:t>
            </a:r>
            <a:endParaRPr lang="ar-IQ" sz="2000" b="1" dirty="0">
              <a:solidFill>
                <a:schemeClr val="bg1"/>
              </a:solidFill>
            </a:endParaRPr>
          </a:p>
        </p:txBody>
      </p:sp>
      <p:sp>
        <p:nvSpPr>
          <p:cNvPr id="5" name="Rectangle 4"/>
          <p:cNvSpPr/>
          <p:nvPr/>
        </p:nvSpPr>
        <p:spPr>
          <a:xfrm>
            <a:off x="2133600" y="2581870"/>
            <a:ext cx="4928337" cy="923330"/>
          </a:xfrm>
          <a:prstGeom prst="rect">
            <a:avLst/>
          </a:prstGeom>
          <a:solidFill>
            <a:srgbClr val="FFFF00"/>
          </a:solidFill>
        </p:spPr>
        <p:txBody>
          <a:bodyPr wrap="none">
            <a:spAutoFit/>
          </a:bodyPr>
          <a:lstStyle/>
          <a:p>
            <a:pPr algn="ctr">
              <a:buNone/>
            </a:pPr>
            <a:r>
              <a:rPr lang="en-US" sz="5400" b="1" i="1" dirty="0"/>
              <a:t>Plant Physiology</a:t>
            </a:r>
          </a:p>
        </p:txBody>
      </p:sp>
      <p:sp>
        <p:nvSpPr>
          <p:cNvPr id="6" name="Rectangle 5"/>
          <p:cNvSpPr/>
          <p:nvPr/>
        </p:nvSpPr>
        <p:spPr>
          <a:xfrm>
            <a:off x="2743200" y="4611469"/>
            <a:ext cx="3505200" cy="1077218"/>
          </a:xfrm>
          <a:prstGeom prst="rect">
            <a:avLst/>
          </a:prstGeom>
          <a:solidFill>
            <a:schemeClr val="accent3">
              <a:lumMod val="60000"/>
              <a:lumOff val="40000"/>
            </a:schemeClr>
          </a:solidFill>
        </p:spPr>
        <p:txBody>
          <a:bodyPr wrap="square">
            <a:spAutoFit/>
          </a:bodyPr>
          <a:lstStyle/>
          <a:p>
            <a:pPr algn="ctr">
              <a:buNone/>
            </a:pPr>
            <a:r>
              <a:rPr lang="en-US" sz="3200" b="1" dirty="0">
                <a:solidFill>
                  <a:schemeClr val="accent2">
                    <a:lumMod val="75000"/>
                  </a:schemeClr>
                </a:solidFill>
              </a:rPr>
              <a:t>Asst. Lecture</a:t>
            </a:r>
            <a:endParaRPr lang="en-US" sz="3200" b="1" i="1" dirty="0">
              <a:solidFill>
                <a:schemeClr val="accent2">
                  <a:lumMod val="75000"/>
                </a:schemeClr>
              </a:solidFill>
            </a:endParaRPr>
          </a:p>
          <a:p>
            <a:pPr algn="ctr">
              <a:buNone/>
            </a:pPr>
            <a:r>
              <a:rPr lang="en-US" sz="3200" b="1" i="1" dirty="0">
                <a:solidFill>
                  <a:schemeClr val="accent2">
                    <a:lumMod val="75000"/>
                  </a:schemeClr>
                </a:solidFill>
              </a:rPr>
              <a:t>M. </a:t>
            </a:r>
            <a:r>
              <a:rPr lang="en-US" sz="3200" b="1" i="1" dirty="0" err="1">
                <a:solidFill>
                  <a:schemeClr val="accent2">
                    <a:lumMod val="75000"/>
                  </a:schemeClr>
                </a:solidFill>
              </a:rPr>
              <a:t>Zhala</a:t>
            </a:r>
            <a:r>
              <a:rPr lang="en-US" sz="3200" b="1" i="1" dirty="0">
                <a:solidFill>
                  <a:schemeClr val="accent2">
                    <a:lumMod val="75000"/>
                  </a:schemeClr>
                </a:solidFill>
              </a:rPr>
              <a:t> </a:t>
            </a:r>
            <a:r>
              <a:rPr lang="en-US" sz="3200" b="1" i="1" dirty="0" err="1">
                <a:solidFill>
                  <a:schemeClr val="accent2">
                    <a:lumMod val="75000"/>
                  </a:schemeClr>
                </a:solidFill>
              </a:rPr>
              <a:t>M.Ameen</a:t>
            </a:r>
            <a:endParaRPr lang="en-US" sz="3200" b="1" dirty="0">
              <a:solidFill>
                <a:schemeClr val="accent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l"/>
            <a:r>
              <a:rPr lang="en-US" sz="2800" b="1" dirty="0">
                <a:solidFill>
                  <a:srgbClr val="FF0000"/>
                </a:solidFill>
              </a:rPr>
              <a:t>Emulsions.</a:t>
            </a:r>
            <a:br>
              <a:rPr lang="en-US" sz="2800" b="1" dirty="0">
                <a:solidFill>
                  <a:srgbClr val="FF0000"/>
                </a:solidFill>
              </a:rPr>
            </a:br>
            <a:endParaRPr lang="ar-IQ" sz="2800" b="1" dirty="0">
              <a:solidFill>
                <a:srgbClr val="FF0000"/>
              </a:solidFill>
            </a:endParaRPr>
          </a:p>
        </p:txBody>
      </p:sp>
      <p:sp>
        <p:nvSpPr>
          <p:cNvPr id="3" name="Content Placeholder 2"/>
          <p:cNvSpPr>
            <a:spLocks noGrp="1"/>
          </p:cNvSpPr>
          <p:nvPr>
            <p:ph idx="1"/>
          </p:nvPr>
        </p:nvSpPr>
        <p:spPr>
          <a:xfrm>
            <a:off x="0" y="838200"/>
            <a:ext cx="9144000" cy="6019800"/>
          </a:xfrm>
        </p:spPr>
        <p:txBody>
          <a:bodyPr>
            <a:normAutofit/>
          </a:bodyPr>
          <a:lstStyle/>
          <a:p>
            <a:pPr indent="9525">
              <a:buNone/>
            </a:pPr>
            <a:r>
              <a:rPr lang="en-US" sz="2400" b="1" dirty="0"/>
              <a:t>Are immiscible (incapable of mixing) colloidal suspensions of one liquid in another liquid, will separate into their individual components if allowed to sit for long enough.</a:t>
            </a:r>
          </a:p>
          <a:p>
            <a:pPr indent="-69850">
              <a:buNone/>
            </a:pPr>
            <a:r>
              <a:rPr lang="en-US" sz="2400" b="1" dirty="0"/>
              <a:t> For example;  face creams ,water and oil … etc</a:t>
            </a:r>
          </a:p>
          <a:p>
            <a:pPr indent="-69850">
              <a:buNone/>
            </a:pPr>
            <a:r>
              <a:rPr lang="en-US" sz="2400" b="1" dirty="0"/>
              <a:t>Emulsifying agents are to keep an emulsion stable or un separated, example (water and oil).</a:t>
            </a:r>
          </a:p>
          <a:p>
            <a:pPr>
              <a:buNone/>
            </a:pPr>
            <a:endParaRPr lang="en-US" sz="2400" b="1" dirty="0">
              <a:solidFill>
                <a:srgbClr val="FF0000"/>
              </a:solidFill>
            </a:endParaRPr>
          </a:p>
          <a:p>
            <a:pPr>
              <a:buNone/>
            </a:pPr>
            <a:endParaRPr lang="ar-IQ" sz="2400" b="1" dirty="0"/>
          </a:p>
        </p:txBody>
      </p:sp>
      <p:pic>
        <p:nvPicPr>
          <p:cNvPr id="4" name="Picture 3" descr="What is an Emulsion? – News &amp; Reviews on Child Development"/>
          <p:cNvPicPr/>
          <p:nvPr/>
        </p:nvPicPr>
        <p:blipFill>
          <a:blip r:embed="rId2"/>
          <a:srcRect l="10124" t="28024" r="8180" b="3831"/>
          <a:stretch>
            <a:fillRect/>
          </a:stretch>
        </p:blipFill>
        <p:spPr bwMode="auto">
          <a:xfrm>
            <a:off x="0" y="3264195"/>
            <a:ext cx="4724400" cy="3593805"/>
          </a:xfrm>
          <a:prstGeom prst="rect">
            <a:avLst/>
          </a:prstGeom>
          <a:noFill/>
          <a:ln w="9525">
            <a:noFill/>
            <a:miter lim="800000"/>
            <a:headEnd/>
            <a:tailEnd/>
          </a:ln>
        </p:spPr>
      </p:pic>
      <p:pic>
        <p:nvPicPr>
          <p:cNvPr id="5" name="Picture 4" descr="Emulsifier - The Skincare Chemist"/>
          <p:cNvPicPr/>
          <p:nvPr/>
        </p:nvPicPr>
        <p:blipFill>
          <a:blip r:embed="rId3"/>
          <a:srcRect/>
          <a:stretch>
            <a:fillRect/>
          </a:stretch>
        </p:blipFill>
        <p:spPr bwMode="auto">
          <a:xfrm>
            <a:off x="4876800" y="3200401"/>
            <a:ext cx="4228148" cy="3657600"/>
          </a:xfrm>
          <a:prstGeom prst="rect">
            <a:avLst/>
          </a:prstGeom>
          <a:noFill/>
          <a:ln w="9525">
            <a:noFill/>
            <a:miter lim="800000"/>
            <a:headEnd/>
            <a:tailEnd/>
          </a:ln>
        </p:spPr>
      </p:pic>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rPr>
              <a:t>Solutions can be classified</a:t>
            </a:r>
            <a:endParaRPr lang="ar-IQ" dirty="0"/>
          </a:p>
        </p:txBody>
      </p:sp>
      <p:sp>
        <p:nvSpPr>
          <p:cNvPr id="3" name="Content Placeholder 2"/>
          <p:cNvSpPr>
            <a:spLocks noGrp="1"/>
          </p:cNvSpPr>
          <p:nvPr>
            <p:ph idx="1"/>
          </p:nvPr>
        </p:nvSpPr>
        <p:spPr/>
        <p:txBody>
          <a:bodyPr/>
          <a:lstStyle/>
          <a:p>
            <a:pPr marL="514350" indent="-514350">
              <a:buFont typeface="+mj-lt"/>
              <a:buAutoNum type="arabicPeriod"/>
            </a:pPr>
            <a:r>
              <a:rPr lang="en-US" b="1" u="sng" dirty="0">
                <a:solidFill>
                  <a:srgbClr val="0070C0"/>
                </a:solidFill>
              </a:rPr>
              <a:t>True Solution</a:t>
            </a:r>
            <a:r>
              <a:rPr lang="en-US" b="1" dirty="0">
                <a:solidFill>
                  <a:srgbClr val="0070C0"/>
                </a:solidFill>
              </a:rPr>
              <a:t>.</a:t>
            </a:r>
            <a:r>
              <a:rPr lang="en-US" dirty="0"/>
              <a:t> </a:t>
            </a:r>
            <a:r>
              <a:rPr lang="en-US" sz="2800" dirty="0"/>
              <a:t>Is a homogeneous mixture of two or more substances in which substance solute in solvent has the particle size of less than (10-9)m or (nm), example (sugar in water).</a:t>
            </a:r>
          </a:p>
          <a:p>
            <a:pPr>
              <a:buNone/>
            </a:pPr>
            <a:endParaRPr lang="ar-IQ" dirty="0"/>
          </a:p>
          <a:p>
            <a:pPr marL="514350" indent="-514350">
              <a:buFont typeface="+mj-lt"/>
              <a:buAutoNum type="arabicPeriod"/>
            </a:pPr>
            <a:endParaRPr lang="en-US" b="1" dirty="0"/>
          </a:p>
          <a:p>
            <a:pPr>
              <a:buNone/>
            </a:pPr>
            <a:endParaRPr lang="ar-IQ" dirty="0"/>
          </a:p>
        </p:txBody>
      </p:sp>
      <p:pic>
        <p:nvPicPr>
          <p:cNvPr id="4" name="Picture 3" descr="Which of these actions will cause more sugar to dissolve in a ..."/>
          <p:cNvPicPr/>
          <p:nvPr/>
        </p:nvPicPr>
        <p:blipFill>
          <a:blip r:embed="rId2"/>
          <a:srcRect/>
          <a:stretch>
            <a:fillRect/>
          </a:stretch>
        </p:blipFill>
        <p:spPr bwMode="auto">
          <a:xfrm>
            <a:off x="334645" y="3581400"/>
            <a:ext cx="8352155" cy="3200400"/>
          </a:xfrm>
          <a:prstGeom prst="rect">
            <a:avLst/>
          </a:prstGeom>
          <a:noFill/>
          <a:ln w="9525">
            <a:noFill/>
            <a:miter lim="800000"/>
            <a:headEnd/>
            <a:tailEnd/>
          </a:ln>
        </p:spPr>
      </p:pic>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rgbClr val="0070C0"/>
                </a:solidFill>
              </a:rPr>
              <a:t>2-</a:t>
            </a:r>
            <a:r>
              <a:rPr lang="en-US" sz="3600" u="sng" dirty="0">
                <a:solidFill>
                  <a:srgbClr val="0070C0"/>
                </a:solidFill>
              </a:rPr>
              <a:t> </a:t>
            </a:r>
            <a:r>
              <a:rPr lang="en-US" sz="3600" b="1" u="sng" dirty="0">
                <a:solidFill>
                  <a:srgbClr val="0070C0"/>
                </a:solidFill>
              </a:rPr>
              <a:t>Suspensions</a:t>
            </a:r>
            <a:endParaRPr lang="ar-IQ" sz="3600" b="1" u="sng" dirty="0">
              <a:solidFill>
                <a:srgbClr val="0070C0"/>
              </a:solidFill>
            </a:endParaRPr>
          </a:p>
        </p:txBody>
      </p:sp>
      <p:sp>
        <p:nvSpPr>
          <p:cNvPr id="3" name="Content Placeholder 2"/>
          <p:cNvSpPr>
            <a:spLocks noGrp="1"/>
          </p:cNvSpPr>
          <p:nvPr>
            <p:ph idx="1"/>
          </p:nvPr>
        </p:nvSpPr>
        <p:spPr>
          <a:xfrm>
            <a:off x="457200" y="1295400"/>
            <a:ext cx="8229600" cy="4830763"/>
          </a:xfrm>
        </p:spPr>
        <p:txBody>
          <a:bodyPr>
            <a:normAutofit/>
          </a:bodyPr>
          <a:lstStyle/>
          <a:p>
            <a:pPr marL="96838" indent="-96838">
              <a:buNone/>
            </a:pPr>
            <a:r>
              <a:rPr lang="en-US" dirty="0"/>
              <a:t>Is a heterogeneous mixture in which particle size of one or more components is greater than (1000)nm, example (flue in water). </a:t>
            </a:r>
            <a:endParaRPr lang="ar-IQ" dirty="0"/>
          </a:p>
        </p:txBody>
      </p:sp>
      <p:pic>
        <p:nvPicPr>
          <p:cNvPr id="5" name="Picture 4" descr="Solutions, Suspensions, and Colloids "/>
          <p:cNvPicPr/>
          <p:nvPr/>
        </p:nvPicPr>
        <p:blipFill>
          <a:blip r:embed="rId3"/>
          <a:srcRect l="3691" t="15916" r="4376"/>
          <a:stretch>
            <a:fillRect/>
          </a:stretch>
        </p:blipFill>
        <p:spPr bwMode="auto">
          <a:xfrm>
            <a:off x="533400" y="2971800"/>
            <a:ext cx="8229600" cy="3733801"/>
          </a:xfrm>
          <a:prstGeom prst="rect">
            <a:avLst/>
          </a:prstGeom>
          <a:noFill/>
          <a:ln w="9525">
            <a:noFill/>
            <a:miter lim="800000"/>
            <a:headEnd/>
            <a:tailEnd/>
          </a:ln>
        </p:spPr>
      </p:pic>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3600" b="1" dirty="0">
                <a:solidFill>
                  <a:srgbClr val="0070C0"/>
                </a:solidFill>
              </a:rPr>
              <a:t>3-</a:t>
            </a:r>
            <a:r>
              <a:rPr lang="en-US" sz="3600" dirty="0">
                <a:solidFill>
                  <a:srgbClr val="0070C0"/>
                </a:solidFill>
              </a:rPr>
              <a:t> </a:t>
            </a:r>
            <a:r>
              <a:rPr lang="en-US" sz="3600" b="1" u="sng" dirty="0">
                <a:solidFill>
                  <a:srgbClr val="0070C0"/>
                </a:solidFill>
              </a:rPr>
              <a:t>Colloidal Solution</a:t>
            </a:r>
            <a:endParaRPr lang="ar-IQ" sz="3600" b="1" u="sng" dirty="0">
              <a:solidFill>
                <a:srgbClr val="0070C0"/>
              </a:solidFill>
            </a:endParaRPr>
          </a:p>
        </p:txBody>
      </p:sp>
      <p:sp>
        <p:nvSpPr>
          <p:cNvPr id="3" name="Content Placeholder 2"/>
          <p:cNvSpPr>
            <a:spLocks noGrp="1"/>
          </p:cNvSpPr>
          <p:nvPr>
            <p:ph idx="1"/>
          </p:nvPr>
        </p:nvSpPr>
        <p:spPr>
          <a:xfrm>
            <a:off x="228600" y="1219200"/>
            <a:ext cx="8915400" cy="4906963"/>
          </a:xfrm>
        </p:spPr>
        <p:txBody>
          <a:bodyPr>
            <a:normAutofit/>
          </a:bodyPr>
          <a:lstStyle/>
          <a:p>
            <a:pPr marL="0" indent="0">
              <a:buNone/>
            </a:pPr>
            <a:r>
              <a:rPr lang="en-US" sz="2800" dirty="0"/>
              <a:t>Is a heterogeneous mixture in which particle size of substance is intermediate of true solution and suspension solution, between (1-1000)nm, example (sand in water).</a:t>
            </a:r>
          </a:p>
          <a:p>
            <a:pPr marL="0" indent="0">
              <a:buFont typeface="Wingdings" pitchFamily="2" charset="2"/>
              <a:buChar char="v"/>
            </a:pPr>
            <a:r>
              <a:rPr lang="en-US" sz="2800" dirty="0">
                <a:solidFill>
                  <a:srgbClr val="00B050"/>
                </a:solidFill>
              </a:rPr>
              <a:t>Some important properties of colloidal solution:-</a:t>
            </a:r>
          </a:p>
          <a:p>
            <a:pPr marL="0" indent="0">
              <a:buNone/>
            </a:pPr>
            <a:r>
              <a:rPr lang="en-US" sz="2800" dirty="0"/>
              <a:t>1- Adsorption &amp; increased surface area.</a:t>
            </a:r>
          </a:p>
          <a:p>
            <a:pPr marL="0" indent="0">
              <a:buNone/>
            </a:pPr>
            <a:r>
              <a:rPr lang="en-US" sz="2800" dirty="0"/>
              <a:t>2- Brownian Movement.</a:t>
            </a:r>
          </a:p>
          <a:p>
            <a:pPr marL="0" indent="0">
              <a:buNone/>
            </a:pPr>
            <a:r>
              <a:rPr lang="en-US" sz="2800" dirty="0"/>
              <a:t>3- Filterability.</a:t>
            </a:r>
          </a:p>
          <a:p>
            <a:pPr marL="0" indent="0">
              <a:buNone/>
            </a:pPr>
            <a:r>
              <a:rPr lang="en-US" sz="2800" dirty="0"/>
              <a:t>4- Tyndall Effect.</a:t>
            </a:r>
          </a:p>
          <a:p>
            <a:pPr marL="0" indent="0">
              <a:buNone/>
            </a:pPr>
            <a:endParaRPr lang="ar-IQ" sz="2800" dirty="0"/>
          </a:p>
        </p:txBody>
      </p:sp>
      <p:pic>
        <p:nvPicPr>
          <p:cNvPr id="4" name="Picture 3" descr="What Is A Solution And How Does It Relate To Solubility - A Plus Topper"/>
          <p:cNvPicPr/>
          <p:nvPr/>
        </p:nvPicPr>
        <p:blipFill>
          <a:blip r:embed="rId2">
            <a:clrChange>
              <a:clrFrom>
                <a:srgbClr val="CCFFFF"/>
              </a:clrFrom>
              <a:clrTo>
                <a:srgbClr val="CCFFFF">
                  <a:alpha val="0"/>
                </a:srgbClr>
              </a:clrTo>
            </a:clrChange>
          </a:blip>
          <a:srcRect t="47347"/>
          <a:stretch>
            <a:fillRect/>
          </a:stretch>
        </p:blipFill>
        <p:spPr bwMode="auto">
          <a:xfrm>
            <a:off x="3886200" y="3733800"/>
            <a:ext cx="5105400" cy="2743200"/>
          </a:xfrm>
          <a:prstGeom prst="rect">
            <a:avLst/>
          </a:prstGeom>
          <a:blipFill>
            <a:blip r:embed="rId3"/>
            <a:tile tx="0" ty="0" sx="100000" sy="100000" flip="none" algn="tl"/>
          </a:blipFill>
          <a:ln w="9525">
            <a:noFill/>
            <a:miter lim="800000"/>
            <a:headEnd/>
            <a:tailEnd/>
          </a:ln>
        </p:spPr>
      </p:pic>
      <p:pic>
        <p:nvPicPr>
          <p:cNvPr id="5" name="Picture 4" descr="COTYLEDON - an embryonic leaf in seed-bearing plants, one or more&#10;of which are the first leaves to appear from a germinati..."/>
          <p:cNvPicPr/>
          <p:nvPr/>
        </p:nvPicPr>
        <p:blipFill>
          <a:blip r:embed="rId4"/>
          <a:srcRect l="69880" t="89790"/>
          <a:stretch>
            <a:fillRect/>
          </a:stretch>
        </p:blipFill>
        <p:spPr bwMode="auto">
          <a:xfrm>
            <a:off x="7479047" y="6019800"/>
            <a:ext cx="1588753" cy="403761"/>
          </a:xfrm>
          <a:prstGeom prst="rect">
            <a:avLst/>
          </a:prstGeom>
          <a:noFill/>
          <a:ln w="9525">
            <a:noFill/>
            <a:miter lim="800000"/>
            <a:headEnd/>
            <a:tailEnd/>
          </a:ln>
        </p:spPr>
      </p:pic>
      <p:pic>
        <p:nvPicPr>
          <p:cNvPr id="7" name="Picture 6" descr="What Is A Solution And How Does It Relate To Solubility - A Plus Topper"/>
          <p:cNvPicPr/>
          <p:nvPr/>
        </p:nvPicPr>
        <p:blipFill>
          <a:blip r:embed="rId2">
            <a:clrChange>
              <a:clrFrom>
                <a:srgbClr val="CCFFFF"/>
              </a:clrFrom>
              <a:clrTo>
                <a:srgbClr val="CCFFFF">
                  <a:alpha val="0"/>
                </a:srgbClr>
              </a:clrTo>
            </a:clrChange>
          </a:blip>
          <a:srcRect l="4903" t="68571" r="80743" b="12653"/>
          <a:stretch>
            <a:fillRect/>
          </a:stretch>
        </p:blipFill>
        <p:spPr bwMode="auto">
          <a:xfrm>
            <a:off x="7772400" y="4419600"/>
            <a:ext cx="838200" cy="1447800"/>
          </a:xfrm>
          <a:prstGeom prst="rect">
            <a:avLst/>
          </a:prstGeom>
          <a:blipFill>
            <a:blip r:embed="rId3"/>
            <a:tile tx="0" ty="0" sx="100000" sy="100000" flip="none" algn="tl"/>
          </a:blipFill>
          <a:ln w="9525">
            <a:noFill/>
            <a:miter lim="800000"/>
            <a:headEnd/>
            <a:tailEnd/>
          </a:ln>
        </p:spPr>
      </p:pic>
      <p:pic>
        <p:nvPicPr>
          <p:cNvPr id="33794" name="Picture 2"/>
          <p:cNvPicPr>
            <a:picLocks noChangeAspect="1" noChangeArrowheads="1"/>
          </p:cNvPicPr>
          <p:nvPr/>
        </p:nvPicPr>
        <p:blipFill>
          <a:blip r:embed="rId5" cstate="print"/>
          <a:srcRect/>
          <a:stretch>
            <a:fillRect/>
          </a:stretch>
        </p:blipFill>
        <p:spPr bwMode="auto">
          <a:xfrm>
            <a:off x="7086600" y="6096000"/>
            <a:ext cx="2008343" cy="304800"/>
          </a:xfrm>
          <a:prstGeom prst="rect">
            <a:avLst/>
          </a:prstGeom>
          <a:noFill/>
          <a:ln w="9525">
            <a:noFill/>
            <a:miter lim="800000"/>
            <a:headEnd/>
            <a:tailEnd/>
          </a:ln>
          <a:effectLst/>
        </p:spPr>
      </p:pic>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533400" y="1295400"/>
            <a:ext cx="8153400" cy="4953000"/>
          </a:xfrm>
          <a:prstGeom prst="rect">
            <a:avLst/>
          </a:prstGeom>
          <a:noFill/>
          <a:ln w="9525">
            <a:noFill/>
            <a:miter lim="800000"/>
            <a:headEnd/>
            <a:tailEnd/>
          </a:ln>
        </p:spPr>
      </p:pic>
      <p:sp>
        <p:nvSpPr>
          <p:cNvPr id="5" name="Rectangle 4"/>
          <p:cNvSpPr/>
          <p:nvPr/>
        </p:nvSpPr>
        <p:spPr>
          <a:xfrm>
            <a:off x="685800" y="609600"/>
            <a:ext cx="7696200" cy="584775"/>
          </a:xfrm>
          <a:prstGeom prst="rect">
            <a:avLst/>
          </a:prstGeom>
        </p:spPr>
        <p:txBody>
          <a:bodyPr wrap="square">
            <a:spAutoFit/>
          </a:bodyPr>
          <a:lstStyle/>
          <a:p>
            <a:pPr marL="609600" indent="-609600" algn="ctr">
              <a:defRPr/>
            </a:pPr>
            <a:r>
              <a:rPr lang="en-US" sz="3200" b="1" dirty="0">
                <a:solidFill>
                  <a:srgbClr val="FF0000"/>
                </a:solidFill>
              </a:rPr>
              <a:t>Comparative sizes of particles in solutions</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533400"/>
          </a:xfrm>
        </p:spPr>
        <p:txBody>
          <a:bodyPr>
            <a:noAutofit/>
          </a:bodyPr>
          <a:lstStyle/>
          <a:p>
            <a:r>
              <a:rPr lang="en-US" sz="2400" b="1" dirty="0">
                <a:solidFill>
                  <a:srgbClr val="FF0000"/>
                </a:solidFill>
              </a:rPr>
              <a:t>Difference between true solutions, colloids and suspensions</a:t>
            </a:r>
            <a:br>
              <a:rPr lang="en-US" sz="2400" b="1" dirty="0">
                <a:solidFill>
                  <a:srgbClr val="FF0000"/>
                </a:solidFill>
              </a:rPr>
            </a:br>
            <a:endParaRPr lang="ar-IQ" sz="2400" dirty="0"/>
          </a:p>
        </p:txBody>
      </p:sp>
      <p:graphicFrame>
        <p:nvGraphicFramePr>
          <p:cNvPr id="4" name="Content Placeholder 3"/>
          <p:cNvGraphicFramePr>
            <a:graphicFrameLocks noGrp="1"/>
          </p:cNvGraphicFramePr>
          <p:nvPr>
            <p:ph idx="1"/>
          </p:nvPr>
        </p:nvGraphicFramePr>
        <p:xfrm>
          <a:off x="152399" y="457200"/>
          <a:ext cx="8839201" cy="6182410"/>
        </p:xfrm>
        <a:graphic>
          <a:graphicData uri="http://schemas.openxmlformats.org/drawingml/2006/table">
            <a:tbl>
              <a:tblPr rtl="1" firstRow="1" bandRow="1">
                <a:tableStyleId>{5940675A-B579-460E-94D1-54222C63F5DA}</a:tableStyleId>
              </a:tblPr>
              <a:tblGrid>
                <a:gridCol w="2220687">
                  <a:extLst>
                    <a:ext uri="{9D8B030D-6E8A-4147-A177-3AD203B41FA5}">
                      <a16:colId xmlns:a16="http://schemas.microsoft.com/office/drawing/2014/main" val="20000"/>
                    </a:ext>
                  </a:extLst>
                </a:gridCol>
                <a:gridCol w="2594428">
                  <a:extLst>
                    <a:ext uri="{9D8B030D-6E8A-4147-A177-3AD203B41FA5}">
                      <a16:colId xmlns:a16="http://schemas.microsoft.com/office/drawing/2014/main" val="20001"/>
                    </a:ext>
                  </a:extLst>
                </a:gridCol>
                <a:gridCol w="2351314">
                  <a:extLst>
                    <a:ext uri="{9D8B030D-6E8A-4147-A177-3AD203B41FA5}">
                      <a16:colId xmlns:a16="http://schemas.microsoft.com/office/drawing/2014/main" val="20002"/>
                    </a:ext>
                  </a:extLst>
                </a:gridCol>
                <a:gridCol w="1672772">
                  <a:extLst>
                    <a:ext uri="{9D8B030D-6E8A-4147-A177-3AD203B41FA5}">
                      <a16:colId xmlns:a16="http://schemas.microsoft.com/office/drawing/2014/main" val="20003"/>
                    </a:ext>
                  </a:extLst>
                </a:gridCol>
              </a:tblGrid>
              <a:tr h="467875">
                <a:tc>
                  <a:txBody>
                    <a:bodyPr/>
                    <a:lstStyle/>
                    <a:p>
                      <a:pPr rtl="1"/>
                      <a:r>
                        <a:rPr lang="en-US" sz="2000" b="1" u="sng" dirty="0">
                          <a:solidFill>
                            <a:schemeClr val="accent1">
                              <a:lumMod val="75000"/>
                            </a:schemeClr>
                          </a:solidFill>
                        </a:rPr>
                        <a:t>Suspension</a:t>
                      </a:r>
                      <a:endParaRPr lang="ar-IQ" sz="2000" b="1" u="sng" dirty="0">
                        <a:solidFill>
                          <a:schemeClr val="accent1">
                            <a:lumMod val="75000"/>
                          </a:schemeClr>
                        </a:solidFill>
                      </a:endParaRPr>
                    </a:p>
                  </a:txBody>
                  <a:tcPr/>
                </a:tc>
                <a:tc>
                  <a:txBody>
                    <a:bodyPr/>
                    <a:lstStyle/>
                    <a:p>
                      <a:pPr rtl="1"/>
                      <a:r>
                        <a:rPr lang="en-US" sz="2000" b="1" u="sng" dirty="0">
                          <a:solidFill>
                            <a:schemeClr val="accent1">
                              <a:lumMod val="75000"/>
                            </a:schemeClr>
                          </a:solidFill>
                        </a:rPr>
                        <a:t>Colloidal Solutions</a:t>
                      </a:r>
                      <a:endParaRPr lang="ar-IQ" sz="2000" b="1" u="sng" dirty="0">
                        <a:solidFill>
                          <a:schemeClr val="accent1">
                            <a:lumMod val="75000"/>
                          </a:schemeClr>
                        </a:solidFill>
                      </a:endParaRPr>
                    </a:p>
                  </a:txBody>
                  <a:tcPr/>
                </a:tc>
                <a:tc>
                  <a:txBody>
                    <a:bodyPr/>
                    <a:lstStyle/>
                    <a:p>
                      <a:pPr rtl="1"/>
                      <a:r>
                        <a:rPr lang="en-US" sz="2000" b="1" u="sng" dirty="0">
                          <a:solidFill>
                            <a:schemeClr val="accent1">
                              <a:lumMod val="75000"/>
                            </a:schemeClr>
                          </a:solidFill>
                        </a:rPr>
                        <a:t>True</a:t>
                      </a:r>
                      <a:r>
                        <a:rPr lang="en-US" sz="2000" b="1" u="sng" baseline="0" dirty="0">
                          <a:solidFill>
                            <a:schemeClr val="accent1">
                              <a:lumMod val="75000"/>
                            </a:schemeClr>
                          </a:solidFill>
                        </a:rPr>
                        <a:t> Solution </a:t>
                      </a:r>
                      <a:endParaRPr lang="ar-IQ" sz="2000" b="1" u="sng" dirty="0">
                        <a:solidFill>
                          <a:schemeClr val="accent1">
                            <a:lumMod val="75000"/>
                          </a:schemeClr>
                        </a:solidFill>
                      </a:endParaRPr>
                    </a:p>
                  </a:txBody>
                  <a:tcPr/>
                </a:tc>
                <a:tc>
                  <a:txBody>
                    <a:bodyPr/>
                    <a:lstStyle/>
                    <a:p>
                      <a:pPr rtl="1"/>
                      <a:r>
                        <a:rPr lang="en-US" sz="2000" b="1" u="sng" dirty="0">
                          <a:solidFill>
                            <a:schemeClr val="accent1">
                              <a:lumMod val="75000"/>
                            </a:schemeClr>
                          </a:solidFill>
                        </a:rPr>
                        <a:t>Property </a:t>
                      </a:r>
                      <a:endParaRPr lang="ar-IQ" sz="2000" b="1" u="sng" dirty="0">
                        <a:solidFill>
                          <a:schemeClr val="accent1">
                            <a:lumMod val="75000"/>
                          </a:schemeClr>
                        </a:solidFill>
                      </a:endParaRPr>
                    </a:p>
                  </a:txBody>
                  <a:tcPr/>
                </a:tc>
                <a:extLst>
                  <a:ext uri="{0D108BD9-81ED-4DB2-BD59-A6C34878D82A}">
                    <a16:rowId xmlns:a16="http://schemas.microsoft.com/office/drawing/2014/main" val="10000"/>
                  </a:ext>
                </a:extLst>
              </a:tr>
              <a:tr h="720768">
                <a:tc>
                  <a:txBody>
                    <a:bodyPr/>
                    <a:lstStyle/>
                    <a:p>
                      <a:pPr algn="l" rtl="1"/>
                      <a:r>
                        <a:rPr lang="en-US" b="1" dirty="0"/>
                        <a:t>Greater</a:t>
                      </a:r>
                      <a:r>
                        <a:rPr lang="en-US" b="1" baseline="0" dirty="0"/>
                        <a:t> than 1000nm</a:t>
                      </a:r>
                      <a:endParaRPr lang="ar-IQ" b="1" dirty="0"/>
                    </a:p>
                  </a:txBody>
                  <a:tcPr/>
                </a:tc>
                <a:tc>
                  <a:txBody>
                    <a:bodyPr/>
                    <a:lstStyle/>
                    <a:p>
                      <a:pPr rtl="1"/>
                      <a:r>
                        <a:rPr lang="en-US" b="1" dirty="0"/>
                        <a:t>1-</a:t>
                      </a:r>
                      <a:r>
                        <a:rPr lang="en-US" b="1" baseline="0" dirty="0"/>
                        <a:t> 1000 nm</a:t>
                      </a:r>
                      <a:endParaRPr lang="ar-IQ" b="1" dirty="0"/>
                    </a:p>
                  </a:txBody>
                  <a:tcPr/>
                </a:tc>
                <a:tc>
                  <a:txBody>
                    <a:bodyPr/>
                    <a:lstStyle/>
                    <a:p>
                      <a:pPr rtl="1"/>
                      <a:r>
                        <a:rPr lang="en-US" b="1" dirty="0">
                          <a:solidFill>
                            <a:schemeClr val="tx1"/>
                          </a:solidFill>
                        </a:rPr>
                        <a:t>Less than 1 nm</a:t>
                      </a:r>
                      <a:endParaRPr lang="ar-IQ" b="1" dirty="0">
                        <a:solidFill>
                          <a:schemeClr val="tx1"/>
                        </a:solidFill>
                      </a:endParaRPr>
                    </a:p>
                  </a:txBody>
                  <a:tcPr/>
                </a:tc>
                <a:tc>
                  <a:txBody>
                    <a:bodyPr/>
                    <a:lstStyle/>
                    <a:p>
                      <a:pPr rtl="1"/>
                      <a:r>
                        <a:rPr lang="en-US" b="1" dirty="0">
                          <a:solidFill>
                            <a:srgbClr val="C00000"/>
                          </a:solidFill>
                        </a:rPr>
                        <a:t>Size of the particles</a:t>
                      </a:r>
                      <a:endParaRPr lang="ar-IQ" b="1" dirty="0">
                        <a:solidFill>
                          <a:srgbClr val="C00000"/>
                        </a:solidFill>
                      </a:endParaRPr>
                    </a:p>
                  </a:txBody>
                  <a:tcPr/>
                </a:tc>
                <a:extLst>
                  <a:ext uri="{0D108BD9-81ED-4DB2-BD59-A6C34878D82A}">
                    <a16:rowId xmlns:a16="http://schemas.microsoft.com/office/drawing/2014/main" val="10001"/>
                  </a:ext>
                </a:extLst>
              </a:tr>
              <a:tr h="509418">
                <a:tc>
                  <a:txBody>
                    <a:bodyPr/>
                    <a:lstStyle/>
                    <a:p>
                      <a:pPr rtl="1"/>
                      <a:r>
                        <a:rPr lang="en-US" b="1" dirty="0"/>
                        <a:t>Heterogeneous</a:t>
                      </a:r>
                      <a:r>
                        <a:rPr lang="en-US" b="1" baseline="0" dirty="0"/>
                        <a:t> </a:t>
                      </a:r>
                      <a:endParaRPr lang="ar-IQ" b="1" dirty="0"/>
                    </a:p>
                  </a:txBody>
                  <a:tcPr/>
                </a:tc>
                <a:tc>
                  <a:txBody>
                    <a:bodyPr/>
                    <a:lstStyle/>
                    <a:p>
                      <a:pPr rtl="1"/>
                      <a:r>
                        <a:rPr lang="en-US" b="1" dirty="0"/>
                        <a:t>Heterogeneous </a:t>
                      </a:r>
                      <a:endParaRPr lang="ar-IQ" b="1" dirty="0"/>
                    </a:p>
                  </a:txBody>
                  <a:tcPr/>
                </a:tc>
                <a:tc>
                  <a:txBody>
                    <a:bodyPr/>
                    <a:lstStyle/>
                    <a:p>
                      <a:pPr rtl="1"/>
                      <a:r>
                        <a:rPr lang="en-US" b="1" dirty="0"/>
                        <a:t>Homogeneous </a:t>
                      </a:r>
                      <a:endParaRPr lang="ar-IQ" b="1" dirty="0"/>
                    </a:p>
                  </a:txBody>
                  <a:tcPr/>
                </a:tc>
                <a:tc>
                  <a:txBody>
                    <a:bodyPr/>
                    <a:lstStyle/>
                    <a:p>
                      <a:pPr rtl="1"/>
                      <a:r>
                        <a:rPr lang="en-US" b="1" dirty="0">
                          <a:solidFill>
                            <a:srgbClr val="C00000"/>
                          </a:solidFill>
                        </a:rPr>
                        <a:t>Nature </a:t>
                      </a:r>
                      <a:endParaRPr lang="ar-IQ" b="1" dirty="0">
                        <a:solidFill>
                          <a:srgbClr val="C00000"/>
                        </a:solidFill>
                      </a:endParaRPr>
                    </a:p>
                  </a:txBody>
                  <a:tcPr/>
                </a:tc>
                <a:extLst>
                  <a:ext uri="{0D108BD9-81ED-4DB2-BD59-A6C34878D82A}">
                    <a16:rowId xmlns:a16="http://schemas.microsoft.com/office/drawing/2014/main" val="10002"/>
                  </a:ext>
                </a:extLst>
              </a:tr>
              <a:tr h="1474798">
                <a:tc>
                  <a:txBody>
                    <a:bodyPr/>
                    <a:lstStyle/>
                    <a:p>
                      <a:pPr rtl="1"/>
                      <a:r>
                        <a:rPr lang="en-US" b="1" dirty="0"/>
                        <a:t>Suspension particles do not pass through filter paper &amp; par.</a:t>
                      </a:r>
                      <a:r>
                        <a:rPr lang="en-US" b="1" baseline="0" dirty="0"/>
                        <a:t> </a:t>
                      </a:r>
                      <a:r>
                        <a:rPr lang="en-US" b="1" dirty="0"/>
                        <a:t>paper.</a:t>
                      </a:r>
                      <a:endParaRPr lang="ar-IQ" b="1" dirty="0"/>
                    </a:p>
                  </a:txBody>
                  <a:tcPr/>
                </a:tc>
                <a:tc>
                  <a:txBody>
                    <a:bodyPr/>
                    <a:lstStyle/>
                    <a:p>
                      <a:pPr rtl="1"/>
                      <a:r>
                        <a:rPr lang="en-US" b="1" dirty="0"/>
                        <a:t>Colloidal particles</a:t>
                      </a:r>
                      <a:r>
                        <a:rPr lang="en-US" b="1" baseline="0" dirty="0"/>
                        <a:t> pass through filter paper but not through parchment p.</a:t>
                      </a:r>
                      <a:endParaRPr lang="ar-IQ" b="1" dirty="0"/>
                    </a:p>
                  </a:txBody>
                  <a:tcPr/>
                </a:tc>
                <a:tc>
                  <a:txBody>
                    <a:bodyPr/>
                    <a:lstStyle/>
                    <a:p>
                      <a:pPr rtl="1"/>
                      <a:r>
                        <a:rPr lang="en-US" b="1" dirty="0"/>
                        <a:t>True particles diffuse rapidly</a:t>
                      </a:r>
                      <a:r>
                        <a:rPr lang="en-US" b="1" baseline="0" dirty="0"/>
                        <a:t> through filter paper as well as parchment paper.</a:t>
                      </a:r>
                      <a:endParaRPr lang="ar-IQ" b="1" dirty="0"/>
                    </a:p>
                  </a:txBody>
                  <a:tcPr/>
                </a:tc>
                <a:tc>
                  <a:txBody>
                    <a:bodyPr/>
                    <a:lstStyle/>
                    <a:p>
                      <a:pPr rtl="1"/>
                      <a:r>
                        <a:rPr lang="en-US" b="1" dirty="0">
                          <a:solidFill>
                            <a:srgbClr val="C00000"/>
                          </a:solidFill>
                        </a:rPr>
                        <a:t>Filterability </a:t>
                      </a:r>
                      <a:endParaRPr lang="ar-IQ" b="1" dirty="0">
                        <a:solidFill>
                          <a:srgbClr val="C00000"/>
                        </a:solidFill>
                      </a:endParaRPr>
                    </a:p>
                  </a:txBody>
                  <a:tcPr/>
                </a:tc>
                <a:extLst>
                  <a:ext uri="{0D108BD9-81ED-4DB2-BD59-A6C34878D82A}">
                    <a16:rowId xmlns:a16="http://schemas.microsoft.com/office/drawing/2014/main" val="10003"/>
                  </a:ext>
                </a:extLst>
              </a:tr>
              <a:tr h="1360694">
                <a:tc>
                  <a:txBody>
                    <a:bodyPr/>
                    <a:lstStyle/>
                    <a:p>
                      <a:pPr rtl="1"/>
                      <a:r>
                        <a:rPr lang="en-US" b="1" dirty="0"/>
                        <a:t>Suspension part. Are big enough to be seen by naked eye.</a:t>
                      </a:r>
                      <a:endParaRPr lang="ar-IQ" b="1" dirty="0"/>
                    </a:p>
                  </a:txBody>
                  <a:tcPr/>
                </a:tc>
                <a:tc>
                  <a:txBody>
                    <a:bodyPr/>
                    <a:lstStyle/>
                    <a:p>
                      <a:pPr rtl="1"/>
                      <a:r>
                        <a:rPr lang="en-US" b="1" dirty="0"/>
                        <a:t>Colloidal part. Are not seen to naked</a:t>
                      </a:r>
                      <a:r>
                        <a:rPr lang="en-US" b="1" baseline="0" dirty="0"/>
                        <a:t> eye but can be studied through ultra microscope.</a:t>
                      </a:r>
                      <a:endParaRPr lang="ar-IQ" b="1" dirty="0"/>
                    </a:p>
                  </a:txBody>
                  <a:tcPr/>
                </a:tc>
                <a:tc>
                  <a:txBody>
                    <a:bodyPr/>
                    <a:lstStyle/>
                    <a:p>
                      <a:pPr rtl="1"/>
                      <a:r>
                        <a:rPr lang="en-US" b="1" dirty="0"/>
                        <a:t>True part. Are not visible to naked eye.</a:t>
                      </a:r>
                      <a:endParaRPr lang="ar-IQ" b="1" dirty="0"/>
                    </a:p>
                  </a:txBody>
                  <a:tcPr/>
                </a:tc>
                <a:tc>
                  <a:txBody>
                    <a:bodyPr/>
                    <a:lstStyle/>
                    <a:p>
                      <a:pPr rtl="1"/>
                      <a:r>
                        <a:rPr lang="en-US" b="1" dirty="0">
                          <a:solidFill>
                            <a:srgbClr val="C00000"/>
                          </a:solidFill>
                        </a:rPr>
                        <a:t>Visibility </a:t>
                      </a:r>
                      <a:endParaRPr lang="ar-IQ" b="1" dirty="0">
                        <a:solidFill>
                          <a:srgbClr val="C00000"/>
                        </a:solidFill>
                      </a:endParaRPr>
                    </a:p>
                  </a:txBody>
                  <a:tcPr/>
                </a:tc>
                <a:extLst>
                  <a:ext uri="{0D108BD9-81ED-4DB2-BD59-A6C34878D82A}">
                    <a16:rowId xmlns:a16="http://schemas.microsoft.com/office/drawing/2014/main" val="10004"/>
                  </a:ext>
                </a:extLst>
              </a:tr>
              <a:tr h="724247">
                <a:tc>
                  <a:txBody>
                    <a:bodyPr/>
                    <a:lstStyle/>
                    <a:p>
                      <a:pPr rtl="1"/>
                      <a:r>
                        <a:rPr lang="en-US" b="1" dirty="0"/>
                        <a:t>May</a:t>
                      </a:r>
                      <a:r>
                        <a:rPr lang="en-US" b="1" baseline="0" dirty="0"/>
                        <a:t> or may not show Tyndall effect.</a:t>
                      </a:r>
                      <a:endParaRPr lang="ar-IQ" b="1" dirty="0"/>
                    </a:p>
                  </a:txBody>
                  <a:tcPr/>
                </a:tc>
                <a:tc>
                  <a:txBody>
                    <a:bodyPr/>
                    <a:lstStyle/>
                    <a:p>
                      <a:pPr rtl="1"/>
                      <a:r>
                        <a:rPr lang="en-US" b="1" dirty="0"/>
                        <a:t>Show Tyndall effect.</a:t>
                      </a:r>
                      <a:endParaRPr lang="ar-IQ" b="1" dirty="0"/>
                    </a:p>
                  </a:txBody>
                  <a:tcPr/>
                </a:tc>
                <a:tc>
                  <a:txBody>
                    <a:bodyPr/>
                    <a:lstStyle/>
                    <a:p>
                      <a:pPr rtl="1"/>
                      <a:r>
                        <a:rPr lang="en-US" b="1" dirty="0"/>
                        <a:t>Dose not show Tyndall effect.</a:t>
                      </a:r>
                      <a:endParaRPr lang="ar-IQ" b="1" dirty="0"/>
                    </a:p>
                  </a:txBody>
                  <a:tcPr/>
                </a:tc>
                <a:tc>
                  <a:txBody>
                    <a:bodyPr/>
                    <a:lstStyle/>
                    <a:p>
                      <a:pPr rtl="1"/>
                      <a:r>
                        <a:rPr lang="en-US" b="1" dirty="0">
                          <a:solidFill>
                            <a:srgbClr val="C00000"/>
                          </a:solidFill>
                        </a:rPr>
                        <a:t>Tyndall effect</a:t>
                      </a:r>
                      <a:endParaRPr lang="ar-IQ" b="1" dirty="0">
                        <a:solidFill>
                          <a:srgbClr val="C00000"/>
                        </a:solidFill>
                      </a:endParaRPr>
                    </a:p>
                  </a:txBody>
                  <a:tcPr/>
                </a:tc>
                <a:extLst>
                  <a:ext uri="{0D108BD9-81ED-4DB2-BD59-A6C34878D82A}">
                    <a16:rowId xmlns:a16="http://schemas.microsoft.com/office/drawing/2014/main" val="10005"/>
                  </a:ext>
                </a:extLst>
              </a:tr>
              <a:tr h="924610">
                <a:tc>
                  <a:txBody>
                    <a:bodyPr/>
                    <a:lstStyle/>
                    <a:p>
                      <a:pPr rtl="1"/>
                      <a:r>
                        <a:rPr lang="en-US" b="1" dirty="0"/>
                        <a:t>Opaque </a:t>
                      </a:r>
                      <a:endParaRPr lang="ar-IQ" b="1" dirty="0"/>
                    </a:p>
                  </a:txBody>
                  <a:tcPr/>
                </a:tc>
                <a:tc>
                  <a:txBody>
                    <a:bodyPr/>
                    <a:lstStyle/>
                    <a:p>
                      <a:pPr rtl="1"/>
                      <a:r>
                        <a:rPr lang="en-US" b="1" dirty="0"/>
                        <a:t>Translucent </a:t>
                      </a:r>
                      <a:endParaRPr lang="ar-IQ" b="1" dirty="0"/>
                    </a:p>
                  </a:txBody>
                  <a:tcPr/>
                </a:tc>
                <a:tc>
                  <a:txBody>
                    <a:bodyPr/>
                    <a:lstStyle/>
                    <a:p>
                      <a:pPr rtl="1"/>
                      <a:r>
                        <a:rPr lang="en-US" b="1" dirty="0"/>
                        <a:t>Transparent </a:t>
                      </a:r>
                      <a:endParaRPr lang="ar-IQ" b="1" dirty="0"/>
                    </a:p>
                  </a:txBody>
                  <a:tcPr/>
                </a:tc>
                <a:tc>
                  <a:txBody>
                    <a:bodyPr/>
                    <a:lstStyle/>
                    <a:p>
                      <a:pPr rtl="1"/>
                      <a:r>
                        <a:rPr lang="en-US" b="1" dirty="0">
                          <a:solidFill>
                            <a:srgbClr val="C00000"/>
                          </a:solidFill>
                        </a:rPr>
                        <a:t>Appearance </a:t>
                      </a:r>
                      <a:endParaRPr lang="ar-IQ" b="1" dirty="0">
                        <a:solidFill>
                          <a:srgbClr val="C00000"/>
                        </a:solidFill>
                      </a:endParaRPr>
                    </a:p>
                  </a:txBody>
                  <a:tcPr/>
                </a:tc>
                <a:extLst>
                  <a:ext uri="{0D108BD9-81ED-4DB2-BD59-A6C34878D82A}">
                    <a16:rowId xmlns:a16="http://schemas.microsoft.com/office/drawing/2014/main" val="10006"/>
                  </a:ext>
                </a:extLst>
              </a:tr>
            </a:tbl>
          </a:graphicData>
        </a:graphic>
      </p:graphicFrame>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rPr>
              <a:t>Outline…..</a:t>
            </a:r>
            <a:endParaRPr lang="ar-IQ"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a:t>Definition of plant physiology.</a:t>
            </a:r>
          </a:p>
          <a:p>
            <a:r>
              <a:rPr lang="en-US" dirty="0"/>
              <a:t>Definition of Solution &amp; some examples.</a:t>
            </a:r>
          </a:p>
          <a:p>
            <a:r>
              <a:rPr lang="en-US" dirty="0"/>
              <a:t>The components of solutions.</a:t>
            </a:r>
          </a:p>
          <a:p>
            <a:r>
              <a:rPr lang="en-US" dirty="0"/>
              <a:t>They are two types of solvents.</a:t>
            </a:r>
          </a:p>
          <a:p>
            <a:r>
              <a:rPr lang="en-US" dirty="0"/>
              <a:t>Importance of water in plant life.</a:t>
            </a:r>
          </a:p>
          <a:p>
            <a:r>
              <a:rPr lang="en-US" dirty="0"/>
              <a:t>What are the Solubility and Emulsions.</a:t>
            </a:r>
          </a:p>
          <a:p>
            <a:r>
              <a:rPr lang="en-US" dirty="0"/>
              <a:t>Classified the Solutions.</a:t>
            </a:r>
          </a:p>
          <a:p>
            <a:r>
              <a:rPr lang="en-US" dirty="0"/>
              <a:t>Difference between true solutions, colloids and suspensions.</a:t>
            </a:r>
          </a:p>
          <a:p>
            <a:r>
              <a:rPr lang="en-US" dirty="0"/>
              <a:t>Practical part.</a:t>
            </a:r>
          </a:p>
          <a:p>
            <a:pPr>
              <a:buNone/>
            </a:pPr>
            <a:endParaRPr lang="en-US" dirty="0"/>
          </a:p>
          <a:p>
            <a:endParaRPr lang="en-US" dirty="0"/>
          </a:p>
          <a:p>
            <a:endParaRPr lang="en-US" dirty="0"/>
          </a:p>
          <a:p>
            <a:endParaRPr lang="en-US" dirty="0"/>
          </a:p>
          <a:p>
            <a:endParaRPr lang="en-US" dirty="0"/>
          </a:p>
          <a:p>
            <a:endParaRPr lang="ar-IQ" dirty="0"/>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br>
              <a:rPr lang="en-US" sz="4000" dirty="0">
                <a:solidFill>
                  <a:srgbClr val="C00000"/>
                </a:solidFill>
              </a:rPr>
            </a:br>
            <a:br>
              <a:rPr lang="en-US" sz="4000" dirty="0">
                <a:solidFill>
                  <a:srgbClr val="C00000"/>
                </a:solidFill>
              </a:rPr>
            </a:br>
            <a:r>
              <a:rPr lang="en-US" sz="4000" dirty="0">
                <a:solidFill>
                  <a:srgbClr val="C00000"/>
                </a:solidFill>
              </a:rPr>
              <a:t>Definition of plant physiology </a:t>
            </a:r>
            <a:br>
              <a:rPr lang="en-US" sz="4000" dirty="0">
                <a:solidFill>
                  <a:srgbClr val="C00000"/>
                </a:solidFill>
              </a:rPr>
            </a:br>
            <a:r>
              <a:rPr lang="en-US" sz="4000" dirty="0"/>
              <a:t> </a:t>
            </a:r>
            <a:br>
              <a:rPr lang="en-US" sz="2800" u="sng" dirty="0">
                <a:solidFill>
                  <a:srgbClr val="FF0000"/>
                </a:solidFill>
              </a:rPr>
            </a:br>
            <a:endParaRPr lang="ar-IQ" sz="2800" u="sng" dirty="0">
              <a:solidFill>
                <a:srgbClr val="FF0000"/>
              </a:solidFill>
            </a:endParaRPr>
          </a:p>
        </p:txBody>
      </p:sp>
      <p:sp>
        <p:nvSpPr>
          <p:cNvPr id="5" name="Content Placeholder 4"/>
          <p:cNvSpPr>
            <a:spLocks noGrp="1"/>
          </p:cNvSpPr>
          <p:nvPr>
            <p:ph idx="1"/>
          </p:nvPr>
        </p:nvSpPr>
        <p:spPr/>
        <p:txBody>
          <a:bodyPr>
            <a:normAutofit fontScale="92500" lnSpcReduction="10000"/>
          </a:bodyPr>
          <a:lstStyle/>
          <a:p>
            <a:pPr marL="0" indent="0">
              <a:buNone/>
            </a:pPr>
            <a:r>
              <a:rPr lang="en-US" sz="2800" dirty="0"/>
              <a:t> Is a study of the plant way of life, which include various aspects of the plant lifestyle and survival including (metabolism, water relations, mineral nutrition, development, movement, irritability, organization, growth and transport processes). </a:t>
            </a:r>
          </a:p>
          <a:p>
            <a:pPr marL="457200" indent="-457200">
              <a:buNone/>
            </a:pPr>
            <a:endParaRPr lang="en-US" sz="2000" dirty="0"/>
          </a:p>
          <a:p>
            <a:pPr marL="457200" indent="-457200">
              <a:buNone/>
            </a:pPr>
            <a:r>
              <a:rPr lang="en-US" sz="2800" b="1" u="sng" dirty="0">
                <a:solidFill>
                  <a:srgbClr val="00B0F0"/>
                </a:solidFill>
              </a:rPr>
              <a:t>Plant physiology processes:-</a:t>
            </a:r>
          </a:p>
          <a:p>
            <a:pPr marL="457200" indent="-457200">
              <a:buNone/>
            </a:pPr>
            <a:r>
              <a:rPr lang="en-US" sz="2800" dirty="0"/>
              <a:t>1- Is a lab science.</a:t>
            </a:r>
          </a:p>
          <a:p>
            <a:pPr marL="457200" indent="-457200">
              <a:buNone/>
            </a:pPr>
            <a:r>
              <a:rPr lang="en-US" sz="2800" dirty="0"/>
              <a:t>2- Is an experimental science.</a:t>
            </a:r>
          </a:p>
          <a:p>
            <a:pPr marL="457200" indent="-457200">
              <a:buNone/>
            </a:pPr>
            <a:r>
              <a:rPr lang="en-US" sz="2800" dirty="0"/>
              <a:t>3- Relies heavily on chemistry and</a:t>
            </a:r>
          </a:p>
          <a:p>
            <a:pPr marL="457200" indent="-457200">
              <a:buNone/>
            </a:pPr>
            <a:r>
              <a:rPr lang="en-US" sz="2800" dirty="0"/>
              <a:t> physics.</a:t>
            </a:r>
            <a:endParaRPr lang="ar-IQ" sz="2800" dirty="0"/>
          </a:p>
        </p:txBody>
      </p:sp>
      <p:pic>
        <p:nvPicPr>
          <p:cNvPr id="6" name="Picture 5" descr="Plant Physiology - WPS | WE PROVE SOLUTIONS"/>
          <p:cNvPicPr/>
          <p:nvPr/>
        </p:nvPicPr>
        <p:blipFill>
          <a:blip r:embed="rId3"/>
          <a:srcRect/>
          <a:stretch>
            <a:fillRect/>
          </a:stretch>
        </p:blipFill>
        <p:spPr bwMode="auto">
          <a:xfrm>
            <a:off x="5029200" y="2971800"/>
            <a:ext cx="4114800" cy="3886200"/>
          </a:xfrm>
          <a:prstGeom prst="rect">
            <a:avLst/>
          </a:prstGeom>
          <a:noFill/>
          <a:ln w="9525">
            <a:noFill/>
            <a:miter lim="800000"/>
            <a:headEnd/>
            <a:tailEnd/>
          </a:ln>
        </p:spPr>
      </p:pic>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100" b="1" u="sng" dirty="0">
                <a:solidFill>
                  <a:srgbClr val="FF0000"/>
                </a:solidFill>
              </a:rPr>
              <a:t>Define the Solutions:</a:t>
            </a:r>
            <a:br>
              <a:rPr lang="en-US" sz="3100" b="1" u="sng" dirty="0">
                <a:solidFill>
                  <a:srgbClr val="FF0000"/>
                </a:solidFill>
              </a:rPr>
            </a:br>
            <a:endParaRPr lang="ar-IQ" sz="2200" b="1" dirty="0"/>
          </a:p>
        </p:txBody>
      </p:sp>
      <p:sp>
        <p:nvSpPr>
          <p:cNvPr id="5" name="Content Placeholder 4"/>
          <p:cNvSpPr>
            <a:spLocks noGrp="1"/>
          </p:cNvSpPr>
          <p:nvPr>
            <p:ph sz="half" idx="1"/>
          </p:nvPr>
        </p:nvSpPr>
        <p:spPr>
          <a:xfrm>
            <a:off x="0" y="1295400"/>
            <a:ext cx="5257800" cy="5334000"/>
          </a:xfrm>
        </p:spPr>
        <p:txBody>
          <a:bodyPr>
            <a:normAutofit/>
          </a:bodyPr>
          <a:lstStyle/>
          <a:p>
            <a:r>
              <a:rPr lang="en-US" dirty="0"/>
              <a:t>Are physical mixtures of two or more substances, the parts of which are not chemically combined and can be separated relatively easily. </a:t>
            </a:r>
          </a:p>
          <a:p>
            <a:r>
              <a:rPr lang="en-US" dirty="0"/>
              <a:t>Are formed when two or more substances are mixed on an atomic or molecular scale to form only, can be composed of (liquids, gases or solids).</a:t>
            </a:r>
          </a:p>
          <a:p>
            <a:endParaRPr lang="en-US" sz="2800" b="1" u="sng" dirty="0"/>
          </a:p>
        </p:txBody>
      </p:sp>
      <p:pic>
        <p:nvPicPr>
          <p:cNvPr id="10" name="Content Placeholder 9" descr="What is a Solution in Science? - Definition &amp; Examples - Video ..."/>
          <p:cNvPicPr>
            <a:picLocks noGrp="1"/>
          </p:cNvPicPr>
          <p:nvPr>
            <p:ph sz="half" idx="2"/>
          </p:nvPr>
        </p:nvPicPr>
        <p:blipFill>
          <a:blip r:embed="rId2"/>
          <a:srcRect l="36982" t="7527" r="12199"/>
          <a:stretch>
            <a:fillRect/>
          </a:stretch>
        </p:blipFill>
        <p:spPr bwMode="auto">
          <a:xfrm>
            <a:off x="5165618" y="1219200"/>
            <a:ext cx="3902182" cy="5562599"/>
          </a:xfrm>
          <a:prstGeom prst="rect">
            <a:avLst/>
          </a:prstGeom>
          <a:noFill/>
          <a:ln w="9525">
            <a:noFill/>
            <a:miter lim="800000"/>
            <a:headEnd/>
            <a:tailEnd/>
          </a:ln>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pPr algn="l"/>
            <a:r>
              <a:rPr lang="en-US" dirty="0">
                <a:solidFill>
                  <a:srgbClr val="C00000"/>
                </a:solidFill>
              </a:rPr>
              <a:t>Some examples about Solutions</a:t>
            </a:r>
            <a:endParaRPr lang="ar-IQ" dirty="0">
              <a:solidFill>
                <a:srgbClr val="C00000"/>
              </a:solidFill>
            </a:endParaRPr>
          </a:p>
        </p:txBody>
      </p:sp>
      <p:pic>
        <p:nvPicPr>
          <p:cNvPr id="33794" name="Picture 2"/>
          <p:cNvPicPr>
            <a:picLocks noGrp="1" noChangeAspect="1" noChangeArrowheads="1"/>
          </p:cNvPicPr>
          <p:nvPr>
            <p:ph idx="1"/>
          </p:nvPr>
        </p:nvPicPr>
        <p:blipFill>
          <a:blip r:embed="rId2"/>
          <a:srcRect/>
          <a:stretch>
            <a:fillRect/>
          </a:stretch>
        </p:blipFill>
        <p:spPr bwMode="auto">
          <a:xfrm>
            <a:off x="0" y="1219200"/>
            <a:ext cx="9144000" cy="5638800"/>
          </a:xfrm>
          <a:prstGeom prst="rect">
            <a:avLst/>
          </a:prstGeom>
          <a:noFill/>
          <a:ln w="9525">
            <a:noFill/>
            <a:miter lim="800000"/>
            <a:headEnd/>
            <a:tailEnd/>
          </a:ln>
          <a:effectLst/>
        </p:spPr>
      </p:pic>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3600" b="1" u="sng" dirty="0">
                <a:solidFill>
                  <a:srgbClr val="FF0000"/>
                </a:solidFill>
              </a:rPr>
              <a:t>The components of solutions</a:t>
            </a:r>
            <a:endParaRPr lang="ar-IQ" sz="3600" b="1" u="sng" dirty="0">
              <a:solidFill>
                <a:srgbClr val="FF0000"/>
              </a:solidFill>
            </a:endParaRPr>
          </a:p>
        </p:txBody>
      </p:sp>
      <p:sp>
        <p:nvSpPr>
          <p:cNvPr id="3" name="Content Placeholder 2"/>
          <p:cNvSpPr>
            <a:spLocks noGrp="1"/>
          </p:cNvSpPr>
          <p:nvPr>
            <p:ph idx="1"/>
          </p:nvPr>
        </p:nvSpPr>
        <p:spPr>
          <a:xfrm>
            <a:off x="0" y="1143000"/>
            <a:ext cx="9144000" cy="5715000"/>
          </a:xfrm>
        </p:spPr>
        <p:txBody>
          <a:bodyPr>
            <a:normAutofit/>
          </a:bodyPr>
          <a:lstStyle/>
          <a:p>
            <a:pPr marL="457200" indent="-457200">
              <a:buFont typeface="+mj-lt"/>
              <a:buAutoNum type="arabicPeriod"/>
            </a:pPr>
            <a:r>
              <a:rPr lang="en-US" sz="2800" b="1" u="sng" dirty="0"/>
              <a:t>Solutes: </a:t>
            </a:r>
            <a:r>
              <a:rPr lang="en-US" sz="2800" dirty="0"/>
              <a:t>is the substance in the lesser quantity in the solution.</a:t>
            </a:r>
            <a:endParaRPr lang="en-US" sz="2800" b="1" dirty="0"/>
          </a:p>
          <a:p>
            <a:pPr marL="457200" indent="-457200">
              <a:buFont typeface="+mj-lt"/>
              <a:buAutoNum type="arabicPeriod"/>
            </a:pPr>
            <a:r>
              <a:rPr lang="en-US" sz="2800" b="1" u="sng" dirty="0"/>
              <a:t>Solvents:</a:t>
            </a:r>
            <a:r>
              <a:rPr lang="en-US" sz="2800" dirty="0"/>
              <a:t> is the substance in the greater quantity.</a:t>
            </a:r>
          </a:p>
          <a:p>
            <a:pPr marL="457200" indent="-7938">
              <a:buNone/>
            </a:pPr>
            <a:r>
              <a:rPr lang="en-US" sz="2800" dirty="0"/>
              <a:t>for example: in sea water there is a lot more water than salt, so the water is the solvent and the salt is the solute.</a:t>
            </a:r>
          </a:p>
        </p:txBody>
      </p:sp>
      <p:pic>
        <p:nvPicPr>
          <p:cNvPr id="4" name="Picture 3"/>
          <p:cNvPicPr>
            <a:picLocks noChangeAspect="1" noChangeArrowheads="1"/>
          </p:cNvPicPr>
          <p:nvPr/>
        </p:nvPicPr>
        <p:blipFill>
          <a:blip r:embed="rId2"/>
          <a:srcRect/>
          <a:stretch>
            <a:fillRect/>
          </a:stretch>
        </p:blipFill>
        <p:spPr bwMode="auto">
          <a:xfrm>
            <a:off x="0" y="3581400"/>
            <a:ext cx="9144000" cy="3276600"/>
          </a:xfrm>
          <a:prstGeom prst="rect">
            <a:avLst/>
          </a:prstGeom>
          <a:noFill/>
          <a:ln w="9525">
            <a:noFill/>
            <a:miter lim="800000"/>
            <a:headEnd/>
            <a:tailEnd/>
          </a:ln>
          <a:effectLst/>
        </p:spPr>
      </p:pic>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Image result for water structural ppt"/>
          <p:cNvPicPr>
            <a:picLocks noGrp="1"/>
          </p:cNvPicPr>
          <p:nvPr>
            <p:ph sz="half" idx="4294967295"/>
          </p:nvPr>
        </p:nvPicPr>
        <p:blipFill>
          <a:blip r:embed="rId2"/>
          <a:srcRect/>
          <a:stretch>
            <a:fillRect/>
          </a:stretch>
        </p:blipFill>
        <p:spPr bwMode="auto">
          <a:xfrm>
            <a:off x="5105400" y="4038600"/>
            <a:ext cx="4038600" cy="2438400"/>
          </a:xfrm>
          <a:prstGeom prst="rect">
            <a:avLst/>
          </a:prstGeom>
          <a:noFill/>
          <a:ln w="9525">
            <a:noFill/>
            <a:miter lim="800000"/>
            <a:headEnd/>
            <a:tailEnd/>
          </a:ln>
        </p:spPr>
      </p:pic>
      <p:sp>
        <p:nvSpPr>
          <p:cNvPr id="2" name="Title 1"/>
          <p:cNvSpPr>
            <a:spLocks noGrp="1"/>
          </p:cNvSpPr>
          <p:nvPr>
            <p:ph type="title" idx="4294967295"/>
          </p:nvPr>
        </p:nvSpPr>
        <p:spPr>
          <a:xfrm>
            <a:off x="0" y="274638"/>
            <a:ext cx="8229600" cy="1143000"/>
          </a:xfrm>
        </p:spPr>
        <p:txBody>
          <a:bodyPr>
            <a:normAutofit fontScale="90000"/>
          </a:bodyPr>
          <a:lstStyle/>
          <a:p>
            <a:pPr algn="l"/>
            <a:r>
              <a:rPr lang="en-US" b="1" dirty="0">
                <a:solidFill>
                  <a:srgbClr val="FF0000"/>
                </a:solidFill>
              </a:rPr>
              <a:t>They are two types of solvents:-</a:t>
            </a:r>
            <a:br>
              <a:rPr lang="en-US" b="1" dirty="0">
                <a:solidFill>
                  <a:srgbClr val="FF0000"/>
                </a:solidFill>
              </a:rPr>
            </a:br>
            <a:endParaRPr lang="ar-IQ" dirty="0">
              <a:solidFill>
                <a:srgbClr val="FF0000"/>
              </a:solidFill>
            </a:endParaRPr>
          </a:p>
        </p:txBody>
      </p:sp>
      <p:sp>
        <p:nvSpPr>
          <p:cNvPr id="3" name="Content Placeholder 2"/>
          <p:cNvSpPr>
            <a:spLocks noGrp="1"/>
          </p:cNvSpPr>
          <p:nvPr>
            <p:ph idx="4294967295"/>
          </p:nvPr>
        </p:nvSpPr>
        <p:spPr>
          <a:xfrm>
            <a:off x="0" y="914400"/>
            <a:ext cx="8915400" cy="5715000"/>
          </a:xfrm>
        </p:spPr>
        <p:txBody>
          <a:bodyPr>
            <a:normAutofit/>
          </a:bodyPr>
          <a:lstStyle/>
          <a:p>
            <a:pPr marL="457200" indent="-457200"/>
            <a:r>
              <a:rPr lang="en-US" sz="2400" b="1" u="sng" dirty="0">
                <a:solidFill>
                  <a:schemeClr val="accent5">
                    <a:lumMod val="75000"/>
                  </a:schemeClr>
                </a:solidFill>
              </a:rPr>
              <a:t>Non –polar solvents.</a:t>
            </a:r>
            <a:r>
              <a:rPr lang="en-US" sz="2400" u="sng" dirty="0">
                <a:solidFill>
                  <a:schemeClr val="accent5">
                    <a:lumMod val="75000"/>
                  </a:schemeClr>
                </a:solidFill>
              </a:rPr>
              <a:t> </a:t>
            </a:r>
            <a:r>
              <a:rPr lang="en-US" sz="2400" dirty="0"/>
              <a:t>The most common non-polar solvents and solutes are the hydrocarbons.</a:t>
            </a:r>
          </a:p>
          <a:p>
            <a:pPr marL="457200" indent="-457200">
              <a:buNone/>
            </a:pPr>
            <a:r>
              <a:rPr lang="en-US" sz="2400" dirty="0"/>
              <a:t>       Manly found in crude oils and tars, hydrocarbons like (Petrol and mineral turpentine, will dissolve oils, grease, wax, methane gas) and most organic molecules.</a:t>
            </a:r>
          </a:p>
          <a:p>
            <a:pPr marL="457200" indent="-457200"/>
            <a:r>
              <a:rPr lang="en-US" sz="2400" b="1" u="sng" dirty="0">
                <a:solidFill>
                  <a:schemeClr val="accent5">
                    <a:lumMod val="75000"/>
                  </a:schemeClr>
                </a:solidFill>
              </a:rPr>
              <a:t>Polar solvents. </a:t>
            </a:r>
            <a:r>
              <a:rPr lang="en-US" sz="2400" dirty="0"/>
              <a:t>Water is the</a:t>
            </a:r>
          </a:p>
          <a:p>
            <a:pPr marL="457200" indent="-7938">
              <a:buNone/>
            </a:pPr>
            <a:r>
              <a:rPr lang="en-US" sz="2400" dirty="0"/>
              <a:t> most common polar solvent </a:t>
            </a:r>
          </a:p>
          <a:p>
            <a:pPr marL="457200" indent="-7938">
              <a:buNone/>
            </a:pPr>
            <a:r>
              <a:rPr lang="en-US" sz="2400" dirty="0"/>
              <a:t>on Earth. It will dissolve (acid,</a:t>
            </a:r>
          </a:p>
          <a:p>
            <a:pPr marL="457200" indent="-7938">
              <a:buNone/>
            </a:pPr>
            <a:r>
              <a:rPr lang="en-US" sz="2400" dirty="0"/>
              <a:t> ionic salts, alcohol, ammonia, </a:t>
            </a:r>
          </a:p>
          <a:p>
            <a:pPr marL="457200" indent="-7938">
              <a:buNone/>
            </a:pPr>
            <a:r>
              <a:rPr lang="en-US" sz="2400" dirty="0"/>
              <a:t>sugars and even silicates from </a:t>
            </a:r>
          </a:p>
          <a:p>
            <a:pPr marL="457200" indent="-7938">
              <a:buNone/>
            </a:pPr>
            <a:r>
              <a:rPr lang="en-US" sz="2400" dirty="0"/>
              <a:t>rock if under high pressure and </a:t>
            </a:r>
          </a:p>
          <a:p>
            <a:pPr marL="457200" indent="-7938">
              <a:buNone/>
            </a:pPr>
            <a:r>
              <a:rPr lang="en-US" sz="2400" dirty="0"/>
              <a:t>temperature.</a:t>
            </a:r>
            <a:endParaRPr lang="en-US" sz="2400" b="1" dirty="0">
              <a:solidFill>
                <a:srgbClr val="FF0000"/>
              </a:solidFill>
            </a:endParaRPr>
          </a:p>
          <a:p>
            <a:endParaRPr lang="en-US" dirty="0"/>
          </a:p>
          <a:p>
            <a:pPr>
              <a:buNone/>
            </a:pPr>
            <a:endParaRPr lang="ar-IQ" dirty="0"/>
          </a:p>
        </p:txBody>
      </p:sp>
      <p:pic>
        <p:nvPicPr>
          <p:cNvPr id="7" name="Picture 6" descr="Image result for water structural ppt"/>
          <p:cNvPicPr/>
          <p:nvPr/>
        </p:nvPicPr>
        <p:blipFill>
          <a:blip r:embed="rId2"/>
          <a:srcRect/>
          <a:stretch>
            <a:fillRect/>
          </a:stretch>
        </p:blipFill>
        <p:spPr bwMode="auto">
          <a:xfrm>
            <a:off x="4495800" y="2743200"/>
            <a:ext cx="4648200" cy="4114800"/>
          </a:xfrm>
          <a:prstGeom prst="rect">
            <a:avLst/>
          </a:prstGeom>
          <a:noFill/>
          <a:ln w="9525">
            <a:noFill/>
            <a:miter lim="800000"/>
            <a:headEnd/>
            <a:tailEnd/>
          </a:ln>
        </p:spPr>
      </p:pic>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u="sng" dirty="0">
                <a:solidFill>
                  <a:srgbClr val="FF0000"/>
                </a:solidFill>
              </a:rPr>
              <a:t>Importance of water in plant life.</a:t>
            </a:r>
            <a:endParaRPr lang="ar-IQ" sz="3600" b="1" u="sng" dirty="0">
              <a:solidFill>
                <a:srgbClr val="FF0000"/>
              </a:solidFill>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a:t>Water consist the biggest part of protoplasm (80-90)%.</a:t>
            </a:r>
          </a:p>
          <a:p>
            <a:pPr marL="457200" indent="-457200">
              <a:buFont typeface="+mj-lt"/>
              <a:buAutoNum type="arabicPeriod"/>
            </a:pPr>
            <a:r>
              <a:rPr lang="en-US" sz="2800" dirty="0"/>
              <a:t>Water is sharing in biological process either directly or indirectly.</a:t>
            </a:r>
          </a:p>
          <a:p>
            <a:pPr marL="457200" indent="-457200">
              <a:buFont typeface="+mj-lt"/>
              <a:buAutoNum type="arabicPeriod"/>
            </a:pPr>
            <a:r>
              <a:rPr lang="en-US" sz="2800" dirty="0"/>
              <a:t>Water dissolves some gases like (O2 or CO2).</a:t>
            </a:r>
          </a:p>
          <a:p>
            <a:pPr marL="457200" indent="-457200">
              <a:buFont typeface="+mj-lt"/>
              <a:buAutoNum type="arabicPeriod"/>
            </a:pPr>
            <a:r>
              <a:rPr lang="en-US" sz="2800" dirty="0"/>
              <a:t>Water is the medium of translocation of dissolved minerals and organic nutritional materials.</a:t>
            </a:r>
          </a:p>
          <a:p>
            <a:pPr marL="457200" indent="-457200">
              <a:buFont typeface="+mj-lt"/>
              <a:buAutoNum type="arabicPeriod"/>
            </a:pPr>
            <a:r>
              <a:rPr lang="en-US" sz="2800" dirty="0"/>
              <a:t>Water is playing a role in keeping turgid pressure. </a:t>
            </a:r>
          </a:p>
          <a:p>
            <a:pPr>
              <a:buNone/>
            </a:pPr>
            <a:endParaRPr lang="ar-IQ" sz="2400" dirty="0"/>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l"/>
            <a:br>
              <a:rPr lang="en-US" sz="2000" dirty="0">
                <a:solidFill>
                  <a:srgbClr val="FF0000"/>
                </a:solidFill>
              </a:rPr>
            </a:br>
            <a:br>
              <a:rPr lang="en-US" sz="2000" dirty="0">
                <a:solidFill>
                  <a:srgbClr val="FF0000"/>
                </a:solidFill>
              </a:rPr>
            </a:br>
            <a:br>
              <a:rPr lang="en-US" sz="2000" dirty="0">
                <a:solidFill>
                  <a:srgbClr val="FF0000"/>
                </a:solidFill>
              </a:rPr>
            </a:br>
            <a:br>
              <a:rPr lang="en-US" sz="2000" dirty="0">
                <a:solidFill>
                  <a:srgbClr val="FF0000"/>
                </a:solidFill>
              </a:rPr>
            </a:br>
            <a:br>
              <a:rPr lang="en-US" sz="2000" dirty="0">
                <a:solidFill>
                  <a:srgbClr val="FF0000"/>
                </a:solidFill>
              </a:rPr>
            </a:br>
            <a:br>
              <a:rPr lang="en-US" sz="2000" dirty="0">
                <a:solidFill>
                  <a:srgbClr val="FF0000"/>
                </a:solidFill>
              </a:rPr>
            </a:br>
            <a:r>
              <a:rPr lang="en-US" sz="3600" b="1" u="sng" dirty="0">
                <a:solidFill>
                  <a:srgbClr val="FF0000"/>
                </a:solidFill>
              </a:rPr>
              <a:t>Solubility</a:t>
            </a:r>
            <a:r>
              <a:rPr lang="en-US" sz="3600" dirty="0">
                <a:solidFill>
                  <a:srgbClr val="FF0000"/>
                </a:solidFill>
              </a:rPr>
              <a:t> </a:t>
            </a:r>
            <a:br>
              <a:rPr lang="en-US" sz="2000" dirty="0">
                <a:solidFill>
                  <a:srgbClr val="FF0000"/>
                </a:solidFill>
              </a:rPr>
            </a:br>
            <a:br>
              <a:rPr lang="en-US" sz="2000" dirty="0">
                <a:solidFill>
                  <a:srgbClr val="FF0000"/>
                </a:solidFill>
              </a:rPr>
            </a:br>
            <a:br>
              <a:rPr lang="en-US" sz="2000" dirty="0">
                <a:solidFill>
                  <a:srgbClr val="FF0000"/>
                </a:solidFill>
              </a:rPr>
            </a:br>
            <a:br>
              <a:rPr lang="en-US" sz="2000" dirty="0">
                <a:solidFill>
                  <a:srgbClr val="FF0000"/>
                </a:solidFill>
              </a:rPr>
            </a:br>
            <a:br>
              <a:rPr lang="en-US" sz="2000" dirty="0">
                <a:solidFill>
                  <a:srgbClr val="FF0000"/>
                </a:solidFill>
              </a:rPr>
            </a:br>
            <a:br>
              <a:rPr lang="en-US" sz="2000" dirty="0">
                <a:solidFill>
                  <a:srgbClr val="FF0000"/>
                </a:solidFill>
              </a:rPr>
            </a:br>
            <a:br>
              <a:rPr lang="en-US" sz="2000" dirty="0">
                <a:solidFill>
                  <a:srgbClr val="FF0000"/>
                </a:solidFill>
              </a:rPr>
            </a:br>
            <a:endParaRPr lang="ar-IQ" sz="2000" dirty="0"/>
          </a:p>
        </p:txBody>
      </p:sp>
      <p:sp>
        <p:nvSpPr>
          <p:cNvPr id="3" name="Content Placeholder 2"/>
          <p:cNvSpPr>
            <a:spLocks noGrp="1"/>
          </p:cNvSpPr>
          <p:nvPr>
            <p:ph idx="1"/>
          </p:nvPr>
        </p:nvSpPr>
        <p:spPr>
          <a:xfrm>
            <a:off x="228600" y="838200"/>
            <a:ext cx="8915400" cy="5287963"/>
          </a:xfrm>
        </p:spPr>
        <p:txBody>
          <a:bodyPr>
            <a:normAutofit/>
          </a:bodyPr>
          <a:lstStyle/>
          <a:p>
            <a:pPr indent="9525">
              <a:buNone/>
            </a:pPr>
            <a:r>
              <a:rPr lang="en-US" sz="2400" dirty="0"/>
              <a:t>Describes how much solute can be dissolved and held in each liter of solution.</a:t>
            </a:r>
          </a:p>
          <a:p>
            <a:pPr indent="-69850">
              <a:buNone/>
            </a:pPr>
            <a:r>
              <a:rPr lang="en-US" sz="2800" dirty="0">
                <a:solidFill>
                  <a:schemeClr val="tx2"/>
                </a:solidFill>
              </a:rPr>
              <a:t>Generally: </a:t>
            </a:r>
            <a:br>
              <a:rPr lang="en-US" sz="2800" dirty="0"/>
            </a:br>
            <a:r>
              <a:rPr lang="en-US" sz="2400" dirty="0"/>
              <a:t>Solid and liquid more soluble  in hot solvent than cold.</a:t>
            </a:r>
            <a:br>
              <a:rPr lang="en-US" sz="2400" dirty="0"/>
            </a:br>
            <a:r>
              <a:rPr lang="en-US" sz="2400" dirty="0"/>
              <a:t>Gasses more soluble  in cold solvent than hot.</a:t>
            </a:r>
          </a:p>
          <a:p>
            <a:pPr>
              <a:buNone/>
            </a:pPr>
            <a:br>
              <a:rPr lang="en-US" sz="2400" b="1" dirty="0"/>
            </a:br>
            <a:endParaRPr lang="ar-IQ" sz="2400" dirty="0"/>
          </a:p>
        </p:txBody>
      </p:sp>
      <p:pic>
        <p:nvPicPr>
          <p:cNvPr id="5" name="Picture 4" descr="Saturation of Solutions  A solution that contains the maximum ..."/>
          <p:cNvPicPr/>
          <p:nvPr/>
        </p:nvPicPr>
        <p:blipFill>
          <a:blip r:embed="rId2"/>
          <a:srcRect t="9140" b="6983"/>
          <a:stretch>
            <a:fillRect/>
          </a:stretch>
        </p:blipFill>
        <p:spPr bwMode="auto">
          <a:xfrm>
            <a:off x="0" y="2971801"/>
            <a:ext cx="9143999" cy="3886200"/>
          </a:xfrm>
          <a:prstGeom prst="rect">
            <a:avLst/>
          </a:prstGeom>
          <a:noFill/>
          <a:ln w="9525">
            <a:noFill/>
            <a:miter lim="800000"/>
            <a:headEnd/>
            <a:tailEnd/>
          </a:ln>
        </p:spPr>
      </p:pic>
    </p:spTree>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TotalTime>
  <Words>838</Words>
  <Application>Microsoft Office PowerPoint</Application>
  <PresentationFormat>On-screen Show (4:3)</PresentationFormat>
  <Paragraphs>103</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PowerPoint Presentation</vt:lpstr>
      <vt:lpstr>Outline…..</vt:lpstr>
      <vt:lpstr>  Definition of plant physiology    </vt:lpstr>
      <vt:lpstr>Define the Solutions: </vt:lpstr>
      <vt:lpstr>Some examples about Solutions</vt:lpstr>
      <vt:lpstr>The components of solutions</vt:lpstr>
      <vt:lpstr>They are two types of solvents:- </vt:lpstr>
      <vt:lpstr>Importance of water in plant life.</vt:lpstr>
      <vt:lpstr>      Solubility        </vt:lpstr>
      <vt:lpstr>Emulsions. </vt:lpstr>
      <vt:lpstr>Solutions can be classified</vt:lpstr>
      <vt:lpstr>2- Suspensions</vt:lpstr>
      <vt:lpstr>3- Colloidal Solution</vt:lpstr>
      <vt:lpstr>PowerPoint Presentation</vt:lpstr>
      <vt:lpstr>Difference between true solutions, colloids and suspensions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physiology is study of:</dc:title>
  <dc:creator>Dell</dc:creator>
  <cp:lastModifiedBy>ORIENT</cp:lastModifiedBy>
  <cp:revision>106</cp:revision>
  <dcterms:created xsi:type="dcterms:W3CDTF">2006-08-16T00:00:00Z</dcterms:created>
  <dcterms:modified xsi:type="dcterms:W3CDTF">2023-01-23T06:43:22Z</dcterms:modified>
</cp:coreProperties>
</file>