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46C93DA-A524-42A9-B3AC-EBB652CA0582}" type="datetimeFigureOut">
              <a:rPr lang="ar-IQ" smtClean="0"/>
              <a:pPr/>
              <a:t>06/09/1441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13989E-2162-4EB3-BD95-686DE00378E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,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989E-2162-4EB3-BD95-686DE00378E6}" type="slidenum">
              <a:rPr lang="ar-IQ" smtClean="0"/>
              <a:pPr/>
              <a:t>10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keystagewiki.com/index.php/Boiling_Tube" TargetMode="External"/><Relationship Id="rId3" Type="http://schemas.openxmlformats.org/officeDocument/2006/relationships/hyperlink" Target="https://keystagewiki.com/index.php/Mass" TargetMode="External"/><Relationship Id="rId7" Type="http://schemas.openxmlformats.org/officeDocument/2006/relationships/hyperlink" Target="https://keystagewiki.com/index.php/Solution" TargetMode="External"/><Relationship Id="rId2" Type="http://schemas.openxmlformats.org/officeDocument/2006/relationships/hyperlink" Target="https://keystagewiki.com/index.php/Measu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eystagewiki.com/index.php/Sugar" TargetMode="External"/><Relationship Id="rId5" Type="http://schemas.openxmlformats.org/officeDocument/2006/relationships/hyperlink" Target="https://keystagewiki.com/index.php/Measuring_Cylinder" TargetMode="External"/><Relationship Id="rId4" Type="http://schemas.openxmlformats.org/officeDocument/2006/relationships/hyperlink" Target="https://keystagewiki.com/index.php/Electronic_Balanc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eystagewiki.com/index.php/Mass" TargetMode="External"/><Relationship Id="rId2" Type="http://schemas.openxmlformats.org/officeDocument/2006/relationships/hyperlink" Target="https://keystagewiki.com/index.php/Boiling_Tub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s://keystagewiki.com/index.php/Solution" TargetMode="External"/><Relationship Id="rId4" Type="http://schemas.openxmlformats.org/officeDocument/2006/relationships/hyperlink" Target="https://keystagewiki.com/index.php/Suga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967335"/>
            <a:ext cx="266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Semester: Spring 2020                                                                                               Class : 2</a:t>
            </a:r>
            <a:r>
              <a:rPr lang="en-US" b="1" baseline="30000" dirty="0" smtClean="0">
                <a:solidFill>
                  <a:schemeClr val="bg1"/>
                </a:solidFill>
              </a:rPr>
              <a:t>nd</a:t>
            </a:r>
            <a:r>
              <a:rPr lang="en-US" b="1" dirty="0" smtClean="0">
                <a:solidFill>
                  <a:schemeClr val="bg1"/>
                </a:solidFill>
              </a:rPr>
              <a:t> Grade                                                                                      Lecture: 1</a:t>
            </a:r>
            <a:endParaRPr lang="ar-IQ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Osmosis"/>
          <p:cNvPicPr/>
          <p:nvPr/>
        </p:nvPicPr>
        <p:blipFill>
          <a:blip r:embed="rId2" cstate="print"/>
          <a:srcRect l="11119" t="44687" r="9642" b="92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172200" y="152400"/>
            <a:ext cx="281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Semester: Spring 2020                                                                                               Class : 2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000" b="1" dirty="0" smtClean="0">
                <a:solidFill>
                  <a:srgbClr val="7030A0"/>
                </a:solidFill>
              </a:rPr>
              <a:t> Grade                                                                                      Lecture: 6</a:t>
            </a:r>
            <a:endParaRPr lang="ar-IQ" sz="2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52400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Salahaddin University</a:t>
            </a:r>
            <a:br>
              <a:rPr lang="en-US" sz="2000" b="1" dirty="0" smtClean="0">
                <a:solidFill>
                  <a:srgbClr val="7030A0"/>
                </a:solidFill>
              </a:rPr>
            </a:br>
            <a:r>
              <a:rPr lang="en-US" sz="2000" b="1" dirty="0" smtClean="0">
                <a:solidFill>
                  <a:srgbClr val="7030A0"/>
                </a:solidFill>
              </a:rPr>
              <a:t>College of Engineering Sciences</a:t>
            </a:r>
            <a:br>
              <a:rPr lang="en-US" sz="2000" b="1" dirty="0" smtClean="0">
                <a:solidFill>
                  <a:srgbClr val="7030A0"/>
                </a:solidFill>
              </a:rPr>
            </a:br>
            <a:r>
              <a:rPr lang="en-US" sz="2000" b="1" dirty="0" smtClean="0">
                <a:solidFill>
                  <a:srgbClr val="7030A0"/>
                </a:solidFill>
              </a:rPr>
              <a:t>Field crops department </a:t>
            </a:r>
            <a:endParaRPr lang="ar-IQ" sz="20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48006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Asst. Lecture</a:t>
            </a:r>
            <a:endParaRPr lang="en-US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M.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Zhala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M.Ameen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4- Distilled water.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5- Sucrose solutions (0.2 , 0.4 , 0.6 , 0.8 , 1.0 ) M.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6- measuring cylinder.</a:t>
            </a:r>
          </a:p>
        </p:txBody>
      </p:sp>
      <p:pic>
        <p:nvPicPr>
          <p:cNvPr id="4" name="Picture 3" descr="OsmosisPractical3.png"/>
          <p:cNvPicPr/>
          <p:nvPr/>
        </p:nvPicPr>
        <p:blipFill>
          <a:blip r:embed="rId3"/>
          <a:srcRect l="47267" t="43719" r="24046"/>
          <a:stretch>
            <a:fillRect/>
          </a:stretch>
        </p:blipFill>
        <p:spPr bwMode="auto">
          <a:xfrm>
            <a:off x="3657601" y="152400"/>
            <a:ext cx="132689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smosisPractical3.png"/>
          <p:cNvPicPr/>
          <p:nvPr/>
        </p:nvPicPr>
        <p:blipFill>
          <a:blip r:embed="rId3"/>
          <a:srcRect l="15187" t="4154" r="27893" b="56542"/>
          <a:stretch>
            <a:fillRect/>
          </a:stretch>
        </p:blipFill>
        <p:spPr bwMode="auto">
          <a:xfrm>
            <a:off x="2057400" y="2286000"/>
            <a:ext cx="4724399" cy="193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OsmosisPractical1.png"/>
          <p:cNvPicPr/>
          <p:nvPr/>
        </p:nvPicPr>
        <p:blipFill>
          <a:blip r:embed="rId4"/>
          <a:srcRect l="82716" t="7968" b="12427"/>
          <a:stretch>
            <a:fillRect/>
          </a:stretch>
        </p:blipFill>
        <p:spPr bwMode="auto">
          <a:xfrm>
            <a:off x="4271700" y="4444768"/>
            <a:ext cx="1214700" cy="233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Procedure 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6 equal volumes of plant tissue (potato).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Dry the plant tissue with paper towel and </a:t>
            </a:r>
            <a:r>
              <a:rPr lang="en-US" dirty="0" smtClean="0">
                <a:hlinkClick r:id="rId2" tooltip="Measure"/>
              </a:rPr>
              <a:t>measure</a:t>
            </a:r>
            <a:r>
              <a:rPr lang="en-US" dirty="0" smtClean="0"/>
              <a:t> the </a:t>
            </a:r>
            <a:r>
              <a:rPr lang="en-US" dirty="0" smtClean="0">
                <a:hlinkClick r:id="rId3" tooltip="Mass"/>
              </a:rPr>
              <a:t>mass</a:t>
            </a:r>
            <a:r>
              <a:rPr lang="en-US" dirty="0" smtClean="0"/>
              <a:t> of each piece using an </a:t>
            </a:r>
            <a:r>
              <a:rPr lang="en-US" dirty="0" smtClean="0">
                <a:hlinkClick r:id="rId4" tooltip="Electronic Balance"/>
              </a:rPr>
              <a:t>electronic balance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 </a:t>
            </a:r>
            <a:r>
              <a:rPr lang="en-US" dirty="0" smtClean="0">
                <a:hlinkClick r:id="rId5" tooltip="Measuring Cylinder"/>
              </a:rPr>
              <a:t>Measuring Cylinder</a:t>
            </a:r>
            <a:r>
              <a:rPr lang="en-US" dirty="0" smtClean="0"/>
              <a:t> to measure 10cm</a:t>
            </a:r>
            <a:r>
              <a:rPr lang="en-US" baseline="30000" dirty="0" smtClean="0"/>
              <a:t>3</a:t>
            </a:r>
            <a:r>
              <a:rPr lang="en-US" dirty="0" smtClean="0"/>
              <a:t> of 1.0M </a:t>
            </a:r>
            <a:r>
              <a:rPr lang="en-US" dirty="0" smtClean="0">
                <a:hlinkClick r:id="rId6" tooltip="Sugar"/>
              </a:rPr>
              <a:t>sugar</a:t>
            </a:r>
            <a:r>
              <a:rPr lang="en-US" dirty="0" smtClean="0"/>
              <a:t> </a:t>
            </a:r>
            <a:r>
              <a:rPr lang="en-US" dirty="0" smtClean="0">
                <a:hlinkClick r:id="rId7" tooltip="Solution"/>
              </a:rPr>
              <a:t>solution</a:t>
            </a:r>
            <a:r>
              <a:rPr lang="en-US" dirty="0" smtClean="0"/>
              <a:t> and pour it into a </a:t>
            </a:r>
            <a:r>
              <a:rPr lang="en-US" dirty="0" smtClean="0">
                <a:hlinkClick r:id="rId8" tooltip="Boiling Tube"/>
              </a:rPr>
              <a:t>Boiling Tube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4- Place one piece of plant tissue into each of the 5 </a:t>
            </a:r>
            <a:r>
              <a:rPr lang="en-US" sz="2800" dirty="0" smtClean="0">
                <a:hlinkClick r:id="rId2" tooltip="Boiling Tube"/>
              </a:rPr>
              <a:t>boiling tubes</a:t>
            </a:r>
            <a:r>
              <a:rPr lang="en-US" sz="2800" dirty="0" smtClean="0"/>
              <a:t> leaving them for 12-24 hours (ensuring it is the same time for all).</a:t>
            </a:r>
            <a:br>
              <a:rPr lang="en-US" sz="2800" dirty="0" smtClean="0"/>
            </a:b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5- Remove the pieces of plant tissue, drying them with a paper towel and measure their </a:t>
            </a:r>
            <a:r>
              <a:rPr lang="en-US" sz="2800" dirty="0" smtClean="0">
                <a:hlinkClick r:id="rId3" tooltip="Mass"/>
              </a:rPr>
              <a:t>mass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6- Plot a graph showing the concentration of </a:t>
            </a:r>
            <a:r>
              <a:rPr lang="en-US" sz="2800" u="sng" dirty="0" smtClean="0">
                <a:hlinkClick r:id="rId4" tooltip="Sugar"/>
              </a:rPr>
              <a:t>sugar</a:t>
            </a:r>
            <a:r>
              <a:rPr lang="en-US" sz="2800" dirty="0" smtClean="0"/>
              <a:t> </a:t>
            </a:r>
            <a:r>
              <a:rPr lang="en-US" sz="2800" u="sng" dirty="0" smtClean="0">
                <a:hlinkClick r:id="rId5" tooltip="Solution"/>
              </a:rPr>
              <a:t>solution</a:t>
            </a:r>
            <a:r>
              <a:rPr lang="en-US" sz="2800" dirty="0" smtClean="0"/>
              <a:t> on the x-axis and the change in </a:t>
            </a:r>
            <a:r>
              <a:rPr lang="en-US" sz="2800" u="sng" dirty="0" smtClean="0">
                <a:hlinkClick r:id="rId3" tooltip="Mass"/>
              </a:rPr>
              <a:t>mass</a:t>
            </a:r>
            <a:r>
              <a:rPr lang="en-US" sz="2800" dirty="0" smtClean="0"/>
              <a:t> of plant tissue on the y-axis. 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ar-IQ" sz="2800" dirty="0"/>
          </a:p>
        </p:txBody>
      </p:sp>
      <p:pic>
        <p:nvPicPr>
          <p:cNvPr id="5" name="Picture 4" descr="OsmosisPractical4.png"/>
          <p:cNvPicPr/>
          <p:nvPr/>
        </p:nvPicPr>
        <p:blipFill>
          <a:blip r:embed="rId6"/>
          <a:srcRect l="20691" t="8416" r="3888" b="14851"/>
          <a:stretch>
            <a:fillRect/>
          </a:stretch>
        </p:blipFill>
        <p:spPr bwMode="auto">
          <a:xfrm>
            <a:off x="4495800" y="1510748"/>
            <a:ext cx="4495800" cy="176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u="sng" dirty="0" smtClean="0">
                <a:solidFill>
                  <a:schemeClr val="accent2"/>
                </a:solidFill>
              </a:rPr>
              <a:t>Water potential (</a:t>
            </a:r>
            <a:r>
              <a:rPr lang="az-Cyrl-AZ" sz="3100" u="sng" dirty="0" smtClean="0">
                <a:solidFill>
                  <a:schemeClr val="accent2"/>
                </a:solidFill>
              </a:rPr>
              <a:t>Ѱ</a:t>
            </a:r>
            <a:r>
              <a:rPr lang="en-US" sz="3100" u="sng" dirty="0" smtClean="0">
                <a:solidFill>
                  <a:schemeClr val="accent2"/>
                </a:solidFill>
              </a:rPr>
              <a:t>):</a:t>
            </a:r>
            <a:r>
              <a:rPr lang="en-US" sz="3100" u="sng" dirty="0" smtClean="0"/>
              <a:t> </a:t>
            </a: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dirty="0" smtClean="0"/>
              <a:t>         is a measure of the tendency of water to move into or within a system, the units is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megapascals (Mpa) </a:t>
            </a:r>
            <a:r>
              <a:rPr lang="en-US" sz="2800" dirty="0" smtClean="0"/>
              <a:t>or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bars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    1Mpa = 10 atmospheres of pressure</a:t>
            </a:r>
            <a:endParaRPr lang="ar-IQ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z-Cyrl-AZ" sz="2800" dirty="0" smtClean="0">
                <a:solidFill>
                  <a:srgbClr val="00B050"/>
                </a:solidFill>
              </a:rPr>
              <a:t>Ѱ</a:t>
            </a:r>
            <a:r>
              <a:rPr lang="en-US" sz="2800" dirty="0" smtClean="0">
                <a:solidFill>
                  <a:srgbClr val="00B050"/>
                </a:solidFill>
              </a:rPr>
              <a:t> = </a:t>
            </a:r>
            <a:r>
              <a:rPr lang="az-Cyrl-AZ" sz="2800" dirty="0" smtClean="0">
                <a:solidFill>
                  <a:srgbClr val="00B050"/>
                </a:solidFill>
              </a:rPr>
              <a:t>Ѱ</a:t>
            </a:r>
            <a:r>
              <a:rPr lang="en-US" sz="2800" dirty="0" smtClean="0">
                <a:solidFill>
                  <a:srgbClr val="00B050"/>
                </a:solidFill>
              </a:rPr>
              <a:t>s + </a:t>
            </a:r>
            <a:r>
              <a:rPr lang="az-Cyrl-AZ" sz="2800" dirty="0" smtClean="0">
                <a:solidFill>
                  <a:srgbClr val="00B050"/>
                </a:solidFill>
              </a:rPr>
              <a:t>Ѱ</a:t>
            </a:r>
            <a:r>
              <a:rPr lang="en-US" sz="2800" dirty="0" smtClean="0">
                <a:solidFill>
                  <a:srgbClr val="00B050"/>
                </a:solidFill>
              </a:rPr>
              <a:t>p + </a:t>
            </a:r>
            <a:r>
              <a:rPr lang="az-Cyrl-AZ" sz="2800" dirty="0" smtClean="0">
                <a:solidFill>
                  <a:srgbClr val="00B050"/>
                </a:solidFill>
              </a:rPr>
              <a:t>Ѱ</a:t>
            </a:r>
            <a:r>
              <a:rPr lang="en-US" sz="2800" dirty="0" smtClean="0">
                <a:solidFill>
                  <a:srgbClr val="00B050"/>
                </a:solidFill>
              </a:rPr>
              <a:t>m</a:t>
            </a:r>
          </a:p>
          <a:p>
            <a:pPr>
              <a:buNone/>
            </a:pPr>
            <a:r>
              <a:rPr lang="en-US" sz="2800" dirty="0" smtClean="0"/>
              <a:t>Where: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- </a:t>
            </a:r>
            <a:r>
              <a:rPr lang="az-Cyrl-AZ" sz="2800" dirty="0" smtClean="0">
                <a:solidFill>
                  <a:srgbClr val="00B050"/>
                </a:solidFill>
              </a:rPr>
              <a:t>Ѱ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= is the water potential of a cell.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- </a:t>
            </a:r>
            <a:r>
              <a:rPr lang="az-Cyrl-AZ" sz="2800" dirty="0" smtClean="0">
                <a:solidFill>
                  <a:srgbClr val="00B050"/>
                </a:solidFill>
              </a:rPr>
              <a:t>Ѱ</a:t>
            </a:r>
            <a:r>
              <a:rPr lang="en-US" sz="2800" dirty="0" smtClean="0">
                <a:solidFill>
                  <a:srgbClr val="00B050"/>
                </a:solidFill>
              </a:rPr>
              <a:t>s </a:t>
            </a:r>
            <a:r>
              <a:rPr lang="en-US" sz="2800" dirty="0" smtClean="0"/>
              <a:t>= is the osmotic potential.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+ </a:t>
            </a:r>
            <a:r>
              <a:rPr lang="az-Cyrl-AZ" sz="2800" dirty="0" smtClean="0">
                <a:solidFill>
                  <a:srgbClr val="00B050"/>
                </a:solidFill>
              </a:rPr>
              <a:t>Ѱ</a:t>
            </a:r>
            <a:r>
              <a:rPr lang="en-US" sz="2800" dirty="0" smtClean="0">
                <a:solidFill>
                  <a:srgbClr val="00B050"/>
                </a:solidFill>
              </a:rPr>
              <a:t>p </a:t>
            </a:r>
            <a:r>
              <a:rPr lang="en-US" sz="2800" dirty="0" smtClean="0"/>
              <a:t>= is the pressure potential.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- </a:t>
            </a:r>
            <a:r>
              <a:rPr lang="az-Cyrl-AZ" sz="2800" dirty="0" smtClean="0">
                <a:solidFill>
                  <a:srgbClr val="00B050"/>
                </a:solidFill>
              </a:rPr>
              <a:t>Ѱ</a:t>
            </a:r>
            <a:r>
              <a:rPr lang="en-US" sz="2800" dirty="0" smtClean="0">
                <a:solidFill>
                  <a:srgbClr val="00B050"/>
                </a:solidFill>
              </a:rPr>
              <a:t>m </a:t>
            </a:r>
            <a:r>
              <a:rPr lang="en-US" sz="2800" dirty="0" smtClean="0"/>
              <a:t>= is the matric potential.</a:t>
            </a:r>
          </a:p>
          <a:p>
            <a:pPr>
              <a:buNone/>
            </a:pPr>
            <a:endParaRPr lang="ar-IQ" sz="2800" dirty="0"/>
          </a:p>
        </p:txBody>
      </p:sp>
      <p:pic>
        <p:nvPicPr>
          <p:cNvPr id="4" name="Picture 3" descr="PPT - What is Water Potential? PowerPoint Presentation, free ..."/>
          <p:cNvPicPr/>
          <p:nvPr/>
        </p:nvPicPr>
        <p:blipFill>
          <a:blip r:embed="rId2"/>
          <a:srcRect l="28454" t="19519" r="24497"/>
          <a:stretch>
            <a:fillRect/>
          </a:stretch>
        </p:blipFill>
        <p:spPr bwMode="auto">
          <a:xfrm>
            <a:off x="5715001" y="2362201"/>
            <a:ext cx="34290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 smtClean="0">
                <a:solidFill>
                  <a:schemeClr val="accent2"/>
                </a:solidFill>
              </a:rPr>
              <a:t>Notes:</a:t>
            </a:r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endParaRPr lang="ar-IQ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Plant cells usually have a </a:t>
            </a:r>
            <a:r>
              <a:rPr lang="en-US" dirty="0" smtClean="0">
                <a:solidFill>
                  <a:srgbClr val="00B0F0"/>
                </a:solidFill>
              </a:rPr>
              <a:t>negative</a:t>
            </a:r>
            <a:r>
              <a:rPr lang="en-US" dirty="0" smtClean="0"/>
              <a:t> water potential, </a:t>
            </a:r>
            <a:r>
              <a:rPr lang="en-US" dirty="0" smtClean="0">
                <a:solidFill>
                  <a:schemeClr val="accent2"/>
                </a:solidFill>
              </a:rPr>
              <a:t>unless </a:t>
            </a:r>
            <a:r>
              <a:rPr lang="en-US" dirty="0" smtClean="0"/>
              <a:t>they are in equilibrium with </a:t>
            </a:r>
            <a:r>
              <a:rPr lang="en-US" dirty="0" smtClean="0">
                <a:solidFill>
                  <a:srgbClr val="00B0F0"/>
                </a:solidFill>
              </a:rPr>
              <a:t>pure water = zero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Cell with </a:t>
            </a:r>
            <a:r>
              <a:rPr lang="en-US" dirty="0" smtClean="0">
                <a:solidFill>
                  <a:srgbClr val="00B0F0"/>
                </a:solidFill>
              </a:rPr>
              <a:t>turgor pressure </a:t>
            </a:r>
            <a:r>
              <a:rPr lang="en-US" dirty="0" smtClean="0"/>
              <a:t>have a </a:t>
            </a:r>
            <a:r>
              <a:rPr lang="en-US" dirty="0" smtClean="0">
                <a:solidFill>
                  <a:srgbClr val="00B0F0"/>
                </a:solidFill>
              </a:rPr>
              <a:t>positive</a:t>
            </a:r>
            <a:r>
              <a:rPr lang="en-US" dirty="0" smtClean="0"/>
              <a:t> </a:t>
            </a:r>
            <a:r>
              <a:rPr lang="az-Cyrl-AZ" dirty="0" smtClean="0"/>
              <a:t>Ѱ</a:t>
            </a:r>
            <a:r>
              <a:rPr lang="en-US" dirty="0" smtClean="0"/>
              <a:t>p.</a:t>
            </a:r>
          </a:p>
          <a:p>
            <a:r>
              <a:rPr lang="en-US" dirty="0" smtClean="0"/>
              <a:t>Cells at </a:t>
            </a:r>
            <a:r>
              <a:rPr lang="en-US" dirty="0" smtClean="0">
                <a:solidFill>
                  <a:srgbClr val="00B0F0"/>
                </a:solidFill>
              </a:rPr>
              <a:t>incipient plasmolysis </a:t>
            </a:r>
            <a:r>
              <a:rPr lang="en-US" dirty="0" smtClean="0"/>
              <a:t>have a </a:t>
            </a:r>
            <a:r>
              <a:rPr lang="az-Cyrl-AZ" dirty="0" smtClean="0">
                <a:solidFill>
                  <a:srgbClr val="00B0F0"/>
                </a:solidFill>
              </a:rPr>
              <a:t>Ѱ</a:t>
            </a:r>
            <a:r>
              <a:rPr lang="en-US" dirty="0" smtClean="0">
                <a:solidFill>
                  <a:srgbClr val="00B0F0"/>
                </a:solidFill>
              </a:rPr>
              <a:t>p = zero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Water potential of tissues can be estimated rather simply by equilibrating preweighed samples of tissue in solution of known (</a:t>
            </a:r>
            <a:r>
              <a:rPr lang="en-US" dirty="0" smtClean="0">
                <a:solidFill>
                  <a:srgbClr val="FF0000"/>
                </a:solidFill>
              </a:rPr>
              <a:t>Osmotic potential</a:t>
            </a:r>
            <a:r>
              <a:rPr lang="en-US" dirty="0" smtClean="0"/>
              <a:t>).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smosis &#10;•If a plant cell with water potential –50 is placed in a solution 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smosis &#10;•If the osmotic potential of the solution is less negative than the water potential of the cytoplasm (the solutio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smosis &#10;•If the solution is hypertonic, net exosmosis occurs and causes plasmolysis (the cell membrane pulls away from th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smosis &#10;•If the osmotic potential of the solution is the same as the water potential of the cytoplasm (the solution is is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Materials 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Potato (</a:t>
            </a:r>
            <a:r>
              <a:rPr lang="en-US" sz="2800" u="sng" dirty="0" err="1" smtClean="0"/>
              <a:t>Solanum</a:t>
            </a:r>
            <a:r>
              <a:rPr lang="en-US" sz="2800" dirty="0" smtClean="0"/>
              <a:t>  </a:t>
            </a:r>
            <a:r>
              <a:rPr lang="en-US" sz="2800" u="sng" dirty="0" err="1" smtClean="0"/>
              <a:t>tuberosum</a:t>
            </a:r>
            <a:r>
              <a:rPr lang="en-US" sz="2800" u="sng" dirty="0" smtClean="0"/>
              <a:t>)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Balances.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Boiling tube. </a:t>
            </a:r>
            <a:endParaRPr lang="ar-IQ" sz="2800" dirty="0"/>
          </a:p>
        </p:txBody>
      </p:sp>
      <p:pic>
        <p:nvPicPr>
          <p:cNvPr id="4" name="Content Placeholder 3" descr="OsmosisPractical2.png"/>
          <p:cNvPicPr>
            <a:picLocks/>
          </p:cNvPicPr>
          <p:nvPr/>
        </p:nvPicPr>
        <p:blipFill>
          <a:blip r:embed="rId2"/>
          <a:srcRect r="51864" b="29323"/>
          <a:stretch>
            <a:fillRect/>
          </a:stretch>
        </p:blipFill>
        <p:spPr bwMode="auto">
          <a:xfrm>
            <a:off x="5105400" y="1371600"/>
            <a:ext cx="182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smosisPractical2.png"/>
          <p:cNvPicPr/>
          <p:nvPr/>
        </p:nvPicPr>
        <p:blipFill>
          <a:blip r:embed="rId2"/>
          <a:srcRect l="46068" b="28559"/>
          <a:stretch>
            <a:fillRect/>
          </a:stretch>
        </p:blipFill>
        <p:spPr bwMode="auto">
          <a:xfrm>
            <a:off x="4014107" y="3215050"/>
            <a:ext cx="1548493" cy="112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OsmosisPractical1.png"/>
          <p:cNvPicPr/>
          <p:nvPr/>
        </p:nvPicPr>
        <p:blipFill>
          <a:blip r:embed="rId3"/>
          <a:srcRect l="899" t="2994" r="18358" b="53593"/>
          <a:stretch>
            <a:fillRect/>
          </a:stretch>
        </p:blipFill>
        <p:spPr bwMode="auto">
          <a:xfrm>
            <a:off x="3498933" y="4907478"/>
            <a:ext cx="4273467" cy="172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puds and us: Why is Ireland turning away from the potato?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524001"/>
            <a:ext cx="144780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4114800" y="2057400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238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Water potential (Ѱ):           is a measure of the tendency of water to move into or within a system, the units is megapascals (Mpa) or bars.      1Mpa = 10 atmospheres of pressure</vt:lpstr>
      <vt:lpstr>Notes: </vt:lpstr>
      <vt:lpstr>Slide 4</vt:lpstr>
      <vt:lpstr>Slide 5</vt:lpstr>
      <vt:lpstr>Slide 6</vt:lpstr>
      <vt:lpstr>Slide 7</vt:lpstr>
      <vt:lpstr>Slide 8</vt:lpstr>
      <vt:lpstr>Materials </vt:lpstr>
      <vt:lpstr>4- Distilled water.</vt:lpstr>
      <vt:lpstr>Procedure </vt:lpstr>
      <vt:lpstr>4- Place one piece of plant tissue into each of the 5 boiling tubes leaving them for 12-24 hours (ensuring it is the same time for all).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determination of the water potential of potato tuber tissue</dc:title>
  <dc:creator>Dell</dc:creator>
  <cp:lastModifiedBy>Dell</cp:lastModifiedBy>
  <cp:revision>31</cp:revision>
  <dcterms:created xsi:type="dcterms:W3CDTF">2006-08-16T00:00:00Z</dcterms:created>
  <dcterms:modified xsi:type="dcterms:W3CDTF">2020-04-28T06:21:31Z</dcterms:modified>
</cp:coreProperties>
</file>