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698"/>
  </p:normalViewPr>
  <p:slideViewPr>
    <p:cSldViewPr snapToGrid="0" snapToObjects="1">
      <p:cViewPr varScale="1">
        <p:scale>
          <a:sx n="84" d="100"/>
          <a:sy n="84" d="100"/>
        </p:scale>
        <p:origin x="200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4DEF-14DB-A14F-9219-FDD192C21161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C7EF76C-3452-8347-8302-46331890B0C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3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4DEF-14DB-A14F-9219-FDD192C21161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F76C-3452-8347-8302-46331890B0C4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19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4DEF-14DB-A14F-9219-FDD192C21161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F76C-3452-8347-8302-46331890B0C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1585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4DEF-14DB-A14F-9219-FDD192C21161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F76C-3452-8347-8302-46331890B0C4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773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4DEF-14DB-A14F-9219-FDD192C21161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F76C-3452-8347-8302-46331890B0C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68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4DEF-14DB-A14F-9219-FDD192C21161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F76C-3452-8347-8302-46331890B0C4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2119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4DEF-14DB-A14F-9219-FDD192C21161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F76C-3452-8347-8302-46331890B0C4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18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4DEF-14DB-A14F-9219-FDD192C21161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F76C-3452-8347-8302-46331890B0C4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57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4DEF-14DB-A14F-9219-FDD192C21161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F76C-3452-8347-8302-46331890B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32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4DEF-14DB-A14F-9219-FDD192C21161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F76C-3452-8347-8302-46331890B0C4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179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2B54DEF-14DB-A14F-9219-FDD192C21161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F76C-3452-8347-8302-46331890B0C4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97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54DEF-14DB-A14F-9219-FDD192C21161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C7EF76C-3452-8347-8302-46331890B0C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6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FD27-D378-6B4F-BCC3-F73870334C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Present perfect</a:t>
            </a:r>
            <a:br>
              <a:rPr lang="en-US" sz="5400" dirty="0"/>
            </a:br>
            <a:r>
              <a:rPr lang="en-US" sz="5400" dirty="0"/>
              <a:t>past simple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98F06F-938F-4046-A134-2F9CC75B93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Assist prof </a:t>
            </a:r>
            <a:r>
              <a:rPr lang="en-US" dirty="0" err="1"/>
              <a:t>zheen</a:t>
            </a:r>
            <a:r>
              <a:rPr lang="en-US" dirty="0"/>
              <a:t> h a Abdullah </a:t>
            </a:r>
          </a:p>
          <a:p>
            <a:pPr algn="ctr"/>
            <a:r>
              <a:rPr lang="en-US" dirty="0"/>
              <a:t>10 December 2023 </a:t>
            </a:r>
          </a:p>
        </p:txBody>
      </p:sp>
    </p:spTree>
    <p:extLst>
      <p:ext uri="{BB962C8B-B14F-4D97-AF65-F5344CB8AC3E}">
        <p14:creationId xmlns:p14="http://schemas.microsoft.com/office/powerpoint/2010/main" val="97241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34A7C-9D71-FD40-8C12-56859FE77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451579" y="590310"/>
            <a:ext cx="9603275" cy="21421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DF42B-0153-D14C-9E33-B346B6FCD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089" y="891252"/>
            <a:ext cx="9723765" cy="457509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2400" b="1" dirty="0"/>
              <a:t>This morning/ week/ month, today </a:t>
            </a:r>
            <a:r>
              <a:rPr lang="en-US" sz="2400" dirty="0"/>
              <a:t>…..   Present expressions   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400" dirty="0"/>
              <a:t>Past simple        past perfect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/>
              <a:t>I </a:t>
            </a:r>
            <a:r>
              <a:rPr lang="en-US" sz="2400" b="1" dirty="0"/>
              <a:t>didn’t have </a:t>
            </a:r>
            <a:r>
              <a:rPr lang="en-US" sz="2400" dirty="0"/>
              <a:t>breakfast this morning.  ( this morning is over and I didn’t eat)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/>
              <a:t>I </a:t>
            </a:r>
            <a:r>
              <a:rPr lang="en-US" sz="2400" b="1" dirty="0"/>
              <a:t>haven’t had </a:t>
            </a:r>
            <a:r>
              <a:rPr lang="en-US" sz="2400" dirty="0"/>
              <a:t>breakfast this morning.  (it is still morning and I might have breakfast later)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7ED82E-92A7-2945-A33E-CFD3F070B0F5}"/>
              </a:ext>
            </a:extLst>
          </p:cNvPr>
          <p:cNvSpPr txBox="1"/>
          <p:nvPr/>
        </p:nvSpPr>
        <p:spPr>
          <a:xfrm>
            <a:off x="10433673" y="34481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FB3C19-603C-E241-B655-1DDAB17682A0}"/>
              </a:ext>
            </a:extLst>
          </p:cNvPr>
          <p:cNvSpPr txBox="1"/>
          <p:nvPr/>
        </p:nvSpPr>
        <p:spPr>
          <a:xfrm>
            <a:off x="1157468" y="30788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275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43FB0-9BCC-9D46-8AEE-A5BB8FEC4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8588"/>
            <a:ext cx="9603275" cy="1263068"/>
          </a:xfrm>
        </p:spPr>
        <p:txBody>
          <a:bodyPr/>
          <a:lstStyle/>
          <a:p>
            <a:pPr algn="ctr"/>
            <a:r>
              <a:rPr lang="en-US" b="1" dirty="0"/>
              <a:t>Time clause (since)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CE392-158E-8C4D-9F33-DB2DF0F96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757238"/>
            <a:ext cx="10797679" cy="5357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Past simple  (time clause)</a:t>
            </a:r>
          </a:p>
          <a:p>
            <a:pPr marL="0" indent="0">
              <a:buNone/>
            </a:pPr>
            <a:r>
              <a:rPr lang="en-US" sz="2400" dirty="0"/>
              <a:t>Present perfect  (main clause)       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b="1" u="sng" dirty="0"/>
              <a:t>Since</a:t>
            </a:r>
            <a:r>
              <a:rPr lang="en-US" sz="2400" dirty="0"/>
              <a:t> </a:t>
            </a:r>
            <a:r>
              <a:rPr lang="en-US" sz="2400" dirty="0" err="1"/>
              <a:t>Mr</a:t>
            </a:r>
            <a:r>
              <a:rPr lang="en-US" sz="2400" dirty="0"/>
              <a:t> John </a:t>
            </a:r>
            <a:r>
              <a:rPr lang="en-US" sz="2400" b="1" dirty="0"/>
              <a:t>became</a:t>
            </a:r>
            <a:r>
              <a:rPr lang="en-US" sz="2400" dirty="0"/>
              <a:t> a president, unemployment </a:t>
            </a:r>
            <a:r>
              <a:rPr lang="en-US" sz="2400" b="1" dirty="0"/>
              <a:t>has increased</a:t>
            </a:r>
            <a:r>
              <a:rPr lang="en-US" sz="2400" dirty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She </a:t>
            </a:r>
            <a:r>
              <a:rPr lang="en-US" sz="2400" b="1" dirty="0"/>
              <a:t>hasn’t been able </a:t>
            </a:r>
            <a:r>
              <a:rPr lang="en-US" sz="2400" dirty="0"/>
              <a:t>to play tennis </a:t>
            </a:r>
            <a:r>
              <a:rPr lang="en-US" sz="2400" b="1" u="sng" dirty="0"/>
              <a:t>since</a:t>
            </a:r>
            <a:r>
              <a:rPr lang="en-US" sz="2400" dirty="0"/>
              <a:t> </a:t>
            </a:r>
            <a:r>
              <a:rPr lang="en-US" sz="2400" b="1" dirty="0"/>
              <a:t>she broke </a:t>
            </a:r>
            <a:r>
              <a:rPr lang="en-US" sz="2400" dirty="0"/>
              <a:t>her arm. 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b="1" dirty="0"/>
              <a:t>Have you met </a:t>
            </a:r>
            <a:r>
              <a:rPr lang="en-US" sz="2400" dirty="0"/>
              <a:t>any of your </a:t>
            </a:r>
            <a:r>
              <a:rPr lang="en-US" sz="2400" dirty="0" err="1"/>
              <a:t>neighbours</a:t>
            </a:r>
            <a:r>
              <a:rPr lang="en-US" sz="2400" dirty="0"/>
              <a:t> </a:t>
            </a:r>
            <a:r>
              <a:rPr lang="en-US" sz="2400" b="1" u="sng" dirty="0"/>
              <a:t>since</a:t>
            </a:r>
            <a:r>
              <a:rPr lang="en-US" sz="2400" dirty="0"/>
              <a:t> you </a:t>
            </a:r>
            <a:r>
              <a:rPr lang="en-US" sz="2400" b="1" dirty="0"/>
              <a:t>have lived </a:t>
            </a:r>
            <a:r>
              <a:rPr lang="en-US" sz="2400" dirty="0"/>
              <a:t>here?</a:t>
            </a:r>
          </a:p>
          <a:p>
            <a:pPr marL="0" indent="0">
              <a:buNone/>
            </a:pPr>
            <a:r>
              <a:rPr lang="en-US" sz="2400" b="1" dirty="0"/>
              <a:t>NOTE</a:t>
            </a:r>
            <a:r>
              <a:rPr lang="en-US" sz="2400" dirty="0"/>
              <a:t>: If the two situations described in both clauses extend until the present. </a:t>
            </a:r>
          </a:p>
        </p:txBody>
      </p:sp>
    </p:spTree>
    <p:extLst>
      <p:ext uri="{BB962C8B-B14F-4D97-AF65-F5344CB8AC3E}">
        <p14:creationId xmlns:p14="http://schemas.microsoft.com/office/powerpoint/2010/main" val="109220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238DB-CC57-3F45-A121-48062F045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20040"/>
            <a:ext cx="9603275" cy="73152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Time clause                           time expressions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F6221-B97B-A74A-A036-75C86B2E4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1051560"/>
            <a:ext cx="11902439" cy="488625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en-US" sz="7400" dirty="0"/>
              <a:t>after, when, until, as soon as, once, by the time)            (the minute/ second/ moment)</a:t>
            </a:r>
          </a:p>
          <a:p>
            <a:pPr marL="0" indent="0">
              <a:buNone/>
            </a:pPr>
            <a:endParaRPr lang="en-US" sz="7400" dirty="0"/>
          </a:p>
          <a:p>
            <a:pPr>
              <a:buFont typeface="Wingdings" pitchFamily="2" charset="2"/>
              <a:buChar char="Ø"/>
            </a:pPr>
            <a:r>
              <a:rPr lang="en-US" sz="7400" dirty="0"/>
              <a:t>After Sarah </a:t>
            </a:r>
            <a:r>
              <a:rPr lang="en-US" sz="7400" b="1" dirty="0"/>
              <a:t>left</a:t>
            </a:r>
            <a:r>
              <a:rPr lang="en-US" sz="7400" dirty="0"/>
              <a:t> hospital, she ha Long holiday. </a:t>
            </a:r>
          </a:p>
          <a:p>
            <a:pPr>
              <a:buFont typeface="Wingdings" pitchFamily="2" charset="2"/>
              <a:buChar char="Ø"/>
            </a:pPr>
            <a:r>
              <a:rPr lang="en-US" sz="7400" dirty="0"/>
              <a:t>After Sarah </a:t>
            </a:r>
            <a:r>
              <a:rPr lang="en-US" sz="7400" b="1" dirty="0"/>
              <a:t>has left </a:t>
            </a:r>
            <a:r>
              <a:rPr lang="en-US" sz="7400" dirty="0"/>
              <a:t>hospital, she will be spending her holiday in the UK. </a:t>
            </a:r>
          </a:p>
          <a:p>
            <a:pPr>
              <a:buFont typeface="Wingdings" pitchFamily="2" charset="2"/>
              <a:buChar char="Ø"/>
            </a:pPr>
            <a:endParaRPr lang="en-US" sz="7400" dirty="0"/>
          </a:p>
          <a:p>
            <a:pPr>
              <a:buFont typeface="Wingdings" pitchFamily="2" charset="2"/>
              <a:buChar char="Ø"/>
            </a:pPr>
            <a:r>
              <a:rPr lang="en-US" sz="7400" dirty="0"/>
              <a:t>The minute I </a:t>
            </a:r>
            <a:r>
              <a:rPr lang="en-US" sz="7400" b="1" dirty="0"/>
              <a:t>got</a:t>
            </a:r>
            <a:r>
              <a:rPr lang="en-US" sz="7400" dirty="0"/>
              <a:t> the news about my brother, I phoned my parents. </a:t>
            </a:r>
          </a:p>
          <a:p>
            <a:pPr>
              <a:buFont typeface="Wingdings" pitchFamily="2" charset="2"/>
              <a:buChar char="Ø"/>
            </a:pPr>
            <a:r>
              <a:rPr lang="en-US" sz="7400" dirty="0"/>
              <a:t>I will contact my parents the minute </a:t>
            </a:r>
            <a:r>
              <a:rPr lang="en-US" sz="7400" b="1" dirty="0"/>
              <a:t>I’ve got </a:t>
            </a:r>
            <a:r>
              <a:rPr lang="en-US" sz="7400" dirty="0"/>
              <a:t>my exam results. </a:t>
            </a:r>
          </a:p>
          <a:p>
            <a:pPr marL="0" indent="0">
              <a:buNone/>
            </a:pPr>
            <a:endParaRPr lang="en-US" sz="7400" dirty="0"/>
          </a:p>
          <a:p>
            <a:pPr marL="0" indent="0">
              <a:buNone/>
            </a:pPr>
            <a:r>
              <a:rPr lang="en-US" sz="7400" b="1" dirty="0"/>
              <a:t>NOTE: in this case present simple can be used instead of present perfect and present perfect instead of past simple. 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0E9F37-21D7-0C48-B976-1CD79BDC4066}"/>
              </a:ext>
            </a:extLst>
          </p:cNvPr>
          <p:cNvSpPr txBox="1"/>
          <p:nvPr/>
        </p:nvSpPr>
        <p:spPr>
          <a:xfrm>
            <a:off x="1967696" y="20024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36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7049-0A66-294A-848A-4982D7151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74321"/>
            <a:ext cx="9603275" cy="960119"/>
          </a:xfrm>
        </p:spPr>
        <p:txBody>
          <a:bodyPr/>
          <a:lstStyle/>
          <a:p>
            <a:pPr algn="ctr"/>
            <a:r>
              <a:rPr lang="en-US" b="1" dirty="0"/>
              <a:t>News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9522E-E529-8D48-8761-C829099FB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681" y="1036320"/>
            <a:ext cx="9805174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Present perfect               recent events.     Past simple             Give details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 a devastating fire </a:t>
            </a:r>
            <a:r>
              <a:rPr lang="en-US" sz="2400" b="1" dirty="0"/>
              <a:t>has broken out </a:t>
            </a:r>
            <a:r>
              <a:rPr lang="en-US" sz="2400" dirty="0"/>
              <a:t>few days ago, more than fifteen people </a:t>
            </a:r>
            <a:r>
              <a:rPr lang="en-US" sz="2400" b="1" dirty="0"/>
              <a:t>died</a:t>
            </a:r>
            <a:r>
              <a:rPr lang="en-US" sz="2400" dirty="0"/>
              <a:t>, among them </a:t>
            </a:r>
            <a:r>
              <a:rPr lang="en-US" sz="2400" b="1" dirty="0"/>
              <a:t>were</a:t>
            </a:r>
            <a:r>
              <a:rPr lang="en-US" sz="2400" dirty="0"/>
              <a:t> a husband and a wife (</a:t>
            </a:r>
            <a:r>
              <a:rPr lang="en-US" sz="2400" dirty="0" err="1"/>
              <a:t>Mr</a:t>
            </a:r>
            <a:r>
              <a:rPr lang="en-US" sz="2400" dirty="0"/>
              <a:t> Mustafa and Dr Ilham).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A Russian spacecraft </a:t>
            </a:r>
            <a:r>
              <a:rPr lang="en-US" sz="2400" b="1" dirty="0"/>
              <a:t>has returned </a:t>
            </a:r>
            <a:r>
              <a:rPr lang="en-US" sz="2400" dirty="0"/>
              <a:t>safely to earth with its two passengers. US astronaut Scott and Russian cosmonaut Olga </a:t>
            </a:r>
            <a:r>
              <a:rPr lang="en-US" sz="2400" b="1" dirty="0"/>
              <a:t>landed</a:t>
            </a:r>
            <a:r>
              <a:rPr lang="en-US" sz="2400" dirty="0"/>
              <a:t> in the early hours of Wednesday.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An American woman </a:t>
            </a:r>
            <a:r>
              <a:rPr lang="en-US" sz="2400" b="1" dirty="0"/>
              <a:t>has become </a:t>
            </a:r>
            <a:r>
              <a:rPr lang="en-US" sz="2400" dirty="0"/>
              <a:t>the first person to make 2 million contribution to Wikipedia. Miller </a:t>
            </a:r>
            <a:r>
              <a:rPr lang="en-US" sz="2400" b="1" dirty="0"/>
              <a:t>began</a:t>
            </a:r>
            <a:r>
              <a:rPr lang="en-US" sz="2400" dirty="0"/>
              <a:t> editing the site eight years ago. 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3253486C-FEBD-2A4C-BF28-91CF495D83AD}"/>
              </a:ext>
            </a:extLst>
          </p:cNvPr>
          <p:cNvSpPr/>
          <p:nvPr/>
        </p:nvSpPr>
        <p:spPr>
          <a:xfrm>
            <a:off x="3398520" y="1290187"/>
            <a:ext cx="822960" cy="2029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72D63CC0-D821-9847-9681-B5C6E3187E47}"/>
              </a:ext>
            </a:extLst>
          </p:cNvPr>
          <p:cNvSpPr/>
          <p:nvPr/>
        </p:nvSpPr>
        <p:spPr>
          <a:xfrm>
            <a:off x="8229600" y="1254096"/>
            <a:ext cx="822960" cy="2029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6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D0C10-2A3E-0B42-832C-E6872EB01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It/ that/ this/ will be the first time…. </a:t>
            </a:r>
            <a:br>
              <a:rPr lang="en-US" dirty="0"/>
            </a:br>
            <a:r>
              <a:rPr lang="en-US" dirty="0"/>
              <a:t>  Present perfect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B23AD-6C20-1343-B079-CF5E30EA6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516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/>
              <a:t> that’s the first time I </a:t>
            </a:r>
            <a:r>
              <a:rPr lang="en-US" sz="2400" b="1" dirty="0"/>
              <a:t>have seen </a:t>
            </a:r>
            <a:r>
              <a:rPr lang="en-US" sz="2400" dirty="0"/>
              <a:t>him look embarrassed.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It wont (will not) be the first time she </a:t>
            </a:r>
            <a:r>
              <a:rPr lang="en-US" sz="2400" b="1" dirty="0"/>
              <a:t>has voted </a:t>
            </a:r>
            <a:r>
              <a:rPr lang="en-US" sz="2400" dirty="0"/>
              <a:t>against the </a:t>
            </a:r>
            <a:r>
              <a:rPr lang="en-US" dirty="0"/>
              <a:t>government. 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NOTE: after    it/ that/ this  was the first time.       (past perfect)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It was the first time I </a:t>
            </a:r>
            <a:r>
              <a:rPr lang="en-US" sz="2400" b="1" dirty="0"/>
              <a:t>had talked </a:t>
            </a:r>
            <a:r>
              <a:rPr lang="en-US" sz="2400" dirty="0"/>
              <a:t>to the manager outside the office. </a:t>
            </a:r>
          </a:p>
          <a:p>
            <a:pPr>
              <a:buFont typeface="Wingdings" pitchFamily="2" charset="2"/>
              <a:buChar char="Ø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2979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{C9CAC3EB-47AE-C245-848A-A64ADA469106}tf10001119</Template>
  <TotalTime>70</TotalTime>
  <Words>415</Words>
  <Application>Microsoft Macintosh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Wingdings</vt:lpstr>
      <vt:lpstr>Gallery</vt:lpstr>
      <vt:lpstr>Present perfect past simple </vt:lpstr>
      <vt:lpstr>PowerPoint Presentation</vt:lpstr>
      <vt:lpstr>Time clause (since)</vt:lpstr>
      <vt:lpstr>Time clause                           time expressions</vt:lpstr>
      <vt:lpstr>News report</vt:lpstr>
      <vt:lpstr>It/ that/ this/ will be the first time….    Present perfect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9</cp:revision>
  <dcterms:created xsi:type="dcterms:W3CDTF">2023-12-10T07:30:52Z</dcterms:created>
  <dcterms:modified xsi:type="dcterms:W3CDTF">2023-12-10T08:42:19Z</dcterms:modified>
</cp:coreProperties>
</file>