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B3D5C883-E754-4324-971E-1A6C1510235A}">
          <p14:sldIdLst>
            <p14:sldId id="256"/>
            <p14:sldId id="257"/>
            <p14:sldId id="258"/>
            <p14:sldId id="259"/>
            <p14:sldId id="260"/>
            <p14:sldId id="261"/>
            <p14:sldId id="262"/>
          </p14:sldIdLst>
        </p14:section>
        <p14:section name="Untitled Section" id="{4A55904C-7A18-41C9-BD74-C7CA582E368D}">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snapToGrid="0">
      <p:cViewPr varScale="1">
        <p:scale>
          <a:sx n="111" d="100"/>
          <a:sy n="111" d="100"/>
        </p:scale>
        <p:origin x="63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B39BBA-08E4-4D74-8009-D7C1429B484A}" type="datetimeFigureOut">
              <a:rPr lang="en-US" smtClean="0"/>
              <a:t>1/8/24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1F95CF77-9245-4258-A7EB-DC2E8C0D7306}"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7544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B39BBA-08E4-4D74-8009-D7C1429B484A}" type="datetimeFigureOut">
              <a:rPr lang="en-US" smtClean="0"/>
              <a:t>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5CF77-9245-4258-A7EB-DC2E8C0D7306}"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1096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B39BBA-08E4-4D74-8009-D7C1429B484A}" type="datetimeFigureOut">
              <a:rPr lang="en-US" smtClean="0"/>
              <a:t>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5CF77-9245-4258-A7EB-DC2E8C0D7306}"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1262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B39BBA-08E4-4D74-8009-D7C1429B484A}" type="datetimeFigureOut">
              <a:rPr lang="en-US" smtClean="0"/>
              <a:t>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5CF77-9245-4258-A7EB-DC2E8C0D7306}"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5320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B39BBA-08E4-4D74-8009-D7C1429B484A}" type="datetimeFigureOut">
              <a:rPr lang="en-US" smtClean="0"/>
              <a:t>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5CF77-9245-4258-A7EB-DC2E8C0D7306}"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6152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B39BBA-08E4-4D74-8009-D7C1429B484A}" type="datetimeFigureOut">
              <a:rPr lang="en-US" smtClean="0"/>
              <a:t>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95CF77-9245-4258-A7EB-DC2E8C0D7306}"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83317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B39BBA-08E4-4D74-8009-D7C1429B484A}" type="datetimeFigureOut">
              <a:rPr lang="en-US" smtClean="0"/>
              <a:t>1/8/24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95CF77-9245-4258-A7EB-DC2E8C0D7306}"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9745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B39BBA-08E4-4D74-8009-D7C1429B484A}" type="datetimeFigureOut">
              <a:rPr lang="en-US" smtClean="0"/>
              <a:t>1/8/24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95CF77-9245-4258-A7EB-DC2E8C0D7306}"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5452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B39BBA-08E4-4D74-8009-D7C1429B484A}" type="datetimeFigureOut">
              <a:rPr lang="en-US" smtClean="0"/>
              <a:t>1/8/24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95CF77-9245-4258-A7EB-DC2E8C0D7306}" type="slidenum">
              <a:rPr lang="en-US" smtClean="0"/>
              <a:t>‹#›</a:t>
            </a:fld>
            <a:endParaRPr lang="en-US"/>
          </a:p>
        </p:txBody>
      </p:sp>
    </p:spTree>
    <p:extLst>
      <p:ext uri="{BB962C8B-B14F-4D97-AF65-F5344CB8AC3E}">
        <p14:creationId xmlns:p14="http://schemas.microsoft.com/office/powerpoint/2010/main" val="394971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B39BBA-08E4-4D74-8009-D7C1429B484A}" type="datetimeFigureOut">
              <a:rPr lang="en-US" smtClean="0"/>
              <a:t>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95CF77-9245-4258-A7EB-DC2E8C0D7306}"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0754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9B39BBA-08E4-4D74-8009-D7C1429B484A}" type="datetimeFigureOut">
              <a:rPr lang="en-US" smtClean="0"/>
              <a:t>1/8/24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1F95CF77-9245-4258-A7EB-DC2E8C0D7306}"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66772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9B39BBA-08E4-4D74-8009-D7C1429B484A}" type="datetimeFigureOut">
              <a:rPr lang="en-US" smtClean="0"/>
              <a:t>1/8/24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F95CF77-9245-4258-A7EB-DC2E8C0D7306}"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6503085"/>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675F3-2485-0523-E275-1769E9769568}"/>
              </a:ext>
            </a:extLst>
          </p:cNvPr>
          <p:cNvSpPr>
            <a:spLocks noGrp="1"/>
          </p:cNvSpPr>
          <p:nvPr>
            <p:ph type="ctrTitle"/>
          </p:nvPr>
        </p:nvSpPr>
        <p:spPr>
          <a:xfrm>
            <a:off x="914401" y="412956"/>
            <a:ext cx="10140452" cy="2930774"/>
          </a:xfrm>
          <a:solidFill>
            <a:schemeClr val="bg1">
              <a:lumMod val="75000"/>
            </a:schemeClr>
          </a:solidFill>
          <a:ln>
            <a:solidFill>
              <a:schemeClr val="bg1">
                <a:lumMod val="85000"/>
              </a:schemeClr>
            </a:solidFill>
          </a:ln>
        </p:spPr>
        <p:txBody>
          <a:bodyPr>
            <a:normAutofit/>
          </a:bodyPr>
          <a:lstStyle/>
          <a:p>
            <a:pPr algn="ctr"/>
            <a:r>
              <a:rPr lang="en-US" dirty="0"/>
              <a:t>Advanced grammar in                         use</a:t>
            </a:r>
            <a:br>
              <a:rPr lang="en-US" dirty="0"/>
            </a:br>
            <a:endParaRPr lang="en-US" dirty="0"/>
          </a:p>
        </p:txBody>
      </p:sp>
      <p:sp>
        <p:nvSpPr>
          <p:cNvPr id="3" name="Subtitle 2">
            <a:extLst>
              <a:ext uri="{FF2B5EF4-FFF2-40B4-BE49-F238E27FC236}">
                <a16:creationId xmlns:a16="http://schemas.microsoft.com/office/drawing/2014/main" id="{3248CCE8-E418-90A7-F1D1-A4D6FCDBD5DF}"/>
              </a:ext>
            </a:extLst>
          </p:cNvPr>
          <p:cNvSpPr>
            <a:spLocks noGrp="1"/>
          </p:cNvSpPr>
          <p:nvPr>
            <p:ph type="subTitle" idx="1"/>
          </p:nvPr>
        </p:nvSpPr>
        <p:spPr>
          <a:xfrm>
            <a:off x="937459" y="3343730"/>
            <a:ext cx="10140451" cy="977621"/>
          </a:xfrm>
          <a:solidFill>
            <a:schemeClr val="bg1">
              <a:lumMod val="75000"/>
            </a:schemeClr>
          </a:solidFill>
          <a:ln>
            <a:solidFill>
              <a:schemeClr val="bg1">
                <a:lumMod val="85000"/>
              </a:schemeClr>
            </a:solidFill>
          </a:ln>
        </p:spPr>
        <p:txBody>
          <a:bodyPr>
            <a:normAutofit/>
          </a:bodyPr>
          <a:lstStyle/>
          <a:p>
            <a:r>
              <a:rPr lang="en-US" dirty="0"/>
              <a:t>Verbs, objects and complements</a:t>
            </a:r>
          </a:p>
          <a:p>
            <a:r>
              <a:rPr lang="en-US" dirty="0"/>
              <a:t>Tara ameen Ismael</a:t>
            </a:r>
          </a:p>
          <a:p>
            <a:endParaRPr lang="en-US" dirty="0"/>
          </a:p>
        </p:txBody>
      </p:sp>
    </p:spTree>
    <p:extLst>
      <p:ext uri="{BB962C8B-B14F-4D97-AF65-F5344CB8AC3E}">
        <p14:creationId xmlns:p14="http://schemas.microsoft.com/office/powerpoint/2010/main" val="400819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88543-88EB-B467-7A70-2E3C590D1D51}"/>
              </a:ext>
            </a:extLst>
          </p:cNvPr>
          <p:cNvSpPr>
            <a:spLocks noGrp="1"/>
          </p:cNvSpPr>
          <p:nvPr>
            <p:ph type="title"/>
          </p:nvPr>
        </p:nvSpPr>
        <p:spPr/>
        <p:txBody>
          <a:bodyPr/>
          <a:lstStyle/>
          <a:p>
            <a:r>
              <a:rPr lang="en-US" sz="4800" b="1" dirty="0"/>
              <a:t>What is verbs</a:t>
            </a:r>
            <a:r>
              <a:rPr lang="en-US" dirty="0"/>
              <a:t>:</a:t>
            </a:r>
          </a:p>
        </p:txBody>
      </p:sp>
      <p:sp>
        <p:nvSpPr>
          <p:cNvPr id="3" name="Content Placeholder 2">
            <a:extLst>
              <a:ext uri="{FF2B5EF4-FFF2-40B4-BE49-F238E27FC236}">
                <a16:creationId xmlns:a16="http://schemas.microsoft.com/office/drawing/2014/main" id="{3FEA97E4-B354-DA27-ECE7-1E757F8711EF}"/>
              </a:ext>
            </a:extLst>
          </p:cNvPr>
          <p:cNvSpPr>
            <a:spLocks noGrp="1"/>
          </p:cNvSpPr>
          <p:nvPr>
            <p:ph idx="1"/>
          </p:nvPr>
        </p:nvSpPr>
        <p:spPr/>
        <p:txBody>
          <a:bodyPr/>
          <a:lstStyle/>
          <a:p>
            <a:r>
              <a:rPr lang="en-US" dirty="0"/>
              <a:t>Verb is a word which describes the action in a sentence (the word that is doing something .</a:t>
            </a:r>
          </a:p>
          <a:p>
            <a:r>
              <a:rPr lang="en-US" dirty="0"/>
              <a:t>Examples</a:t>
            </a:r>
          </a:p>
          <a:p>
            <a:r>
              <a:rPr lang="en-US" dirty="0"/>
              <a:t>I play football.</a:t>
            </a:r>
          </a:p>
          <a:p>
            <a:r>
              <a:rPr lang="en-US" dirty="0"/>
              <a:t>They skip quickly.</a:t>
            </a:r>
          </a:p>
          <a:p>
            <a:r>
              <a:rPr lang="en-US" dirty="0"/>
              <a:t>We eat lunch</a:t>
            </a:r>
          </a:p>
        </p:txBody>
      </p:sp>
    </p:spTree>
    <p:extLst>
      <p:ext uri="{BB962C8B-B14F-4D97-AF65-F5344CB8AC3E}">
        <p14:creationId xmlns:p14="http://schemas.microsoft.com/office/powerpoint/2010/main" val="2611993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60351-AF55-B3AE-A288-1E98EAD1F822}"/>
              </a:ext>
            </a:extLst>
          </p:cNvPr>
          <p:cNvSpPr>
            <a:spLocks noGrp="1"/>
          </p:cNvSpPr>
          <p:nvPr>
            <p:ph type="title"/>
          </p:nvPr>
        </p:nvSpPr>
        <p:spPr/>
        <p:txBody>
          <a:bodyPr>
            <a:normAutofit/>
          </a:bodyPr>
          <a:lstStyle/>
          <a:p>
            <a:r>
              <a:rPr lang="en-US" sz="4800" b="1" dirty="0"/>
              <a:t>Type of verbs:</a:t>
            </a:r>
          </a:p>
        </p:txBody>
      </p:sp>
      <p:sp>
        <p:nvSpPr>
          <p:cNvPr id="3" name="Content Placeholder 2">
            <a:extLst>
              <a:ext uri="{FF2B5EF4-FFF2-40B4-BE49-F238E27FC236}">
                <a16:creationId xmlns:a16="http://schemas.microsoft.com/office/drawing/2014/main" id="{1C94CFE2-9677-26AB-B167-7B7F3AEC1888}"/>
              </a:ext>
            </a:extLst>
          </p:cNvPr>
          <p:cNvSpPr>
            <a:spLocks noGrp="1"/>
          </p:cNvSpPr>
          <p:nvPr>
            <p:ph idx="1"/>
          </p:nvPr>
        </p:nvSpPr>
        <p:spPr/>
        <p:txBody>
          <a:bodyPr/>
          <a:lstStyle/>
          <a:p>
            <a:pPr marL="0" indent="0">
              <a:buNone/>
            </a:pPr>
            <a:r>
              <a:rPr lang="en-US" sz="3200" b="1" dirty="0"/>
              <a:t>1-</a:t>
            </a:r>
            <a:r>
              <a:rPr lang="en-US" sz="3600" b="1" dirty="0"/>
              <a:t>A transitive verb </a:t>
            </a:r>
          </a:p>
          <a:p>
            <a:pPr marL="0" indent="0">
              <a:buNone/>
            </a:pPr>
            <a:r>
              <a:rPr lang="en-US" sz="2800" dirty="0"/>
              <a:t>A transitive verb </a:t>
            </a:r>
            <a:r>
              <a:rPr lang="en-US" dirty="0"/>
              <a:t> to a verb that needs an object to complete itself. Usually no preposition is used after a transitive verb. A transitive verb passes its action from subject to object, for example:</a:t>
            </a:r>
          </a:p>
          <a:p>
            <a:r>
              <a:rPr lang="en-US" dirty="0"/>
              <a:t>The player kicks the football.</a:t>
            </a:r>
          </a:p>
          <a:p>
            <a:r>
              <a:rPr lang="en-US" dirty="0"/>
              <a:t>She loves her mother.</a:t>
            </a:r>
          </a:p>
        </p:txBody>
      </p:sp>
    </p:spTree>
    <p:extLst>
      <p:ext uri="{BB962C8B-B14F-4D97-AF65-F5344CB8AC3E}">
        <p14:creationId xmlns:p14="http://schemas.microsoft.com/office/powerpoint/2010/main" val="39621786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9A0D2-2F11-C97A-A3F2-DDD6B7739E79}"/>
              </a:ext>
            </a:extLst>
          </p:cNvPr>
          <p:cNvSpPr>
            <a:spLocks noGrp="1"/>
          </p:cNvSpPr>
          <p:nvPr>
            <p:ph type="title"/>
          </p:nvPr>
        </p:nvSpPr>
        <p:spPr>
          <a:xfrm>
            <a:off x="838201" y="549876"/>
            <a:ext cx="9603275" cy="1049235"/>
          </a:xfrm>
        </p:spPr>
        <p:txBody>
          <a:bodyPr>
            <a:normAutofit/>
          </a:bodyPr>
          <a:lstStyle/>
          <a:p>
            <a:r>
              <a:rPr lang="en-US" sz="3600" b="1" dirty="0"/>
              <a:t>2-INTRANSITIVE verbs</a:t>
            </a:r>
            <a:endParaRPr lang="en-US" sz="5400" b="1" dirty="0"/>
          </a:p>
        </p:txBody>
      </p:sp>
      <p:sp>
        <p:nvSpPr>
          <p:cNvPr id="3" name="Content Placeholder 2">
            <a:extLst>
              <a:ext uri="{FF2B5EF4-FFF2-40B4-BE49-F238E27FC236}">
                <a16:creationId xmlns:a16="http://schemas.microsoft.com/office/drawing/2014/main" id="{731DDF7E-6BFC-884A-E2EE-2D5192565E12}"/>
              </a:ext>
            </a:extLst>
          </p:cNvPr>
          <p:cNvSpPr>
            <a:spLocks noGrp="1"/>
          </p:cNvSpPr>
          <p:nvPr>
            <p:ph idx="1"/>
          </p:nvPr>
        </p:nvSpPr>
        <p:spPr>
          <a:xfrm>
            <a:off x="902824" y="1412111"/>
            <a:ext cx="10450975" cy="4764852"/>
          </a:xfrm>
        </p:spPr>
        <p:txBody>
          <a:bodyPr/>
          <a:lstStyle/>
          <a:p>
            <a:pPr marL="0" indent="0">
              <a:buNone/>
            </a:pPr>
            <a:endParaRPr lang="en-US" i="1" dirty="0"/>
          </a:p>
          <a:p>
            <a:pPr marL="0" indent="0">
              <a:buNone/>
            </a:pPr>
            <a:r>
              <a:rPr lang="en-US" dirty="0"/>
              <a:t>Intransitive verb In contrast, a verb that doesn’t need any object to complete itself is called intransitive verb. Usually prepositions are used after an intransitive verb. An intransitive verb does not pass an action on from the subject to the object, for example:</a:t>
            </a:r>
          </a:p>
          <a:p>
            <a:r>
              <a:rPr lang="en-US" dirty="0"/>
              <a:t>The boys sleep.</a:t>
            </a:r>
          </a:p>
          <a:p>
            <a:r>
              <a:rPr lang="en-US" dirty="0"/>
              <a:t>She died in an accident.</a:t>
            </a:r>
          </a:p>
        </p:txBody>
      </p:sp>
    </p:spTree>
    <p:extLst>
      <p:ext uri="{BB962C8B-B14F-4D97-AF65-F5344CB8AC3E}">
        <p14:creationId xmlns:p14="http://schemas.microsoft.com/office/powerpoint/2010/main" val="3303903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7E830-892D-EBBF-1E56-30A312802152}"/>
              </a:ext>
            </a:extLst>
          </p:cNvPr>
          <p:cNvSpPr>
            <a:spLocks noGrp="1"/>
          </p:cNvSpPr>
          <p:nvPr>
            <p:ph type="title"/>
          </p:nvPr>
        </p:nvSpPr>
        <p:spPr/>
        <p:txBody>
          <a:bodyPr>
            <a:normAutofit/>
          </a:bodyPr>
          <a:lstStyle/>
          <a:p>
            <a:r>
              <a:rPr lang="en-US" b="1" dirty="0"/>
              <a:t>An object</a:t>
            </a:r>
          </a:p>
        </p:txBody>
      </p:sp>
      <p:sp>
        <p:nvSpPr>
          <p:cNvPr id="3" name="Content Placeholder 2">
            <a:extLst>
              <a:ext uri="{FF2B5EF4-FFF2-40B4-BE49-F238E27FC236}">
                <a16:creationId xmlns:a16="http://schemas.microsoft.com/office/drawing/2014/main" id="{7FE30685-C50C-4A89-E7E4-45F3BA948009}"/>
              </a:ext>
            </a:extLst>
          </p:cNvPr>
          <p:cNvSpPr>
            <a:spLocks noGrp="1"/>
          </p:cNvSpPr>
          <p:nvPr>
            <p:ph idx="1"/>
          </p:nvPr>
        </p:nvSpPr>
        <p:spPr>
          <a:xfrm>
            <a:off x="838200" y="1825625"/>
            <a:ext cx="10515600" cy="4308957"/>
          </a:xfrm>
        </p:spPr>
        <p:txBody>
          <a:bodyPr>
            <a:normAutofit/>
          </a:bodyPr>
          <a:lstStyle/>
          <a:p>
            <a:pPr marL="0" indent="0">
              <a:buNone/>
            </a:pPr>
            <a:r>
              <a:rPr lang="en-US" dirty="0"/>
              <a:t>An object is a noun or pronoun that receives the action done by the subject in a sentence ,It appears after the verbs.</a:t>
            </a:r>
          </a:p>
          <a:p>
            <a:pPr marL="0" indent="0">
              <a:buNone/>
            </a:pPr>
            <a:r>
              <a:rPr lang="en-US" dirty="0"/>
              <a:t>The are there types of objects are:</a:t>
            </a:r>
          </a:p>
          <a:p>
            <a:r>
              <a:rPr lang="en-US" dirty="0"/>
              <a:t>-</a:t>
            </a:r>
            <a:r>
              <a:rPr lang="en-US" sz="3200" b="1" dirty="0"/>
              <a:t>Direct Objects</a:t>
            </a:r>
          </a:p>
          <a:p>
            <a:pPr marL="0" indent="0">
              <a:buNone/>
            </a:pPr>
            <a:r>
              <a:rPr lang="en-US" dirty="0"/>
              <a:t>A direct object is a noun, pronoun, or noun phrase that directly receives the action of the verb in a sentence. The easiest way to locate a direct object is to find the verb and ask the question what? or whom?</a:t>
            </a:r>
          </a:p>
          <a:p>
            <a:pPr marL="0" indent="0">
              <a:buNone/>
            </a:pPr>
            <a:r>
              <a:rPr lang="en-US" dirty="0"/>
              <a:t>   He was eating a hamburger.</a:t>
            </a:r>
          </a:p>
          <a:p>
            <a:pPr marL="0" indent="0">
              <a:buNone/>
            </a:pPr>
            <a:r>
              <a:rPr lang="en-US" dirty="0"/>
              <a:t>  He was eating what? A hamburger. So, 'a hamburger’ is a direct object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2624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D25CB-2C09-3545-774E-489D0F0A6754}"/>
              </a:ext>
            </a:extLst>
          </p:cNvPr>
          <p:cNvSpPr>
            <a:spLocks noGrp="1"/>
          </p:cNvSpPr>
          <p:nvPr>
            <p:ph type="title"/>
          </p:nvPr>
        </p:nvSpPr>
        <p:spPr>
          <a:xfrm>
            <a:off x="590308" y="983848"/>
            <a:ext cx="10300503" cy="70211"/>
          </a:xfrm>
        </p:spPr>
        <p:txBody>
          <a:bodyPr>
            <a:normAutofit fontScale="90000"/>
          </a:bodyPr>
          <a:lstStyle/>
          <a:p>
            <a:pPr marL="571500" indent="-571500">
              <a:buFont typeface="Arial" panose="020B0604020202020204" pitchFamily="34" charset="0"/>
              <a:buChar char="•"/>
            </a:pPr>
            <a:r>
              <a:rPr lang="en-US" sz="2800" b="1" dirty="0"/>
              <a:t>Indirect object:</a:t>
            </a:r>
          </a:p>
        </p:txBody>
      </p:sp>
      <p:sp>
        <p:nvSpPr>
          <p:cNvPr id="3" name="Content Placeholder 2">
            <a:extLst>
              <a:ext uri="{FF2B5EF4-FFF2-40B4-BE49-F238E27FC236}">
                <a16:creationId xmlns:a16="http://schemas.microsoft.com/office/drawing/2014/main" id="{F56CD7D3-2B87-F66E-00CD-D4207E506F2A}"/>
              </a:ext>
            </a:extLst>
          </p:cNvPr>
          <p:cNvSpPr>
            <a:spLocks noGrp="1"/>
          </p:cNvSpPr>
          <p:nvPr>
            <p:ph idx="1"/>
          </p:nvPr>
        </p:nvSpPr>
        <p:spPr>
          <a:xfrm>
            <a:off x="1238490" y="2037143"/>
            <a:ext cx="10115309" cy="4139819"/>
          </a:xfrm>
        </p:spPr>
        <p:txBody>
          <a:bodyPr/>
          <a:lstStyle/>
          <a:p>
            <a:pPr marL="0" indent="0">
              <a:buNone/>
            </a:pPr>
            <a:r>
              <a:rPr lang="en-US" dirty="0"/>
              <a:t> Indirect Objects An indirect object is a noun, pronoun, or noun phrase that tells to or for whom or what the action of the verb is being done. It always needs a direct object and always comes before the direct object.</a:t>
            </a:r>
          </a:p>
          <a:p>
            <a:pPr marL="0" indent="0">
              <a:buNone/>
            </a:pPr>
            <a:r>
              <a:rPr lang="en-US" dirty="0"/>
              <a:t>She cooked us dinner.  </a:t>
            </a:r>
          </a:p>
          <a:p>
            <a:pPr marL="0" indent="0">
              <a:buNone/>
            </a:pPr>
            <a:r>
              <a:rPr lang="en-US" dirty="0"/>
              <a:t>Here, 'us' is the indirect object for whom the action is done, while 'dinner' is the direct object which is the thing that receives the action of the verb (cooked).</a:t>
            </a:r>
          </a:p>
        </p:txBody>
      </p:sp>
    </p:spTree>
    <p:extLst>
      <p:ext uri="{BB962C8B-B14F-4D97-AF65-F5344CB8AC3E}">
        <p14:creationId xmlns:p14="http://schemas.microsoft.com/office/powerpoint/2010/main" val="17085876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02DD6-74DA-AE08-8B94-B311432422FF}"/>
              </a:ext>
            </a:extLst>
          </p:cNvPr>
          <p:cNvSpPr>
            <a:spLocks noGrp="1"/>
          </p:cNvSpPr>
          <p:nvPr>
            <p:ph type="title"/>
          </p:nvPr>
        </p:nvSpPr>
        <p:spPr>
          <a:xfrm>
            <a:off x="949124" y="365125"/>
            <a:ext cx="10404676" cy="965964"/>
          </a:xfrm>
        </p:spPr>
        <p:txBody>
          <a:bodyPr>
            <a:normAutofit/>
          </a:bodyPr>
          <a:lstStyle/>
          <a:p>
            <a:r>
              <a:rPr lang="en-US" sz="4800" b="1" dirty="0"/>
              <a:t>Complements:</a:t>
            </a:r>
          </a:p>
        </p:txBody>
      </p:sp>
      <p:sp>
        <p:nvSpPr>
          <p:cNvPr id="3" name="Content Placeholder 2">
            <a:extLst>
              <a:ext uri="{FF2B5EF4-FFF2-40B4-BE49-F238E27FC236}">
                <a16:creationId xmlns:a16="http://schemas.microsoft.com/office/drawing/2014/main" id="{4327B081-D2C9-2BE2-6F6F-842475B1746C}"/>
              </a:ext>
            </a:extLst>
          </p:cNvPr>
          <p:cNvSpPr>
            <a:spLocks noGrp="1"/>
          </p:cNvSpPr>
          <p:nvPr>
            <p:ph idx="1"/>
          </p:nvPr>
        </p:nvSpPr>
        <p:spPr>
          <a:xfrm>
            <a:off x="648183" y="1990845"/>
            <a:ext cx="10404676" cy="4197692"/>
          </a:xfrm>
        </p:spPr>
        <p:txBody>
          <a:bodyPr/>
          <a:lstStyle/>
          <a:p>
            <a:r>
              <a:rPr lang="en-US" dirty="0"/>
              <a:t>A complement, as the name suggests, is a word that is used to complement the noun or pronoun in a sentence. According to the Oxford Learner’s Dictionary, a complement is defined as a word or phrase that is added “to something in a way that improves it or makes it more attractive</a:t>
            </a:r>
          </a:p>
          <a:p>
            <a:pPr marL="0" indent="0">
              <a:buNone/>
            </a:pPr>
            <a:r>
              <a:rPr lang="en-US" dirty="0"/>
              <a:t>-  Your car is amazing.(it is subject complement)</a:t>
            </a:r>
          </a:p>
          <a:p>
            <a:pPr marL="0" indent="0">
              <a:buNone/>
            </a:pPr>
            <a:r>
              <a:rPr lang="en-US" dirty="0"/>
              <a:t>- I painted my nails pink</a:t>
            </a:r>
            <a:r>
              <a:rPr lang="en-US"/>
              <a:t>.(it is </a:t>
            </a:r>
            <a:r>
              <a:rPr lang="en-US" dirty="0"/>
              <a:t>object complement)</a:t>
            </a:r>
          </a:p>
        </p:txBody>
      </p:sp>
    </p:spTree>
    <p:extLst>
      <p:ext uri="{BB962C8B-B14F-4D97-AF65-F5344CB8AC3E}">
        <p14:creationId xmlns:p14="http://schemas.microsoft.com/office/powerpoint/2010/main" val="282624753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132</TotalTime>
  <Words>445</Words>
  <Application>Microsoft Macintosh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MT</vt:lpstr>
      <vt:lpstr>Gallery</vt:lpstr>
      <vt:lpstr>Advanced grammar in                         use </vt:lpstr>
      <vt:lpstr>What is verbs:</vt:lpstr>
      <vt:lpstr>Type of verbs:</vt:lpstr>
      <vt:lpstr>2-INTRANSITIVE verbs</vt:lpstr>
      <vt:lpstr>An object</vt:lpstr>
      <vt:lpstr>Indirect object:</vt:lpstr>
      <vt:lpstr>Complements: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grammer in use</dc:title>
  <dc:creator>Plan</dc:creator>
  <cp:lastModifiedBy>Microsoft Office User</cp:lastModifiedBy>
  <cp:revision>12</cp:revision>
  <dcterms:created xsi:type="dcterms:W3CDTF">2023-11-19T20:21:04Z</dcterms:created>
  <dcterms:modified xsi:type="dcterms:W3CDTF">2024-01-08T00:26:21Z</dcterms:modified>
</cp:coreProperties>
</file>