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9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3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87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3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7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3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7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10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85510-E919-4E89-BF81-986077E39B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A2AECAB-0308-4258-A3AB-8838F0F0394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4097-1854-C84B-A7FD-F7C3914B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32813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IF Conditional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5831F-4917-344D-A0E0-6D40F07B5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0913"/>
            <a:ext cx="10515600" cy="32160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Assist prof.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zheen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 A Abdullah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4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1779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If he </a:t>
            </a:r>
            <a:r>
              <a:rPr lang="en-US" sz="3200" b="1" u="sng" dirty="0">
                <a:solidFill>
                  <a:srgbClr val="C00000"/>
                </a:solidFill>
              </a:rPr>
              <a:t>had had </a:t>
            </a:r>
            <a:r>
              <a:rPr lang="en-US" sz="3200" b="1" dirty="0"/>
              <a:t>enough money, he </a:t>
            </a:r>
            <a:r>
              <a:rPr lang="en-US" sz="3200" b="1" u="sng" dirty="0">
                <a:solidFill>
                  <a:srgbClr val="C00000"/>
                </a:solidFill>
              </a:rPr>
              <a:t>would have bought </a:t>
            </a:r>
            <a:r>
              <a:rPr lang="en-US" sz="3200" b="1" dirty="0"/>
              <a:t>a new car.</a:t>
            </a:r>
          </a:p>
          <a:p>
            <a:endParaRPr lang="en-US" sz="3200" b="1" dirty="0"/>
          </a:p>
          <a:p>
            <a:r>
              <a:rPr lang="en-US" sz="3200" b="1" dirty="0"/>
              <a:t>If you </a:t>
            </a:r>
            <a:r>
              <a:rPr lang="en-US" sz="3200" b="1" u="sng" dirty="0">
                <a:solidFill>
                  <a:srgbClr val="C00000"/>
                </a:solidFill>
              </a:rPr>
              <a:t>had worked </a:t>
            </a:r>
            <a:r>
              <a:rPr lang="en-US" sz="3200" b="1" dirty="0"/>
              <a:t>hard, you </a:t>
            </a:r>
            <a:r>
              <a:rPr lang="en-US" sz="3200" b="1" u="sng" dirty="0">
                <a:solidFill>
                  <a:srgbClr val="C00000"/>
                </a:solidFill>
              </a:rPr>
              <a:t>would have passed </a:t>
            </a:r>
            <a:r>
              <a:rPr lang="en-US" sz="3200" b="1" dirty="0"/>
              <a:t>the exam.</a:t>
            </a:r>
          </a:p>
          <a:p>
            <a:endParaRPr lang="en-US" sz="3200" b="1" dirty="0"/>
          </a:p>
          <a:p>
            <a:r>
              <a:rPr lang="en-US" sz="3200" b="1" dirty="0"/>
              <a:t>If they </a:t>
            </a:r>
            <a:r>
              <a:rPr lang="en-US" sz="3200" b="1" u="sng" dirty="0">
                <a:solidFill>
                  <a:srgbClr val="C00000"/>
                </a:solidFill>
              </a:rPr>
              <a:t>had taken </a:t>
            </a:r>
            <a:r>
              <a:rPr lang="en-US" sz="3200" b="1" dirty="0"/>
              <a:t>him to hospital earlier, he </a:t>
            </a:r>
            <a:r>
              <a:rPr lang="en-US" sz="3200" b="1" u="sng" dirty="0">
                <a:solidFill>
                  <a:srgbClr val="C00000"/>
                </a:solidFill>
              </a:rPr>
              <a:t>wouldn't have died</a:t>
            </a:r>
            <a:r>
              <a:rPr lang="en-US" sz="3200" b="1" dirty="0"/>
              <a:t>.</a:t>
            </a:r>
          </a:p>
          <a:p>
            <a:endParaRPr lang="en-US" sz="3200" b="1" dirty="0"/>
          </a:p>
          <a:p>
            <a:r>
              <a:rPr lang="en-US" sz="3200" b="1" dirty="0"/>
              <a:t>He </a:t>
            </a:r>
            <a:r>
              <a:rPr lang="en-US" sz="3200" b="1" u="sng" dirty="0">
                <a:solidFill>
                  <a:srgbClr val="C00000"/>
                </a:solidFill>
              </a:rPr>
              <a:t>wouldn't have missed </a:t>
            </a:r>
            <a:r>
              <a:rPr lang="en-US" sz="3200" b="1" dirty="0"/>
              <a:t>the bus, if </a:t>
            </a:r>
            <a:r>
              <a:rPr lang="en-US" sz="3200" b="1" u="sng" dirty="0">
                <a:solidFill>
                  <a:srgbClr val="C00000"/>
                </a:solidFill>
              </a:rPr>
              <a:t>he had woken </a:t>
            </a:r>
            <a:r>
              <a:rPr lang="en-US" sz="3200" b="1" dirty="0"/>
              <a:t>up earlier.</a:t>
            </a:r>
          </a:p>
          <a:p>
            <a:endParaRPr lang="en-US" sz="3200" b="1" dirty="0"/>
          </a:p>
          <a:p>
            <a:r>
              <a:rPr lang="en-US" sz="3200" b="1" dirty="0"/>
              <a:t>The accident </a:t>
            </a:r>
            <a:r>
              <a:rPr lang="en-US" sz="3200" b="1" u="sng" dirty="0">
                <a:solidFill>
                  <a:srgbClr val="C00000"/>
                </a:solidFill>
              </a:rPr>
              <a:t>wouldn't have occurred </a:t>
            </a:r>
            <a:r>
              <a:rPr lang="en-US" sz="3200" b="1" dirty="0"/>
              <a:t>if the driver </a:t>
            </a:r>
            <a:r>
              <a:rPr lang="en-US" sz="3200" b="1" u="sng" dirty="0">
                <a:solidFill>
                  <a:srgbClr val="C00000"/>
                </a:solidFill>
              </a:rPr>
              <a:t>hadn't been driving </a:t>
            </a:r>
            <a:r>
              <a:rPr lang="en-US" sz="3200" b="1" dirty="0"/>
              <a:t>fast.</a:t>
            </a:r>
          </a:p>
        </p:txBody>
      </p:sp>
      <p:sp>
        <p:nvSpPr>
          <p:cNvPr id="3" name="Hexagon 2"/>
          <p:cNvSpPr/>
          <p:nvPr/>
        </p:nvSpPr>
        <p:spPr>
          <a:xfrm>
            <a:off x="2543908" y="239150"/>
            <a:ext cx="7104184" cy="801859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57057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4538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4. Condition with (unless):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b="1" dirty="0"/>
              <a:t>The other conditional subordinator besides </a:t>
            </a:r>
            <a:r>
              <a:rPr lang="en-US" sz="3200" b="1" u="sng" dirty="0">
                <a:solidFill>
                  <a:srgbClr val="C00000"/>
                </a:solidFill>
              </a:rPr>
              <a:t>(if) </a:t>
            </a:r>
            <a:r>
              <a:rPr lang="en-US" sz="3200" b="1" dirty="0"/>
              <a:t>is </a:t>
            </a:r>
            <a:r>
              <a:rPr lang="en-US" sz="3200" b="1" u="sng" dirty="0">
                <a:solidFill>
                  <a:srgbClr val="C00000"/>
                </a:solidFill>
              </a:rPr>
              <a:t>(unless)</a:t>
            </a:r>
            <a:r>
              <a:rPr lang="en-US" sz="3200" b="1" dirty="0"/>
              <a:t>. </a:t>
            </a:r>
          </a:p>
          <a:p>
            <a:endParaRPr lang="en-US" sz="3200" b="1" dirty="0"/>
          </a:p>
          <a:p>
            <a:r>
              <a:rPr lang="en-US" sz="3200" b="1" dirty="0"/>
              <a:t>It is used in </a:t>
            </a:r>
            <a:r>
              <a:rPr lang="en-US" sz="3200" b="1" u="sng" dirty="0">
                <a:solidFill>
                  <a:srgbClr val="0070C0"/>
                </a:solidFill>
              </a:rPr>
              <a:t>a negative condition and means (except if):</a:t>
            </a:r>
          </a:p>
          <a:p>
            <a:endParaRPr lang="en-US" sz="3200" b="1" dirty="0"/>
          </a:p>
          <a:p>
            <a:r>
              <a:rPr lang="en-US" sz="3200" b="1" dirty="0"/>
              <a:t>I am not going out </a:t>
            </a:r>
            <a:r>
              <a:rPr lang="en-US" sz="3200" b="1" u="sng" dirty="0">
                <a:solidFill>
                  <a:srgbClr val="0070C0"/>
                </a:solidFill>
              </a:rPr>
              <a:t>unless</a:t>
            </a:r>
            <a:r>
              <a:rPr lang="en-US" sz="3200" b="1" dirty="0"/>
              <a:t> </a:t>
            </a:r>
            <a:r>
              <a:rPr lang="en-US" sz="3200" b="1" u="sng" dirty="0">
                <a:solidFill>
                  <a:srgbClr val="0070C0"/>
                </a:solidFill>
              </a:rPr>
              <a:t>it stops </a:t>
            </a:r>
            <a:r>
              <a:rPr lang="en-US" sz="3200" b="1" dirty="0"/>
              <a:t>raining.</a:t>
            </a:r>
          </a:p>
          <a:p>
            <a:endParaRPr lang="en-US" sz="3200" b="1" dirty="0"/>
          </a:p>
          <a:p>
            <a:r>
              <a:rPr lang="en-US" sz="3200" b="1" dirty="0"/>
              <a:t>It means the same as:</a:t>
            </a:r>
          </a:p>
          <a:p>
            <a:endParaRPr lang="en-US" sz="3200" b="1" dirty="0"/>
          </a:p>
          <a:p>
            <a:r>
              <a:rPr lang="en-US" sz="3200" b="1" dirty="0"/>
              <a:t>I am not going out </a:t>
            </a:r>
            <a:r>
              <a:rPr lang="en-US" sz="3200" b="1" u="sng" dirty="0">
                <a:solidFill>
                  <a:srgbClr val="0070C0"/>
                </a:solidFill>
              </a:rPr>
              <a:t>if it doesn’t  stop </a:t>
            </a:r>
            <a:r>
              <a:rPr lang="en-US" sz="3200" b="1" dirty="0"/>
              <a:t>raining.</a:t>
            </a:r>
          </a:p>
        </p:txBody>
      </p:sp>
    </p:spTree>
    <p:extLst>
      <p:ext uri="{BB962C8B-B14F-4D97-AF65-F5344CB8AC3E}">
        <p14:creationId xmlns:p14="http://schemas.microsoft.com/office/powerpoint/2010/main" val="310691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7041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5. Conditional without ( if):</a:t>
            </a:r>
          </a:p>
          <a:p>
            <a:r>
              <a:rPr lang="en-US" sz="3200" b="1" dirty="0"/>
              <a:t>English has conditional sentences without the conditional subordinator (if):</a:t>
            </a:r>
          </a:p>
          <a:p>
            <a:r>
              <a:rPr lang="en-US" sz="3200" b="1" u="sng" dirty="0">
                <a:solidFill>
                  <a:srgbClr val="C00000"/>
                </a:solidFill>
              </a:rPr>
              <a:t>The absence of (if) triggers subject – auxiliary inversion rule: </a:t>
            </a:r>
            <a:endParaRPr lang="en-US" sz="3200" b="1" dirty="0"/>
          </a:p>
          <a:p>
            <a:r>
              <a:rPr lang="en-US" sz="3600" b="1" u="sng" dirty="0">
                <a:solidFill>
                  <a:srgbClr val="002060"/>
                </a:solidFill>
              </a:rPr>
              <a:t>Had she </a:t>
            </a:r>
            <a:r>
              <a:rPr lang="en-US" sz="3600" b="1" dirty="0">
                <a:solidFill>
                  <a:srgbClr val="002060"/>
                </a:solidFill>
              </a:rPr>
              <a:t>arrived, I would have seen her.</a:t>
            </a:r>
          </a:p>
          <a:p>
            <a:r>
              <a:rPr lang="en-US" sz="3600" b="1" u="sng" dirty="0">
                <a:solidFill>
                  <a:srgbClr val="002060"/>
                </a:solidFill>
              </a:rPr>
              <a:t>Should they </a:t>
            </a:r>
            <a:r>
              <a:rPr lang="en-US" sz="3600" b="1" dirty="0">
                <a:solidFill>
                  <a:srgbClr val="002060"/>
                </a:solidFill>
              </a:rPr>
              <a:t>arrive late, there will be no one to receive them.</a:t>
            </a:r>
          </a:p>
          <a:p>
            <a:r>
              <a:rPr lang="en-US" sz="3600" b="1" u="sng" dirty="0">
                <a:solidFill>
                  <a:srgbClr val="002060"/>
                </a:solidFill>
              </a:rPr>
              <a:t>Should you </a:t>
            </a:r>
            <a:r>
              <a:rPr lang="en-US" sz="3600" b="1" dirty="0">
                <a:solidFill>
                  <a:srgbClr val="002060"/>
                </a:solidFill>
              </a:rPr>
              <a:t>need my advice, you can call me.</a:t>
            </a:r>
          </a:p>
          <a:p>
            <a:r>
              <a:rPr lang="en-US" sz="3600" b="1" u="sng" dirty="0">
                <a:solidFill>
                  <a:srgbClr val="002060"/>
                </a:solidFill>
              </a:rPr>
              <a:t>Should you </a:t>
            </a:r>
            <a:r>
              <a:rPr lang="en-US" sz="3600" b="1" dirty="0">
                <a:solidFill>
                  <a:srgbClr val="002060"/>
                </a:solidFill>
              </a:rPr>
              <a:t>see Tom, please tell him to phone me.</a:t>
            </a:r>
          </a:p>
          <a:p>
            <a:r>
              <a:rPr lang="en-US" sz="3600" b="1" u="sng" dirty="0">
                <a:solidFill>
                  <a:srgbClr val="002060"/>
                </a:solidFill>
              </a:rPr>
              <a:t>Had I</a:t>
            </a:r>
            <a:r>
              <a:rPr lang="en-US" sz="3600" b="1" dirty="0">
                <a:solidFill>
                  <a:srgbClr val="002060"/>
                </a:solidFill>
              </a:rPr>
              <a:t> not been ill, I would have come.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5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9417"/>
            <a:ext cx="12192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6. Factual condition (talking about facts ):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/>
              <a:t>In factual conditionals that are general truths,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we normally use a present tense in both clauses</a:t>
            </a:r>
            <a:r>
              <a:rPr lang="en-US" sz="3600" b="1" dirty="0"/>
              <a:t>:</a:t>
            </a:r>
          </a:p>
          <a:p>
            <a:r>
              <a:rPr lang="en-US" sz="3600" b="1" dirty="0"/>
              <a:t> </a:t>
            </a:r>
          </a:p>
          <a:p>
            <a:r>
              <a:rPr lang="en-US" sz="3600" b="1" dirty="0"/>
              <a:t>If we </a:t>
            </a:r>
            <a:r>
              <a:rPr lang="en-US" sz="3600" b="1" u="sng" dirty="0">
                <a:solidFill>
                  <a:srgbClr val="C00000"/>
                </a:solidFill>
              </a:rPr>
              <a:t>boil</a:t>
            </a:r>
            <a:r>
              <a:rPr lang="en-US" sz="3600" b="1" dirty="0"/>
              <a:t> water, it </a:t>
            </a:r>
            <a:r>
              <a:rPr lang="en-US" sz="3600" b="1" u="sng" dirty="0">
                <a:solidFill>
                  <a:srgbClr val="C00000"/>
                </a:solidFill>
              </a:rPr>
              <a:t>evaporates</a:t>
            </a:r>
            <a:r>
              <a:rPr lang="en-US" sz="3600" b="1" dirty="0"/>
              <a:t>.</a:t>
            </a:r>
          </a:p>
          <a:p>
            <a:endParaRPr lang="en-US" sz="3600" b="1" dirty="0"/>
          </a:p>
          <a:p>
            <a:r>
              <a:rPr lang="en-US" sz="3600" b="1" dirty="0"/>
              <a:t>It is possible, however,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to use modals (will) </a:t>
            </a:r>
            <a:r>
              <a:rPr lang="en-US" sz="3600" b="1" dirty="0"/>
              <a:t>, for example, adds the idea of absolute certainty:</a:t>
            </a:r>
          </a:p>
          <a:p>
            <a:endParaRPr lang="en-US" sz="3600" b="1" dirty="0"/>
          </a:p>
          <a:p>
            <a:r>
              <a:rPr lang="en-US" sz="3600" b="1" dirty="0"/>
              <a:t> If you </a:t>
            </a:r>
            <a:r>
              <a:rPr lang="en-US" sz="3600" b="1" u="sng" dirty="0">
                <a:solidFill>
                  <a:srgbClr val="C00000"/>
                </a:solidFill>
              </a:rPr>
              <a:t>heat</a:t>
            </a:r>
            <a:r>
              <a:rPr lang="en-US" sz="3600" b="1" dirty="0"/>
              <a:t> ice, it </a:t>
            </a:r>
            <a:r>
              <a:rPr lang="en-US" sz="3600" b="1" u="sng" dirty="0">
                <a:solidFill>
                  <a:srgbClr val="C00000"/>
                </a:solidFill>
              </a:rPr>
              <a:t>will melt</a:t>
            </a:r>
            <a:r>
              <a:rPr lang="en-US" sz="3600" b="1" dirty="0"/>
              <a:t>.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57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28" y="-16328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969477" y="196948"/>
            <a:ext cx="8482818" cy="1603717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THIS LECTURE WILL DISCUSS:</a:t>
            </a:r>
          </a:p>
          <a:p>
            <a:pPr algn="ctr"/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612"/>
            <a:ext cx="12192000" cy="48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0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1716258" y="253219"/>
            <a:ext cx="8693834" cy="1139484"/>
          </a:xfrm>
          <a:prstGeom prst="flowChartInputOutp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English Conditional Sentences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703"/>
            <a:ext cx="12192000" cy="54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3510"/>
            <a:ext cx="12192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English conditional sentences can be of many types: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1-Real Condition: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</a:rPr>
              <a:t>This type of condition refers to possible situations in the present or future. These situations take place if a certain condition is met. It is possible and also very likely that the condition will be fulfilled.</a:t>
            </a:r>
          </a:p>
          <a:p>
            <a:pPr algn="just"/>
            <a:endParaRPr lang="en-US" sz="3600" b="1" dirty="0">
              <a:solidFill>
                <a:srgbClr val="002060"/>
              </a:solidFill>
            </a:endParaRPr>
          </a:p>
          <a:p>
            <a:pPr algn="just"/>
            <a:r>
              <a:rPr lang="en-US" sz="4400" b="1" dirty="0">
                <a:solidFill>
                  <a:srgbClr val="C00000"/>
                </a:solidFill>
              </a:rPr>
              <a:t>Form:</a:t>
            </a:r>
          </a:p>
          <a:p>
            <a:pPr algn="just"/>
            <a:r>
              <a:rPr lang="en-US" sz="4400" b="1" u="sng" dirty="0">
                <a:solidFill>
                  <a:srgbClr val="C00000"/>
                </a:solidFill>
              </a:rPr>
              <a:t>If + Simple Present + Simple Future</a:t>
            </a:r>
          </a:p>
          <a:p>
            <a:pPr algn="just"/>
            <a:endParaRPr lang="en-US" sz="3600" b="1" dirty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  <a:p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1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7903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If I </a:t>
            </a:r>
            <a:r>
              <a:rPr lang="en-US" sz="3600" b="1" u="sng" dirty="0">
                <a:solidFill>
                  <a:srgbClr val="0070C0"/>
                </a:solidFill>
              </a:rPr>
              <a:t>have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enough time, </a:t>
            </a:r>
            <a:r>
              <a:rPr lang="en-US" sz="3600" b="1" u="sng" dirty="0">
                <a:solidFill>
                  <a:srgbClr val="0070C0"/>
                </a:solidFill>
              </a:rPr>
              <a:t>I'll watch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a football match.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If he </a:t>
            </a:r>
            <a:r>
              <a:rPr lang="en-US" sz="3600" b="1" u="sng" dirty="0">
                <a:solidFill>
                  <a:srgbClr val="0070C0"/>
                </a:solidFill>
              </a:rPr>
              <a:t>leaves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, he </a:t>
            </a:r>
            <a:r>
              <a:rPr lang="en-US" sz="3600" b="1" u="sng" dirty="0">
                <a:solidFill>
                  <a:srgbClr val="0070C0"/>
                </a:solidFill>
              </a:rPr>
              <a:t>will catch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the train.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If I </a:t>
            </a:r>
            <a:r>
              <a:rPr lang="en-US" sz="3600" b="1" u="sng" dirty="0">
                <a:solidFill>
                  <a:srgbClr val="0070C0"/>
                </a:solidFill>
              </a:rPr>
              <a:t>find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her address, I </a:t>
            </a:r>
            <a:r>
              <a:rPr lang="en-US" sz="3600" b="1" u="sng" dirty="0">
                <a:solidFill>
                  <a:srgbClr val="0070C0"/>
                </a:solidFill>
              </a:rPr>
              <a:t>will send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her an invitation.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If I </a:t>
            </a:r>
            <a:r>
              <a:rPr lang="en-US" sz="3600" b="1" u="sng" dirty="0">
                <a:solidFill>
                  <a:srgbClr val="0070C0"/>
                </a:solidFill>
              </a:rPr>
              <a:t>don’t see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him this afternoon, </a:t>
            </a:r>
            <a:r>
              <a:rPr lang="en-US" sz="3600" b="1" u="sng" dirty="0">
                <a:solidFill>
                  <a:srgbClr val="0070C0"/>
                </a:solidFill>
              </a:rPr>
              <a:t>I will phone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him in the evening.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59126" y="323556"/>
            <a:ext cx="5514536" cy="14771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66122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6242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Often called the "unreal" conditional because it is used for unreal, impossible or improbable situations. This conditional provides an imaginary result for a given situation. It is very unlikely that the condition will be fulfilled.</a:t>
            </a:r>
          </a:p>
          <a:p>
            <a:endParaRPr lang="en-US" sz="3200" b="1" dirty="0"/>
          </a:p>
          <a:p>
            <a:r>
              <a:rPr lang="en-US" sz="4400" b="1" dirty="0">
                <a:solidFill>
                  <a:srgbClr val="C00000"/>
                </a:solidFill>
              </a:rPr>
              <a:t>Form:</a:t>
            </a:r>
          </a:p>
          <a:p>
            <a:r>
              <a:rPr lang="en-US" sz="4400" b="1" u="sng" dirty="0">
                <a:solidFill>
                  <a:srgbClr val="C00000"/>
                </a:solidFill>
              </a:rPr>
              <a:t>if + Simple Past + would + base verb</a:t>
            </a:r>
          </a:p>
          <a:p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0" y="9513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2-Unreal Condition in the present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5038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0956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If I </a:t>
            </a:r>
            <a:r>
              <a:rPr lang="en-US" sz="3600" b="1" u="sng" dirty="0">
                <a:solidFill>
                  <a:srgbClr val="C00000"/>
                </a:solidFill>
              </a:rPr>
              <a:t>were</a:t>
            </a:r>
            <a:r>
              <a:rPr lang="en-US" sz="3600" b="1" dirty="0">
                <a:solidFill>
                  <a:srgbClr val="002060"/>
                </a:solidFill>
              </a:rPr>
              <a:t> a millionaire, I </a:t>
            </a:r>
            <a:r>
              <a:rPr lang="en-US" sz="3600" b="1" u="sng" dirty="0">
                <a:solidFill>
                  <a:srgbClr val="C00000"/>
                </a:solidFill>
              </a:rPr>
              <a:t>would buy </a:t>
            </a:r>
            <a:r>
              <a:rPr lang="en-US" sz="3600" b="1" dirty="0">
                <a:solidFill>
                  <a:srgbClr val="002060"/>
                </a:solidFill>
              </a:rPr>
              <a:t>a castle.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If I </a:t>
            </a:r>
            <a:r>
              <a:rPr lang="en-US" sz="3600" b="1" u="sng" dirty="0">
                <a:solidFill>
                  <a:srgbClr val="C00000"/>
                </a:solidFill>
              </a:rPr>
              <a:t>had</a:t>
            </a:r>
            <a:r>
              <a:rPr lang="en-US" sz="3600" b="1" dirty="0">
                <a:solidFill>
                  <a:srgbClr val="002060"/>
                </a:solidFill>
              </a:rPr>
              <a:t> a lot of money, I </a:t>
            </a:r>
            <a:r>
              <a:rPr lang="en-US" sz="3600" b="1" u="sng" dirty="0">
                <a:solidFill>
                  <a:srgbClr val="C00000"/>
                </a:solidFill>
              </a:rPr>
              <a:t>would travel </a:t>
            </a:r>
            <a:r>
              <a:rPr lang="en-US" sz="3600" b="1" dirty="0">
                <a:solidFill>
                  <a:srgbClr val="002060"/>
                </a:solidFill>
              </a:rPr>
              <a:t>around the world.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If I </a:t>
            </a:r>
            <a:r>
              <a:rPr lang="en-US" sz="3600" b="1" u="sng" dirty="0">
                <a:solidFill>
                  <a:srgbClr val="C00000"/>
                </a:solidFill>
              </a:rPr>
              <a:t>won</a:t>
            </a:r>
            <a:r>
              <a:rPr lang="en-US" sz="3600" b="1" dirty="0">
                <a:solidFill>
                  <a:srgbClr val="002060"/>
                </a:solidFill>
              </a:rPr>
              <a:t> the lottery, I </a:t>
            </a:r>
            <a:r>
              <a:rPr lang="en-US" sz="3600" b="1" u="sng" dirty="0">
                <a:solidFill>
                  <a:srgbClr val="C00000"/>
                </a:solidFill>
              </a:rPr>
              <a:t>would be </a:t>
            </a:r>
            <a:r>
              <a:rPr lang="en-US" sz="3600" b="1" dirty="0">
                <a:solidFill>
                  <a:srgbClr val="002060"/>
                </a:solidFill>
              </a:rPr>
              <a:t>a millionaire.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She </a:t>
            </a:r>
            <a:r>
              <a:rPr lang="en-US" sz="3600" b="1" u="sng" dirty="0">
                <a:solidFill>
                  <a:srgbClr val="C00000"/>
                </a:solidFill>
              </a:rPr>
              <a:t>would help </a:t>
            </a:r>
            <a:r>
              <a:rPr lang="en-US" sz="3600" b="1" dirty="0">
                <a:solidFill>
                  <a:srgbClr val="002060"/>
                </a:solidFill>
              </a:rPr>
              <a:t>the poor if </a:t>
            </a:r>
            <a:r>
              <a:rPr lang="en-US" sz="3600" b="1" u="sng" dirty="0">
                <a:solidFill>
                  <a:srgbClr val="C00000"/>
                </a:solidFill>
              </a:rPr>
              <a:t>she became </a:t>
            </a:r>
            <a:r>
              <a:rPr lang="en-US" sz="3600" b="1" dirty="0">
                <a:solidFill>
                  <a:srgbClr val="002060"/>
                </a:solidFill>
              </a:rPr>
              <a:t>rich.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If I </a:t>
            </a:r>
            <a:r>
              <a:rPr lang="en-US" sz="3600" b="1" u="sng" dirty="0">
                <a:solidFill>
                  <a:srgbClr val="C00000"/>
                </a:solidFill>
              </a:rPr>
              <a:t>were</a:t>
            </a:r>
            <a:r>
              <a:rPr lang="en-US" sz="3600" b="1" dirty="0">
                <a:solidFill>
                  <a:srgbClr val="002060"/>
                </a:solidFill>
              </a:rPr>
              <a:t> you , I </a:t>
            </a:r>
            <a:r>
              <a:rPr lang="en-US" sz="3600" b="1" u="sng" dirty="0">
                <a:solidFill>
                  <a:srgbClr val="C00000"/>
                </a:solidFill>
              </a:rPr>
              <a:t>would not resign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88788" y="225083"/>
            <a:ext cx="4881489" cy="1055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20252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2379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This condition is impossible or contrary – to – the – fact in the past. It describes a past situation that did not happen. </a:t>
            </a:r>
          </a:p>
          <a:p>
            <a:endParaRPr lang="en-US" sz="3200" b="1" dirty="0"/>
          </a:p>
          <a:p>
            <a:r>
              <a:rPr lang="en-US" sz="3200" b="1" dirty="0"/>
              <a:t>It is impossible that the condition will be met because it refers to the past.</a:t>
            </a:r>
          </a:p>
          <a:p>
            <a:endParaRPr lang="en-US" sz="3200" b="1" dirty="0"/>
          </a:p>
          <a:p>
            <a:r>
              <a:rPr lang="en-US" sz="4000" b="1" u="sng" dirty="0">
                <a:solidFill>
                  <a:srgbClr val="0070C0"/>
                </a:solidFill>
              </a:rPr>
              <a:t>Form:</a:t>
            </a:r>
          </a:p>
          <a:p>
            <a:r>
              <a:rPr lang="en-US" sz="4000" b="1" u="sng" dirty="0">
                <a:solidFill>
                  <a:srgbClr val="0070C0"/>
                </a:solidFill>
              </a:rPr>
              <a:t>if + Past Perfect, + would + have + Past Participle</a:t>
            </a:r>
          </a:p>
          <a:p>
            <a:endParaRPr lang="en-US" sz="3200" b="1" u="sng" dirty="0">
              <a:solidFill>
                <a:srgbClr val="0070C0"/>
              </a:solidFill>
            </a:endParaRPr>
          </a:p>
          <a:p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655879"/>
            <a:ext cx="12360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3-Unreal Condition in the past:</a:t>
            </a:r>
          </a:p>
        </p:txBody>
      </p:sp>
    </p:spTree>
    <p:extLst>
      <p:ext uri="{BB962C8B-B14F-4D97-AF65-F5344CB8AC3E}">
        <p14:creationId xmlns:p14="http://schemas.microsoft.com/office/powerpoint/2010/main" val="23151320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{C9CAC3EB-47AE-C245-848A-A64ADA469106}tf10001119</Template>
  <TotalTime>477</TotalTime>
  <Words>597</Words>
  <Application>Microsoft Macintosh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IF Conditional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Noona</dc:creator>
  <cp:lastModifiedBy>Microsoft Office User</cp:lastModifiedBy>
  <cp:revision>114</cp:revision>
  <dcterms:created xsi:type="dcterms:W3CDTF">2021-03-22T18:52:02Z</dcterms:created>
  <dcterms:modified xsi:type="dcterms:W3CDTF">2023-11-12T08:20:21Z</dcterms:modified>
</cp:coreProperties>
</file>