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8F20AC4-6A87-4658-9DE9-B8DA5A12AF99}" type="slidenum">
              <a:rPr lang="ar-SA"/>
              <a:pPr/>
              <a:t>‹#›</a:t>
            </a:fld>
            <a:endParaRPr lang="en-US"/>
          </a:p>
        </p:txBody>
      </p:sp>
    </p:spTree>
    <p:extLst>
      <p:ext uri="{BB962C8B-B14F-4D97-AF65-F5344CB8AC3E}">
        <p14:creationId xmlns:p14="http://schemas.microsoft.com/office/powerpoint/2010/main" val="35343653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0F70309-7F44-4E3D-AD06-91970C80B01B}" type="slidenum">
              <a:rPr lang="ar-SA"/>
              <a:pPr/>
              <a:t>‹#›</a:t>
            </a:fld>
            <a:endParaRPr lang="en-US"/>
          </a:p>
        </p:txBody>
      </p:sp>
    </p:spTree>
    <p:extLst>
      <p:ext uri="{BB962C8B-B14F-4D97-AF65-F5344CB8AC3E}">
        <p14:creationId xmlns:p14="http://schemas.microsoft.com/office/powerpoint/2010/main" val="8802370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ED6454B-60DD-4B51-B9FC-C272F9B53C03}" type="slidenum">
              <a:rPr lang="ar-SA"/>
              <a:pPr/>
              <a:t>‹#›</a:t>
            </a:fld>
            <a:endParaRPr lang="en-US"/>
          </a:p>
        </p:txBody>
      </p:sp>
    </p:spTree>
    <p:extLst>
      <p:ext uri="{BB962C8B-B14F-4D97-AF65-F5344CB8AC3E}">
        <p14:creationId xmlns:p14="http://schemas.microsoft.com/office/powerpoint/2010/main" val="1224389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9942125-7375-44FF-9DC4-F85865024B3D}" type="slidenum">
              <a:rPr lang="ar-SA"/>
              <a:pPr/>
              <a:t>‹#›</a:t>
            </a:fld>
            <a:endParaRPr lang="en-US"/>
          </a:p>
        </p:txBody>
      </p:sp>
    </p:spTree>
    <p:extLst>
      <p:ext uri="{BB962C8B-B14F-4D97-AF65-F5344CB8AC3E}">
        <p14:creationId xmlns:p14="http://schemas.microsoft.com/office/powerpoint/2010/main" val="30308884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8E9F3DD-80D4-47FB-BCCA-D9EC34BDD2C3}" type="slidenum">
              <a:rPr lang="ar-SA"/>
              <a:pPr/>
              <a:t>‹#›</a:t>
            </a:fld>
            <a:endParaRPr lang="en-US"/>
          </a:p>
        </p:txBody>
      </p:sp>
    </p:spTree>
    <p:extLst>
      <p:ext uri="{BB962C8B-B14F-4D97-AF65-F5344CB8AC3E}">
        <p14:creationId xmlns:p14="http://schemas.microsoft.com/office/powerpoint/2010/main" val="23219339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178A8A3-0809-4DA6-801E-81D54CD09B59}" type="slidenum">
              <a:rPr lang="ar-SA"/>
              <a:pPr/>
              <a:t>‹#›</a:t>
            </a:fld>
            <a:endParaRPr lang="en-US"/>
          </a:p>
        </p:txBody>
      </p:sp>
    </p:spTree>
    <p:extLst>
      <p:ext uri="{BB962C8B-B14F-4D97-AF65-F5344CB8AC3E}">
        <p14:creationId xmlns:p14="http://schemas.microsoft.com/office/powerpoint/2010/main" val="3449087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F0A5868A-BA2A-4ED1-BA49-1B50A43119CB}" type="slidenum">
              <a:rPr lang="ar-SA"/>
              <a:pPr/>
              <a:t>‹#›</a:t>
            </a:fld>
            <a:endParaRPr lang="en-US"/>
          </a:p>
        </p:txBody>
      </p:sp>
    </p:spTree>
    <p:extLst>
      <p:ext uri="{BB962C8B-B14F-4D97-AF65-F5344CB8AC3E}">
        <p14:creationId xmlns:p14="http://schemas.microsoft.com/office/powerpoint/2010/main" val="32343681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A47D7A93-5265-4A8C-B274-029906007023}" type="slidenum">
              <a:rPr lang="ar-SA"/>
              <a:pPr/>
              <a:t>‹#›</a:t>
            </a:fld>
            <a:endParaRPr lang="en-US"/>
          </a:p>
        </p:txBody>
      </p:sp>
    </p:spTree>
    <p:extLst>
      <p:ext uri="{BB962C8B-B14F-4D97-AF65-F5344CB8AC3E}">
        <p14:creationId xmlns:p14="http://schemas.microsoft.com/office/powerpoint/2010/main" val="10588810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F2F2758B-47B3-487A-B4EE-55DA3D25F740}" type="slidenum">
              <a:rPr lang="ar-SA"/>
              <a:pPr/>
              <a:t>‹#›</a:t>
            </a:fld>
            <a:endParaRPr lang="en-US"/>
          </a:p>
        </p:txBody>
      </p:sp>
    </p:spTree>
    <p:extLst>
      <p:ext uri="{BB962C8B-B14F-4D97-AF65-F5344CB8AC3E}">
        <p14:creationId xmlns:p14="http://schemas.microsoft.com/office/powerpoint/2010/main" val="12527238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F8F91B5-8E68-4A27-BB36-C2093865468C}" type="slidenum">
              <a:rPr lang="ar-SA"/>
              <a:pPr/>
              <a:t>‹#›</a:t>
            </a:fld>
            <a:endParaRPr lang="en-US"/>
          </a:p>
        </p:txBody>
      </p:sp>
    </p:spTree>
    <p:extLst>
      <p:ext uri="{BB962C8B-B14F-4D97-AF65-F5344CB8AC3E}">
        <p14:creationId xmlns:p14="http://schemas.microsoft.com/office/powerpoint/2010/main" val="1767868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C146D88-C19A-4127-B386-5C8179F958BF}" type="slidenum">
              <a:rPr lang="ar-SA"/>
              <a:pPr/>
              <a:t>‹#›</a:t>
            </a:fld>
            <a:endParaRPr lang="en-US"/>
          </a:p>
        </p:txBody>
      </p:sp>
    </p:spTree>
    <p:extLst>
      <p:ext uri="{BB962C8B-B14F-4D97-AF65-F5344CB8AC3E}">
        <p14:creationId xmlns:p14="http://schemas.microsoft.com/office/powerpoint/2010/main" val="15489675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lvl1pPr>
          </a:lstStyle>
          <a:p>
            <a:fld id="{CF0ED8DA-F12A-49B5-8A38-FD6A825283D4}" type="slidenum">
              <a:rPr lang="ar-SA"/>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1" fontAlgn="base">
        <a:spcBef>
          <a:spcPct val="0"/>
        </a:spcBef>
        <a:spcAft>
          <a:spcPct val="0"/>
        </a:spcAft>
        <a:defRPr sz="4400">
          <a:solidFill>
            <a:schemeClr val="tx2"/>
          </a:solidFill>
          <a:latin typeface="+mj-lt"/>
          <a:ea typeface="+mj-ea"/>
          <a:cs typeface="+mj-cs"/>
        </a:defRPr>
      </a:lvl1pPr>
      <a:lvl2pPr algn="ctr" rtl="1" fontAlgn="base">
        <a:spcBef>
          <a:spcPct val="0"/>
        </a:spcBef>
        <a:spcAft>
          <a:spcPct val="0"/>
        </a:spcAft>
        <a:defRPr sz="4400">
          <a:solidFill>
            <a:schemeClr val="tx2"/>
          </a:solidFill>
          <a:latin typeface="Arial" charset="0"/>
          <a:cs typeface="Arial" charset="0"/>
        </a:defRPr>
      </a:lvl2pPr>
      <a:lvl3pPr algn="ctr" rtl="1" fontAlgn="base">
        <a:spcBef>
          <a:spcPct val="0"/>
        </a:spcBef>
        <a:spcAft>
          <a:spcPct val="0"/>
        </a:spcAft>
        <a:defRPr sz="4400">
          <a:solidFill>
            <a:schemeClr val="tx2"/>
          </a:solidFill>
          <a:latin typeface="Arial" charset="0"/>
          <a:cs typeface="Arial" charset="0"/>
        </a:defRPr>
      </a:lvl3pPr>
      <a:lvl4pPr algn="ctr" rtl="1" fontAlgn="base">
        <a:spcBef>
          <a:spcPct val="0"/>
        </a:spcBef>
        <a:spcAft>
          <a:spcPct val="0"/>
        </a:spcAft>
        <a:defRPr sz="4400">
          <a:solidFill>
            <a:schemeClr val="tx2"/>
          </a:solidFill>
          <a:latin typeface="Arial" charset="0"/>
          <a:cs typeface="Arial" charset="0"/>
        </a:defRPr>
      </a:lvl4pPr>
      <a:lvl5pPr algn="ctr" rtl="1" fontAlgn="base">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p:titleStyle>
    <p:bodyStyle>
      <a:lvl1pPr marL="342900" indent="-342900" algn="r" rtl="1" fontAlgn="base">
        <a:spcBef>
          <a:spcPct val="20000"/>
        </a:spcBef>
        <a:spcAft>
          <a:spcPct val="0"/>
        </a:spcAft>
        <a:buChar char="•"/>
        <a:defRPr sz="3200">
          <a:solidFill>
            <a:schemeClr val="tx1"/>
          </a:solidFill>
          <a:latin typeface="+mn-lt"/>
          <a:ea typeface="+mn-ea"/>
          <a:cs typeface="+mn-cs"/>
        </a:defRPr>
      </a:lvl1pPr>
      <a:lvl2pPr marL="742950" indent="-285750" algn="r" rtl="1" fontAlgn="base">
        <a:spcBef>
          <a:spcPct val="20000"/>
        </a:spcBef>
        <a:spcAft>
          <a:spcPct val="0"/>
        </a:spcAft>
        <a:buChar char="–"/>
        <a:defRPr sz="2800">
          <a:solidFill>
            <a:schemeClr val="tx1"/>
          </a:solidFill>
          <a:latin typeface="+mn-lt"/>
          <a:cs typeface="+mn-cs"/>
        </a:defRPr>
      </a:lvl2pPr>
      <a:lvl3pPr marL="1143000" indent="-228600" algn="r" rtl="1" fontAlgn="base">
        <a:spcBef>
          <a:spcPct val="20000"/>
        </a:spcBef>
        <a:spcAft>
          <a:spcPct val="0"/>
        </a:spcAft>
        <a:buChar char="•"/>
        <a:defRPr sz="2400">
          <a:solidFill>
            <a:schemeClr val="tx1"/>
          </a:solidFill>
          <a:latin typeface="+mn-lt"/>
          <a:cs typeface="+mn-cs"/>
        </a:defRPr>
      </a:lvl3pPr>
      <a:lvl4pPr marL="1600200" indent="-228600" algn="r" rtl="1" fontAlgn="base">
        <a:spcBef>
          <a:spcPct val="20000"/>
        </a:spcBef>
        <a:spcAft>
          <a:spcPct val="0"/>
        </a:spcAft>
        <a:buChar char="–"/>
        <a:defRPr sz="2000">
          <a:solidFill>
            <a:schemeClr val="tx1"/>
          </a:solidFill>
          <a:latin typeface="+mn-lt"/>
          <a:cs typeface="+mn-cs"/>
        </a:defRPr>
      </a:lvl4pPr>
      <a:lvl5pPr marL="2057400" indent="-228600" algn="r" rtl="1" fontAlgn="base">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endParaRPr lang="en-US"/>
          </a:p>
        </p:txBody>
      </p:sp>
      <p:sp>
        <p:nvSpPr>
          <p:cNvPr id="2051" name="Rectangle 3"/>
          <p:cNvSpPr>
            <a:spLocks noGrp="1" noChangeArrowheads="1"/>
          </p:cNvSpPr>
          <p:nvPr>
            <p:ph type="subTitle" idx="1"/>
          </p:nvPr>
        </p:nvSpPr>
        <p:spPr>
          <a:xfrm>
            <a:off x="323850" y="333375"/>
            <a:ext cx="8280400" cy="6191250"/>
          </a:xfrm>
          <a:solidFill>
            <a:schemeClr val="accent1"/>
          </a:solidFill>
        </p:spPr>
        <p:txBody>
          <a:bodyPr/>
          <a:lstStyle/>
          <a:p>
            <a:r>
              <a:rPr lang="en-US" sz="2800" b="1"/>
              <a:t>Plant Cell Components</a:t>
            </a:r>
          </a:p>
          <a:p>
            <a:pPr algn="l"/>
            <a:r>
              <a:rPr lang="en-US" sz="2800" b="1"/>
              <a:t>The Cell Plate and Middle Lamella</a:t>
            </a:r>
          </a:p>
          <a:p>
            <a:pPr algn="l"/>
            <a:r>
              <a:rPr lang="en-US" sz="2800" b="1"/>
              <a:t>I- Cell Wall (extra cellular matrix):</a:t>
            </a:r>
            <a:endParaRPr lang="en-US" sz="2800"/>
          </a:p>
          <a:p>
            <a:pPr algn="l"/>
            <a:r>
              <a:rPr lang="en-US" sz="2800"/>
              <a:t>1- Rigid structure that defines shape of cell.</a:t>
            </a:r>
          </a:p>
          <a:p>
            <a:pPr algn="l"/>
            <a:r>
              <a:rPr lang="en-US" sz="2800"/>
              <a:t>2- Provides rigidity and strength to plants.</a:t>
            </a:r>
          </a:p>
          <a:p>
            <a:pPr algn="l"/>
            <a:r>
              <a:rPr lang="en-US" sz="2800"/>
              <a:t>3- Allows plants to grow tall and withstand forces such as wind &amp; gravity.</a:t>
            </a:r>
          </a:p>
          <a:p>
            <a:pPr algn="l"/>
            <a:r>
              <a:rPr lang="en-US" sz="2800"/>
              <a:t>4- Allows cells to build up internal (turgor) pressure which adds stiffness to cell/plant.</a:t>
            </a:r>
            <a:endParaRPr lang="en-US" sz="2800" b="1"/>
          </a:p>
          <a:p>
            <a:pPr algn="l"/>
            <a:r>
              <a:rPr lang="en-US" sz="2800" b="1"/>
              <a:t>Primary &amp; Secondary Cell Walls (CW):</a:t>
            </a:r>
            <a:endParaRPr lang="en-US" sz="2800"/>
          </a:p>
          <a:p>
            <a:pPr algn="l"/>
            <a:r>
              <a:rPr lang="en-US" sz="2800"/>
              <a:t>1- All cells have primary CW</a:t>
            </a:r>
          </a:p>
          <a:p>
            <a:pPr algn="l"/>
            <a:r>
              <a:rPr lang="en-US" sz="2800"/>
              <a:t>2- Some mature cells develop secondary cell wall.</a:t>
            </a:r>
          </a:p>
        </p:txBody>
      </p:sp>
    </p:spTree>
  </p:cSld>
  <p:clrMapOvr>
    <a:masterClrMapping/>
  </p:clrMapOvr>
  <p:transition spd="slow">
    <p:checke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endParaRPr lang="en-US"/>
          </a:p>
        </p:txBody>
      </p:sp>
      <p:pic>
        <p:nvPicPr>
          <p:cNvPr id="11268" name="Picture 4"/>
          <p:cNvPicPr>
            <a:picLocks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611188" y="260350"/>
            <a:ext cx="7993062" cy="6121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slow">
    <p:checke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endParaRPr lang="en-US"/>
          </a:p>
        </p:txBody>
      </p:sp>
      <p:sp>
        <p:nvSpPr>
          <p:cNvPr id="12291" name="Rectangle 3"/>
          <p:cNvSpPr>
            <a:spLocks noGrp="1" noChangeArrowheads="1"/>
          </p:cNvSpPr>
          <p:nvPr>
            <p:ph type="body" idx="1"/>
          </p:nvPr>
        </p:nvSpPr>
        <p:spPr>
          <a:xfrm>
            <a:off x="457200" y="333375"/>
            <a:ext cx="8229600" cy="6264275"/>
          </a:xfrm>
          <a:solidFill>
            <a:schemeClr val="accent1"/>
          </a:solidFill>
        </p:spPr>
        <p:txBody>
          <a:bodyPr/>
          <a:lstStyle/>
          <a:p>
            <a:pPr algn="l" rtl="0">
              <a:lnSpc>
                <a:spcPct val="90000"/>
              </a:lnSpc>
            </a:pPr>
            <a:r>
              <a:rPr lang="en-US" sz="2800" b="1"/>
              <a:t>Plasmodesmata</a:t>
            </a:r>
            <a:endParaRPr lang="en-US" sz="2800"/>
          </a:p>
          <a:p>
            <a:pPr algn="l" rtl="0">
              <a:lnSpc>
                <a:spcPct val="90000"/>
              </a:lnSpc>
            </a:pPr>
            <a:r>
              <a:rPr lang="en-US" sz="2800"/>
              <a:t>The primary walls of plant cells are traversed by microscopic strands of cytoplasm called plasmodesmata that form a unique mode of communication between neighboring cells. Plasmodesmata consist of membranes and proteins in the form of structurally complex membrane-lined pores that form cytoplasmic bridges between adjacent cells. Plasmodesmata play an important role in establishing and regulating short-distance cell-to-cell communication. Collectively they form an integrated cytoplasmic system throughout the plant body, from the early stages of embryo development to plant maturity.</a:t>
            </a:r>
          </a:p>
        </p:txBody>
      </p:sp>
    </p:spTree>
  </p:cSld>
  <p:clrMapOvr>
    <a:masterClrMapping/>
  </p:clrMapOvr>
  <p:transition spd="slow">
    <p:wheel spokes="2"/>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endParaRPr lang="en-US"/>
          </a:p>
        </p:txBody>
      </p:sp>
      <p:sp>
        <p:nvSpPr>
          <p:cNvPr id="13315" name="Rectangle 3"/>
          <p:cNvSpPr>
            <a:spLocks noGrp="1" noChangeArrowheads="1"/>
          </p:cNvSpPr>
          <p:nvPr>
            <p:ph type="body" idx="1"/>
          </p:nvPr>
        </p:nvSpPr>
        <p:spPr>
          <a:xfrm>
            <a:off x="457200" y="260350"/>
            <a:ext cx="8229600" cy="6264275"/>
          </a:xfrm>
          <a:solidFill>
            <a:schemeClr val="accent1"/>
          </a:solidFill>
        </p:spPr>
        <p:txBody>
          <a:bodyPr/>
          <a:lstStyle/>
          <a:p>
            <a:pPr algn="l" rtl="0">
              <a:lnSpc>
                <a:spcPct val="90000"/>
              </a:lnSpc>
            </a:pPr>
            <a:r>
              <a:rPr lang="en-US" sz="2400" b="1"/>
              <a:t>Pits and primary pits-fields</a:t>
            </a:r>
            <a:endParaRPr lang="en-US" sz="2400"/>
          </a:p>
          <a:p>
            <a:pPr algn="l" rtl="0">
              <a:lnSpc>
                <a:spcPct val="90000"/>
              </a:lnSpc>
            </a:pPr>
            <a:r>
              <a:rPr lang="en-US" sz="2400"/>
              <a:t>Secondary cell walls are commonly characterized by the presence of cavities called </a:t>
            </a:r>
            <a:r>
              <a:rPr lang="en-US" sz="2400" b="1"/>
              <a:t>pits. </a:t>
            </a:r>
            <a:r>
              <a:rPr lang="en-US" sz="2400"/>
              <a:t>A pit in a cell wall usually occurs opposite a pit in the wall of an adjoining cell, and the two opposing pits constitute a </a:t>
            </a:r>
            <a:r>
              <a:rPr lang="en-US" sz="2400" b="1"/>
              <a:t>pit-pair</a:t>
            </a:r>
            <a:r>
              <a:rPr lang="en-US" sz="2400"/>
              <a:t>. The middle lamella and the two primary walls between the two pit cavities are called the </a:t>
            </a:r>
            <a:r>
              <a:rPr lang="en-US" sz="2400" b="1"/>
              <a:t>pit membrane</a:t>
            </a:r>
            <a:r>
              <a:rPr lang="en-US" sz="2400"/>
              <a:t>. Pits are result from differential deposition of secondary wall material; none is deposited over the pit membrane so that the pits are actual discontinuities in the secondary wall. Whereas secondary walls have pits, primary walls have </a:t>
            </a:r>
            <a:r>
              <a:rPr lang="en-US" sz="2400" b="1"/>
              <a:t>primary pits</a:t>
            </a:r>
            <a:r>
              <a:rPr lang="en-US" sz="2400"/>
              <a:t>, which are thin areas, not interruptions, in the primary wall. In this book the term </a:t>
            </a:r>
            <a:r>
              <a:rPr lang="en-US" sz="2400" b="1"/>
              <a:t>primary pit-field. </a:t>
            </a:r>
            <a:r>
              <a:rPr lang="en-US" sz="2400"/>
              <a:t>During the deposition of the secondary wall, the pits are formed over the primary pit-fields.</a:t>
            </a:r>
          </a:p>
        </p:txBody>
      </p:sp>
    </p:spTree>
  </p:cSld>
  <p:clrMapOvr>
    <a:masterClrMapping/>
  </p:clrMapOvr>
  <p:transition spd="slow">
    <p:cover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endParaRPr lang="en-US"/>
          </a:p>
        </p:txBody>
      </p:sp>
      <p:sp>
        <p:nvSpPr>
          <p:cNvPr id="14339" name="Rectangle 3"/>
          <p:cNvSpPr>
            <a:spLocks noGrp="1" noChangeArrowheads="1"/>
          </p:cNvSpPr>
          <p:nvPr>
            <p:ph type="body" idx="1"/>
          </p:nvPr>
        </p:nvSpPr>
        <p:spPr>
          <a:xfrm>
            <a:off x="457200" y="549275"/>
            <a:ext cx="8229600" cy="5975350"/>
          </a:xfrm>
          <a:solidFill>
            <a:schemeClr val="accent1"/>
          </a:solidFill>
        </p:spPr>
        <p:txBody>
          <a:bodyPr/>
          <a:lstStyle/>
          <a:p>
            <a:pPr algn="l" rtl="0"/>
            <a:r>
              <a:rPr lang="en-US"/>
              <a:t>Several pits may arise over one primary pit field. Plasmodesmata are commonly aggregated in the primary pit fields. When a secondary wall develops, the plasmodesmata remain in the pit membrane as connections between the protoplasts of the adjoining cells. Plasmodesmata are not restricted to primary pit-fields. A scattering of plasmodesmata through a wall of uniform thickness is of common occurrence. </a:t>
            </a:r>
          </a:p>
        </p:txBody>
      </p:sp>
    </p:spTree>
  </p:cSld>
  <p:clrMapOvr>
    <a:masterClrMapping/>
  </p:clrMapOvr>
  <p:transition spd="slow">
    <p:comb dir="ver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endParaRPr lang="en-US"/>
          </a:p>
        </p:txBody>
      </p:sp>
      <p:sp>
        <p:nvSpPr>
          <p:cNvPr id="15363" name="Rectangle 3"/>
          <p:cNvSpPr>
            <a:spLocks noGrp="1" noChangeArrowheads="1"/>
          </p:cNvSpPr>
          <p:nvPr>
            <p:ph type="body" idx="1"/>
          </p:nvPr>
        </p:nvSpPr>
        <p:spPr>
          <a:xfrm>
            <a:off x="457200" y="404813"/>
            <a:ext cx="8229600" cy="6048375"/>
          </a:xfrm>
          <a:solidFill>
            <a:schemeClr val="accent1"/>
          </a:solidFill>
        </p:spPr>
        <p:txBody>
          <a:bodyPr/>
          <a:lstStyle/>
          <a:p>
            <a:pPr algn="l" rtl="0"/>
            <a:r>
              <a:rPr lang="en-US" sz="2800"/>
              <a:t>Pits vary in size and detailed structure, but two principal types are recognized in cells with secondary walls: </a:t>
            </a:r>
            <a:r>
              <a:rPr lang="en-US" sz="2800" b="1"/>
              <a:t>simple pits </a:t>
            </a:r>
            <a:r>
              <a:rPr lang="en-US" sz="2800"/>
              <a:t>and </a:t>
            </a:r>
            <a:r>
              <a:rPr lang="en-US" sz="2800" b="1"/>
              <a:t>bordered pits</a:t>
            </a:r>
            <a:r>
              <a:rPr lang="en-US" sz="2800"/>
              <a:t>. The basic difference between the two kinds of pit is that, in the bordered pit, the secondary wall arches over the pit cavity and narrows down its opening to the lumen of the cell. The overarching secondary wall constitutes the </a:t>
            </a:r>
            <a:r>
              <a:rPr lang="en-US" sz="2800" b="1"/>
              <a:t>border</a:t>
            </a:r>
            <a:r>
              <a:rPr lang="en-US" sz="2800"/>
              <a:t>. In simple pits, no such overarching occurs. In bordered pits, the part of the cavity enclosed by the border is called the </a:t>
            </a:r>
            <a:r>
              <a:rPr lang="en-US" sz="2800" b="1"/>
              <a:t>pit chamber</a:t>
            </a:r>
            <a:r>
              <a:rPr lang="en-US" sz="2800"/>
              <a:t>, and the opening in the border is the </a:t>
            </a:r>
            <a:r>
              <a:rPr lang="en-US" sz="2800" b="1"/>
              <a:t>aperture</a:t>
            </a:r>
            <a:r>
              <a:rPr lang="en-US" sz="2800"/>
              <a:t>.</a:t>
            </a:r>
          </a:p>
        </p:txBody>
      </p:sp>
    </p:spTree>
  </p:cSld>
  <p:clrMapOvr>
    <a:masterClrMapping/>
  </p:clrMapOvr>
  <p:transition spd="slow">
    <p:checker dir="ver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endParaRPr lang="en-US"/>
          </a:p>
        </p:txBody>
      </p:sp>
      <p:sp>
        <p:nvSpPr>
          <p:cNvPr id="16387" name="Rectangle 3"/>
          <p:cNvSpPr>
            <a:spLocks noGrp="1" noChangeArrowheads="1"/>
          </p:cNvSpPr>
          <p:nvPr>
            <p:ph type="body" idx="1"/>
          </p:nvPr>
        </p:nvSpPr>
        <p:spPr>
          <a:xfrm>
            <a:off x="457200" y="404813"/>
            <a:ext cx="8229600" cy="6192837"/>
          </a:xfrm>
          <a:solidFill>
            <a:schemeClr val="accent1"/>
          </a:solidFill>
        </p:spPr>
        <p:txBody>
          <a:bodyPr/>
          <a:lstStyle/>
          <a:p>
            <a:pPr algn="l" rtl="0">
              <a:lnSpc>
                <a:spcPct val="90000"/>
              </a:lnSpc>
            </a:pPr>
            <a:r>
              <a:rPr lang="en-US"/>
              <a:t>A combination of simple pits is termed a </a:t>
            </a:r>
            <a:r>
              <a:rPr lang="en-US" b="1" i="1"/>
              <a:t>simple pit pair</a:t>
            </a:r>
            <a:r>
              <a:rPr lang="en-US"/>
              <a:t>, and of two opposing bordered pits a </a:t>
            </a:r>
            <a:r>
              <a:rPr lang="en-US" b="1" i="1"/>
              <a:t>bordered pit-pair</a:t>
            </a:r>
            <a:r>
              <a:rPr lang="en-US"/>
              <a:t>. Combinations of simple pits and bordered pits, called </a:t>
            </a:r>
            <a:r>
              <a:rPr lang="en-US" b="1" i="1"/>
              <a:t>halfbordered</a:t>
            </a:r>
            <a:r>
              <a:rPr lang="en-US"/>
              <a:t> </a:t>
            </a:r>
            <a:r>
              <a:rPr lang="en-US" b="1" i="1"/>
              <a:t>pit-pairs</a:t>
            </a:r>
            <a:r>
              <a:rPr lang="en-US"/>
              <a:t>, are found in the xylem. A pit may have no complementary structure, for example, as when it occurs opposite an intercellular space. Such pits are called </a:t>
            </a:r>
            <a:r>
              <a:rPr lang="en-US" b="1" i="1"/>
              <a:t>blind pits</a:t>
            </a:r>
            <a:r>
              <a:rPr lang="en-US"/>
              <a:t>. In addition two or more pits may oppose a single pit in an adjoining cell, a combination that has been named </a:t>
            </a:r>
            <a:r>
              <a:rPr lang="en-US" b="1" i="1"/>
              <a:t>unilaterally compound pitting</a:t>
            </a:r>
            <a:r>
              <a:rPr lang="en-US"/>
              <a:t>.</a:t>
            </a:r>
          </a:p>
        </p:txBody>
      </p:sp>
    </p:spTree>
  </p:cSld>
  <p:clrMapOvr>
    <a:masterClrMapping/>
  </p:clrMapOvr>
  <p:transition spd="slow">
    <p:wheel spokes="1"/>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endParaRPr lang="en-US"/>
          </a:p>
        </p:txBody>
      </p:sp>
      <p:pic>
        <p:nvPicPr>
          <p:cNvPr id="17412" name="Picture 4"/>
          <p:cNvPicPr>
            <a:picLocks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539750" y="260350"/>
            <a:ext cx="7704138" cy="5689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7413" name="Rectangle 5"/>
          <p:cNvSpPr>
            <a:spLocks noChangeArrowheads="1"/>
          </p:cNvSpPr>
          <p:nvPr/>
        </p:nvSpPr>
        <p:spPr bwMode="auto">
          <a:xfrm>
            <a:off x="1979613" y="6165850"/>
            <a:ext cx="4464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l" rtl="0">
              <a:tabLst>
                <a:tab pos="1752600" algn="l"/>
              </a:tabLst>
            </a:pPr>
            <a:r>
              <a:rPr lang="en-US" b="1"/>
              <a:t>Bordered pits as “check-valve” for flow</a:t>
            </a:r>
          </a:p>
        </p:txBody>
      </p:sp>
    </p:spTree>
  </p:cSld>
  <p:clrMapOvr>
    <a:masterClrMapping/>
  </p:clrMapOvr>
  <p:transition spd="slow">
    <p:cover di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endParaRPr lang="en-US"/>
          </a:p>
        </p:txBody>
      </p:sp>
      <p:pic>
        <p:nvPicPr>
          <p:cNvPr id="18436" name="Picture 4"/>
          <p:cNvPicPr>
            <a:picLocks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2771775" y="260350"/>
            <a:ext cx="3529013" cy="55451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8437" name="Rectangle 5"/>
          <p:cNvSpPr>
            <a:spLocks noChangeArrowheads="1"/>
          </p:cNvSpPr>
          <p:nvPr/>
        </p:nvSpPr>
        <p:spPr bwMode="auto">
          <a:xfrm>
            <a:off x="3419475" y="5949950"/>
            <a:ext cx="2101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b="1"/>
              <a:t>Primary pit fields</a:t>
            </a:r>
            <a:r>
              <a:rPr lang="en-US"/>
              <a:t> </a:t>
            </a:r>
          </a:p>
        </p:txBody>
      </p:sp>
    </p:spTree>
  </p:cSld>
  <p:clrMapOvr>
    <a:masterClrMapping/>
  </p:clrMapOvr>
  <p:transition spd="slow">
    <p:wipe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endParaRPr lang="en-US"/>
          </a:p>
        </p:txBody>
      </p:sp>
      <p:sp>
        <p:nvSpPr>
          <p:cNvPr id="3075" name="Rectangle 3"/>
          <p:cNvSpPr>
            <a:spLocks noGrp="1" noChangeArrowheads="1"/>
          </p:cNvSpPr>
          <p:nvPr>
            <p:ph type="body" idx="1"/>
          </p:nvPr>
        </p:nvSpPr>
        <p:spPr>
          <a:xfrm>
            <a:off x="457200" y="404813"/>
            <a:ext cx="8229600" cy="6192837"/>
          </a:xfrm>
          <a:solidFill>
            <a:schemeClr val="accent1"/>
          </a:solidFill>
        </p:spPr>
        <p:txBody>
          <a:bodyPr/>
          <a:lstStyle/>
          <a:p>
            <a:pPr algn="l" rtl="0"/>
            <a:r>
              <a:rPr lang="en-US" b="1"/>
              <a:t>Cell plate</a:t>
            </a:r>
            <a:r>
              <a:rPr lang="en-US"/>
              <a:t>:</a:t>
            </a:r>
          </a:p>
          <a:p>
            <a:pPr algn="l" rtl="0"/>
            <a:r>
              <a:rPr lang="en-US"/>
              <a:t>The cell plate is a thin layer of largely pectic materials laid down across the phragmoplast, the microtubular structure that forms midway between the two nuclei and disassembling spindle during cytokinensis. The cell plate grows in the region of the phragmoplast where the ends of the microtubules overlap and eventually is in continuity with the already existing wall. </a:t>
            </a:r>
          </a:p>
        </p:txBody>
      </p:sp>
    </p:spTree>
  </p:cSld>
  <p:clrMapOvr>
    <a:masterClrMapping/>
  </p:clrMapOvr>
  <p:transition spd="slow">
    <p:comb/>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endParaRPr lang="en-US"/>
          </a:p>
        </p:txBody>
      </p:sp>
      <p:sp>
        <p:nvSpPr>
          <p:cNvPr id="4099" name="Rectangle 3"/>
          <p:cNvSpPr>
            <a:spLocks noGrp="1" noChangeArrowheads="1"/>
          </p:cNvSpPr>
          <p:nvPr>
            <p:ph type="body" idx="1"/>
          </p:nvPr>
        </p:nvSpPr>
        <p:spPr>
          <a:xfrm>
            <a:off x="457200" y="188913"/>
            <a:ext cx="8229600" cy="6408737"/>
          </a:xfrm>
          <a:solidFill>
            <a:schemeClr val="accent1"/>
          </a:solidFill>
        </p:spPr>
        <p:txBody>
          <a:bodyPr/>
          <a:lstStyle/>
          <a:p>
            <a:pPr algn="l" rtl="0"/>
            <a:r>
              <a:rPr lang="en-US"/>
              <a:t>Cell plate formation consists of the creation of a plate like membranous network that is derived from the fusion of Golgi-derived vesicles in the equatorial plane. As more pectic substances are synthesized by the dictyosomes (Golgi apparatus) and transported to the cell plate in vesicles, the cell plate is transformed into the middle lamella.</a:t>
            </a:r>
          </a:p>
        </p:txBody>
      </p:sp>
    </p:spTree>
  </p:cSld>
  <p:clrMapOvr>
    <a:masterClrMapping/>
  </p:clrMapOvr>
  <p:transition spd="slow">
    <p:cover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endParaRPr lang="en-US"/>
          </a:p>
        </p:txBody>
      </p:sp>
      <p:sp>
        <p:nvSpPr>
          <p:cNvPr id="5123" name="Rectangle 3"/>
          <p:cNvSpPr>
            <a:spLocks noGrp="1" noChangeArrowheads="1"/>
          </p:cNvSpPr>
          <p:nvPr>
            <p:ph type="body" idx="1"/>
          </p:nvPr>
        </p:nvSpPr>
        <p:spPr>
          <a:xfrm>
            <a:off x="457200" y="333375"/>
            <a:ext cx="8229600" cy="6264275"/>
          </a:xfrm>
          <a:solidFill>
            <a:schemeClr val="accent1"/>
          </a:solidFill>
        </p:spPr>
        <p:txBody>
          <a:bodyPr/>
          <a:lstStyle/>
          <a:p>
            <a:pPr algn="l" rtl="0"/>
            <a:r>
              <a:rPr lang="en-US" b="1"/>
              <a:t>The middle lamella:</a:t>
            </a:r>
            <a:endParaRPr lang="en-US"/>
          </a:p>
          <a:p>
            <a:pPr algn="l" rtl="0"/>
            <a:r>
              <a:rPr lang="en-US"/>
              <a:t>Acts as an intercellular to bind the walls of daughter cells together. It is regarded as the first true cell wall layer. This layer consists largely of highly hydrated, pectinaceous substances and can be identified as an extremely thin layer between two adjacent cells. The middle lamella is optically isotropic, which means that it is composed of substances having the same optical properties along all axes.</a:t>
            </a:r>
          </a:p>
        </p:txBody>
      </p:sp>
    </p:spTree>
  </p:cSld>
  <p:clrMapOvr>
    <a:masterClrMapping/>
  </p:clrMapOvr>
  <p:transition spd="slow">
    <p:comb/>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endParaRPr lang="en-US"/>
          </a:p>
        </p:txBody>
      </p:sp>
      <p:sp>
        <p:nvSpPr>
          <p:cNvPr id="6147" name="Rectangle 3"/>
          <p:cNvSpPr>
            <a:spLocks noGrp="1" noChangeArrowheads="1"/>
          </p:cNvSpPr>
          <p:nvPr>
            <p:ph type="body" idx="1"/>
          </p:nvPr>
        </p:nvSpPr>
        <p:spPr>
          <a:xfrm>
            <a:off x="457200" y="260350"/>
            <a:ext cx="8229600" cy="6264275"/>
          </a:xfrm>
          <a:solidFill>
            <a:schemeClr val="accent1"/>
          </a:solidFill>
        </p:spPr>
        <p:txBody>
          <a:bodyPr/>
          <a:lstStyle/>
          <a:p>
            <a:pPr algn="l" rtl="0">
              <a:lnSpc>
                <a:spcPct val="90000"/>
              </a:lnSpc>
            </a:pPr>
            <a:r>
              <a:rPr lang="en-US" b="1"/>
              <a:t>The Primary Wall:</a:t>
            </a:r>
            <a:endParaRPr lang="en-US"/>
          </a:p>
          <a:p>
            <a:pPr algn="l" rtl="0">
              <a:lnSpc>
                <a:spcPct val="90000"/>
              </a:lnSpc>
            </a:pPr>
            <a:r>
              <a:rPr lang="en-US"/>
              <a:t>The primary wall is the first readily visible layer of the cell wall, and its formation accompanies extension growth. It develops on either side of the middle lamella when two cells are adjacent and largely determines cell shape and size during plant growth and development. It is composed of a continuous interconnected, fortifying system of aggregated, threadlike cellulosic microfibrils that result from the simultaneous polymerization and crystallization of cellulose molecules.</a:t>
            </a:r>
          </a:p>
        </p:txBody>
      </p:sp>
    </p:spTree>
  </p:cSld>
  <p:clrMapOvr>
    <a:masterClrMapping/>
  </p:clrMapOvr>
  <p:transition spd="slow">
    <p:split orient="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endParaRPr lang="en-US"/>
          </a:p>
        </p:txBody>
      </p:sp>
      <p:sp>
        <p:nvSpPr>
          <p:cNvPr id="7171" name="Rectangle 3"/>
          <p:cNvSpPr>
            <a:spLocks noGrp="1" noChangeArrowheads="1"/>
          </p:cNvSpPr>
          <p:nvPr>
            <p:ph type="body" idx="1"/>
          </p:nvPr>
        </p:nvSpPr>
        <p:spPr>
          <a:xfrm>
            <a:off x="457200" y="333375"/>
            <a:ext cx="8229600" cy="6191250"/>
          </a:xfrm>
          <a:solidFill>
            <a:schemeClr val="accent1"/>
          </a:solidFill>
        </p:spPr>
        <p:txBody>
          <a:bodyPr/>
          <a:lstStyle/>
          <a:p>
            <a:pPr algn="l" rtl="0"/>
            <a:r>
              <a:rPr lang="en-US"/>
              <a:t>Primary Cell Walls are made of:</a:t>
            </a:r>
          </a:p>
          <a:p>
            <a:pPr algn="l" rtl="0"/>
            <a:r>
              <a:rPr lang="en-US"/>
              <a:t>1) Cellulose (linear chains of glucose) , ~ 30% dry weights</a:t>
            </a:r>
          </a:p>
          <a:p>
            <a:pPr algn="l" rtl="0"/>
            <a:r>
              <a:rPr lang="en-US"/>
              <a:t>2) Hemicelluloses (branched matrix of complex polysaccharides), ~25% dry weight</a:t>
            </a:r>
          </a:p>
          <a:p>
            <a:pPr algn="l" rtl="0"/>
            <a:r>
              <a:rPr lang="en-US"/>
              <a:t>3) Pectin (branched polysaccharides (rich in galactose), ~35% dry weight, and principally in middle lamella between cells.</a:t>
            </a:r>
          </a:p>
          <a:p>
            <a:pPr algn="l" rtl="0"/>
            <a:r>
              <a:rPr lang="en-US"/>
              <a:t>4) Extension (glycoprotein's that form rod-like structures) , ~ 10% dry weights.</a:t>
            </a:r>
          </a:p>
        </p:txBody>
      </p:sp>
    </p:spTree>
  </p:cSld>
  <p:clrMapOvr>
    <a:masterClrMapping/>
  </p:clrMapOvr>
  <p:transition spd="slow">
    <p:cover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endParaRPr lang="en-US"/>
          </a:p>
        </p:txBody>
      </p:sp>
      <p:sp>
        <p:nvSpPr>
          <p:cNvPr id="8195" name="Rectangle 3"/>
          <p:cNvSpPr>
            <a:spLocks noGrp="1" noChangeArrowheads="1"/>
          </p:cNvSpPr>
          <p:nvPr>
            <p:ph type="body" idx="1"/>
          </p:nvPr>
        </p:nvSpPr>
        <p:spPr>
          <a:xfrm>
            <a:off x="457200" y="333375"/>
            <a:ext cx="8229600" cy="6191250"/>
          </a:xfrm>
          <a:solidFill>
            <a:schemeClr val="accent1"/>
          </a:solidFill>
        </p:spPr>
        <p:txBody>
          <a:bodyPr/>
          <a:lstStyle/>
          <a:p>
            <a:pPr algn="l" rtl="0"/>
            <a:r>
              <a:rPr lang="en-US" sz="2800" b="1"/>
              <a:t>Secondary Cell Wall</a:t>
            </a:r>
            <a:endParaRPr lang="en-US" sz="2800"/>
          </a:p>
          <a:p>
            <a:pPr algn="l" rtl="0"/>
            <a:r>
              <a:rPr lang="en-US" sz="2800"/>
              <a:t>Some cells, particularly those with strengthening and supporting functions, continue to add wall material inside the primary wall during cell expansion before the cell has reached its final size. This additional wall material is called the secondary wall and is represented by the further deposition of cellulose upon the primary wall. The cellulose microfibrils are laid down by successive deposition of layer upon layer in a process known as </a:t>
            </a:r>
            <a:r>
              <a:rPr lang="en-US" sz="2800" b="1"/>
              <a:t>apposition</a:t>
            </a:r>
            <a:r>
              <a:rPr lang="en-US" sz="2800"/>
              <a:t>. The proportion of cellulose in secondary walls is typically higher than in primary walls. Secondary walls also are strongly anisotropic.</a:t>
            </a:r>
          </a:p>
        </p:txBody>
      </p:sp>
    </p:spTree>
  </p:cSld>
  <p:clrMapOvr>
    <a:masterClrMapping/>
  </p:clrMapOvr>
  <p:transition spd="slow">
    <p:strips/>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endParaRPr lang="en-US"/>
          </a:p>
        </p:txBody>
      </p:sp>
      <p:sp>
        <p:nvSpPr>
          <p:cNvPr id="9219" name="Rectangle 3"/>
          <p:cNvSpPr>
            <a:spLocks noGrp="1" noChangeArrowheads="1"/>
          </p:cNvSpPr>
          <p:nvPr>
            <p:ph type="body" idx="1"/>
          </p:nvPr>
        </p:nvSpPr>
        <p:spPr>
          <a:xfrm>
            <a:off x="457200" y="0"/>
            <a:ext cx="8229600" cy="6597650"/>
          </a:xfrm>
          <a:solidFill>
            <a:schemeClr val="accent1"/>
          </a:solidFill>
        </p:spPr>
        <p:txBody>
          <a:bodyPr/>
          <a:lstStyle/>
          <a:p>
            <a:pPr algn="l" rtl="0">
              <a:lnSpc>
                <a:spcPct val="90000"/>
              </a:lnSpc>
            </a:pPr>
            <a:r>
              <a:rPr lang="en-US" sz="2800"/>
              <a:t>Secondary Cell Walls are:</a:t>
            </a:r>
          </a:p>
          <a:p>
            <a:pPr algn="l" rtl="0">
              <a:lnSpc>
                <a:spcPct val="90000"/>
              </a:lnSpc>
            </a:pPr>
            <a:r>
              <a:rPr lang="en-US" sz="2800"/>
              <a:t>• Deposited after cells have stopped growing.</a:t>
            </a:r>
          </a:p>
          <a:p>
            <a:pPr algn="l" rtl="0">
              <a:lnSpc>
                <a:spcPct val="90000"/>
              </a:lnSpc>
            </a:pPr>
            <a:r>
              <a:rPr lang="en-US" sz="2800"/>
              <a:t>• Cellulose microfibrils are oriented (not random)</a:t>
            </a:r>
          </a:p>
          <a:p>
            <a:pPr algn="l" rtl="0">
              <a:lnSpc>
                <a:spcPct val="90000"/>
              </a:lnSpc>
            </a:pPr>
            <a:r>
              <a:rPr lang="en-US" sz="2800"/>
              <a:t>• Composition is different from Primary CW</a:t>
            </a:r>
          </a:p>
          <a:p>
            <a:pPr algn="l" rtl="0">
              <a:lnSpc>
                <a:spcPct val="90000"/>
              </a:lnSpc>
            </a:pPr>
            <a:r>
              <a:rPr lang="en-US" sz="2800"/>
              <a:t>• More rigid than Primary CW</a:t>
            </a:r>
          </a:p>
          <a:p>
            <a:pPr algn="l" rtl="0">
              <a:lnSpc>
                <a:spcPct val="90000"/>
              </a:lnSpc>
            </a:pPr>
            <a:r>
              <a:rPr lang="en-US" sz="2800"/>
              <a:t>• Allows for specialized structures.</a:t>
            </a:r>
          </a:p>
          <a:p>
            <a:pPr algn="l" rtl="0">
              <a:lnSpc>
                <a:spcPct val="90000"/>
              </a:lnSpc>
            </a:pPr>
            <a:r>
              <a:rPr lang="en-US" sz="2800"/>
              <a:t>Secondary Cell Walls are made of:</a:t>
            </a:r>
          </a:p>
          <a:p>
            <a:pPr algn="l" rtl="0">
              <a:lnSpc>
                <a:spcPct val="90000"/>
              </a:lnSpc>
            </a:pPr>
            <a:r>
              <a:rPr lang="en-US" sz="2800"/>
              <a:t>1) Cellulose, ~45% dry weight</a:t>
            </a:r>
          </a:p>
          <a:p>
            <a:pPr algn="l" rtl="0">
              <a:lnSpc>
                <a:spcPct val="90000"/>
              </a:lnSpc>
            </a:pPr>
            <a:r>
              <a:rPr lang="en-US" sz="2800"/>
              <a:t>2) Hemicelluloses, ~10% dry weight</a:t>
            </a:r>
          </a:p>
          <a:p>
            <a:pPr algn="l" rtl="0">
              <a:lnSpc>
                <a:spcPct val="90000"/>
              </a:lnSpc>
            </a:pPr>
            <a:r>
              <a:rPr lang="en-US" sz="2800"/>
              <a:t>3) Lignin, ~35% dry weight</a:t>
            </a:r>
          </a:p>
          <a:p>
            <a:pPr algn="l" rtl="0">
              <a:lnSpc>
                <a:spcPct val="90000"/>
              </a:lnSpc>
            </a:pPr>
            <a:r>
              <a:rPr lang="en-US" sz="2800"/>
              <a:t>- Branched phenolic compounds</a:t>
            </a:r>
          </a:p>
          <a:p>
            <a:pPr algn="l" rtl="0">
              <a:lnSpc>
                <a:spcPct val="90000"/>
              </a:lnSpc>
            </a:pPr>
            <a:r>
              <a:rPr lang="en-US" sz="2800"/>
              <a:t>- Stronger than cellulose</a:t>
            </a:r>
          </a:p>
          <a:p>
            <a:pPr algn="l" rtl="0">
              <a:lnSpc>
                <a:spcPct val="90000"/>
              </a:lnSpc>
            </a:pPr>
            <a:r>
              <a:rPr lang="en-US" sz="2800"/>
              <a:t>4) Extension, ~10% dry weight</a:t>
            </a:r>
          </a:p>
        </p:txBody>
      </p:sp>
    </p:spTree>
  </p:cSld>
  <p:clrMapOvr>
    <a:masterClrMapping/>
  </p:clrMapOvr>
  <p:transition spd="slow">
    <p:strips dir="l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endParaRPr lang="en-US"/>
          </a:p>
        </p:txBody>
      </p:sp>
      <p:pic>
        <p:nvPicPr>
          <p:cNvPr id="10244" name="Picture 4"/>
          <p:cNvPicPr>
            <a:picLocks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827088" y="404813"/>
            <a:ext cx="7273925" cy="61198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slow">
    <p:cover dir="d"/>
  </p:transition>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10</TotalTime>
  <Words>1148</Words>
  <Application>Microsoft Office PowerPoint</Application>
  <PresentationFormat>On-screen Show (4:3)</PresentationFormat>
  <Paragraphs>46</Paragraphs>
  <Slides>17</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17</vt:i4>
      </vt:variant>
    </vt:vector>
  </HeadingPairs>
  <TitlesOfParts>
    <vt:vector size="19" baseType="lpstr">
      <vt:lpstr>Arial</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PC001</dc:creator>
  <cp:lastModifiedBy>Taji zewi</cp:lastModifiedBy>
  <cp:revision>4</cp:revision>
  <dcterms:created xsi:type="dcterms:W3CDTF">2011-10-25T06:50:04Z</dcterms:created>
  <dcterms:modified xsi:type="dcterms:W3CDTF">2020-11-04T20:11:44Z</dcterms:modified>
</cp:coreProperties>
</file>