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1" r:id="rId4"/>
    <p:sldId id="276" r:id="rId5"/>
    <p:sldId id="277" r:id="rId6"/>
    <p:sldId id="278"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5" autoAdjust="0"/>
    <p:restoredTop sz="94660"/>
  </p:normalViewPr>
  <p:slideViewPr>
    <p:cSldViewPr snapToGrid="0">
      <p:cViewPr varScale="1">
        <p:scale>
          <a:sx n="73" d="100"/>
          <a:sy n="73" d="100"/>
        </p:scale>
        <p:origin x="4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74AB3C6-982A-0E6D-36CE-D79B3B3296F0}"/>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AB6BA65C-1166-685B-139C-782FCAF32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16348BB2-987D-36B5-73ED-EB4C7544DE13}"/>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470311CC-6E77-39C2-D9A0-D31285BAF4F3}"/>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D8FC4BB7-CD1A-6B21-7CAA-AE6AADC056E5}"/>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256757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0CAE7C0-EFC3-1B42-C432-5BB181EC118A}"/>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636FD098-72C7-5B54-1795-7169F76F44E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7BE1DDF-317D-8D11-9F01-A404780593AE}"/>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358F9A16-BCBC-8916-ACCC-F28034FCAA5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6C67CA4A-F07A-7104-B1AE-F087AF260676}"/>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181883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AD490354-3B72-7E8B-8AE9-0FFC2FBC9E6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825BA98F-02B5-783E-D215-A0FA1277EB8B}"/>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47F17D19-8625-BA67-A889-3D57D10B0110}"/>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FF214B30-D684-6337-5E3A-B186A8F94AB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37378285-F9ED-C569-2918-4D4F8059A0D5}"/>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312295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F33194-1A0A-56A7-6BF3-28E2EBFF9D1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B32F9827-9D01-AB7A-D5B9-6749E5C346BB}"/>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3D89FC49-5C10-E5BE-938B-601CF442BB27}"/>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9A8392DB-3451-09C6-788F-8A48FCEB53F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DE3DED6-C65B-0965-0392-15EAB9EB0957}"/>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365944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31445DB-FAEE-748F-9C73-1D26740C8B15}"/>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5AE81A2B-F4CE-5CDF-25A8-453E654FF7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B4EC04E-DCA3-9605-407E-FE3D2C87B849}"/>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26A6BF1E-C819-EDC1-B470-84601F88913C}"/>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1F166C5-7E49-E72F-EE5D-957C82D47C26}"/>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9598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9C29E2-E373-91E9-DED2-A206CA7950D5}"/>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549A3083-CD7F-8DBD-4A86-EA841B159925}"/>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5424737F-0AD1-75B4-7F3C-C143E6E538EC}"/>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1D3BEDC1-3361-D062-AD50-90CECA85633E}"/>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6" name="عنصر نائب للتذييل 5">
            <a:extLst>
              <a:ext uri="{FF2B5EF4-FFF2-40B4-BE49-F238E27FC236}">
                <a16:creationId xmlns:a16="http://schemas.microsoft.com/office/drawing/2014/main" id="{A9D1A65A-B4BE-64AC-01FD-560E979AE859}"/>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EE04FA9B-0020-2B0E-8D3B-A2567F1D4E61}"/>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100060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DFEF59-E5DE-960B-CFDD-0021D276365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38F9531C-BEFE-62A2-E227-DE6595BB83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083AFDE-B606-6FAF-0B67-C5DF98C5DA7C}"/>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F7045756-C04E-FE97-F12B-889E6AF63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07EAB88D-B724-A5BA-7DBF-9BC0A7771003}"/>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7AE2942A-B08D-1F9A-162A-1DEA2C743B81}"/>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8" name="عنصر نائب للتذييل 7">
            <a:extLst>
              <a:ext uri="{FF2B5EF4-FFF2-40B4-BE49-F238E27FC236}">
                <a16:creationId xmlns:a16="http://schemas.microsoft.com/office/drawing/2014/main" id="{E348AAB4-C8C8-2E76-5979-6D4AA59E7C91}"/>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C4B715BF-1105-E9DD-F348-2440071414DB}"/>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67026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D0E5FA3-38DB-5C72-334C-72A8606CC93C}"/>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E74D1B1E-0A91-6BA2-8EDC-60B35CCBF926}"/>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4" name="عنصر نائب للتذييل 3">
            <a:extLst>
              <a:ext uri="{FF2B5EF4-FFF2-40B4-BE49-F238E27FC236}">
                <a16:creationId xmlns:a16="http://schemas.microsoft.com/office/drawing/2014/main" id="{B02D0EBF-1AFA-A721-1D9C-20541320C751}"/>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39FC734C-49F5-E6E6-C32F-13E4E7899021}"/>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3880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0D0DD7B7-042F-7D3C-997C-900254F6C5A6}"/>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3" name="عنصر نائب للتذييل 2">
            <a:extLst>
              <a:ext uri="{FF2B5EF4-FFF2-40B4-BE49-F238E27FC236}">
                <a16:creationId xmlns:a16="http://schemas.microsoft.com/office/drawing/2014/main" id="{C6FB3852-324F-584F-79A1-D6EA2B81A005}"/>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13A4357A-D218-406A-9B46-1810E044CF56}"/>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304508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B73BBDE-10FE-AF04-4CF5-609933C3F3A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EBC93B10-26DA-40E8-85A4-FFD0A9741A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4322DEC4-A087-BA67-D56A-033BA549D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64B09F7-118F-D7E2-8F60-5880F67CECA2}"/>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6" name="عنصر نائب للتذييل 5">
            <a:extLst>
              <a:ext uri="{FF2B5EF4-FFF2-40B4-BE49-F238E27FC236}">
                <a16:creationId xmlns:a16="http://schemas.microsoft.com/office/drawing/2014/main" id="{099E5BC8-9A86-C5CF-09F1-FA2D643BD341}"/>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F13E22F8-9361-E0E3-C7F9-1A28314E4916}"/>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266376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2D0914-7422-E19B-0279-1132F91F1CD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3EA71EB1-E12E-B994-D2A0-4744F6C1B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E947C372-CCF1-3C2B-2C37-99E280CB64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4589AE4-61D1-6D17-DCC2-A23004E5174C}"/>
              </a:ext>
            </a:extLst>
          </p:cNvPr>
          <p:cNvSpPr>
            <a:spLocks noGrp="1"/>
          </p:cNvSpPr>
          <p:nvPr>
            <p:ph type="dt" sz="half" idx="10"/>
          </p:nvPr>
        </p:nvSpPr>
        <p:spPr/>
        <p:txBody>
          <a:bodyPr/>
          <a:lstStyle/>
          <a:p>
            <a:fld id="{C6E20030-BEE6-4AF8-BC86-95766F82026B}" type="datetimeFigureOut">
              <a:rPr lang="ar-IQ" smtClean="0"/>
              <a:t>01/11/1444</a:t>
            </a:fld>
            <a:endParaRPr lang="ar-IQ"/>
          </a:p>
        </p:txBody>
      </p:sp>
      <p:sp>
        <p:nvSpPr>
          <p:cNvPr id="6" name="عنصر نائب للتذييل 5">
            <a:extLst>
              <a:ext uri="{FF2B5EF4-FFF2-40B4-BE49-F238E27FC236}">
                <a16:creationId xmlns:a16="http://schemas.microsoft.com/office/drawing/2014/main" id="{023E0249-55B7-6760-DCE3-07FDDB1DAC98}"/>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E329A598-85B2-0E98-ACB4-47ABE3B687FA}"/>
              </a:ext>
            </a:extLst>
          </p:cNvPr>
          <p:cNvSpPr>
            <a:spLocks noGrp="1"/>
          </p:cNvSpPr>
          <p:nvPr>
            <p:ph type="sldNum" sz="quarter" idx="12"/>
          </p:nvPr>
        </p:nvSpPr>
        <p:spPr/>
        <p:txBody>
          <a:bodyPr/>
          <a:lstStyle/>
          <a:p>
            <a:fld id="{5E2F00C2-7083-416F-9E37-3F96FDDAEA5D}" type="slidenum">
              <a:rPr lang="ar-IQ" smtClean="0"/>
              <a:t>‹#›</a:t>
            </a:fld>
            <a:endParaRPr lang="ar-IQ"/>
          </a:p>
        </p:txBody>
      </p:sp>
    </p:spTree>
    <p:extLst>
      <p:ext uri="{BB962C8B-B14F-4D97-AF65-F5344CB8AC3E}">
        <p14:creationId xmlns:p14="http://schemas.microsoft.com/office/powerpoint/2010/main" val="1461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05B3E79C-538F-F0F8-578F-5FBE400A151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392E233B-326D-6C63-CD7D-E57F83246F4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020B2D85-3E19-31D3-D26D-29AE268B6592}"/>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E20030-BEE6-4AF8-BC86-95766F82026B}" type="datetimeFigureOut">
              <a:rPr lang="ar-IQ" smtClean="0"/>
              <a:t>01/11/1444</a:t>
            </a:fld>
            <a:endParaRPr lang="ar-IQ"/>
          </a:p>
        </p:txBody>
      </p:sp>
      <p:sp>
        <p:nvSpPr>
          <p:cNvPr id="5" name="عنصر نائب للتذييل 4">
            <a:extLst>
              <a:ext uri="{FF2B5EF4-FFF2-40B4-BE49-F238E27FC236}">
                <a16:creationId xmlns:a16="http://schemas.microsoft.com/office/drawing/2014/main" id="{7FED6183-4289-294E-896E-4A703DB86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43F8B798-6227-A6A5-DA80-88BB1EAE7D2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2F00C2-7083-416F-9E37-3F96FDDAEA5D}" type="slidenum">
              <a:rPr lang="ar-IQ" smtClean="0"/>
              <a:t>‹#›</a:t>
            </a:fld>
            <a:endParaRPr lang="ar-IQ"/>
          </a:p>
        </p:txBody>
      </p:sp>
    </p:spTree>
    <p:extLst>
      <p:ext uri="{BB962C8B-B14F-4D97-AF65-F5344CB8AC3E}">
        <p14:creationId xmlns:p14="http://schemas.microsoft.com/office/powerpoint/2010/main" val="185044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DC17AF0-FC87-AFAB-B8AE-914827CC411D}"/>
              </a:ext>
            </a:extLst>
          </p:cNvPr>
          <p:cNvSpPr>
            <a:spLocks noGrp="1"/>
          </p:cNvSpPr>
          <p:nvPr>
            <p:ph type="ctrTitle"/>
          </p:nvPr>
        </p:nvSpPr>
        <p:spPr/>
        <p:txBody>
          <a:bodyPr>
            <a:normAutofit fontScale="90000"/>
          </a:bodyPr>
          <a:lstStyle/>
          <a:p>
            <a:pPr algn="r"/>
            <a:r>
              <a:rPr lang="ar-IQ" sz="2000" dirty="0"/>
              <a:t>وزارة التعليم العالي والبحث العلمي </a:t>
            </a:r>
            <a:br>
              <a:rPr lang="ar-IQ" sz="2000" dirty="0"/>
            </a:br>
            <a:r>
              <a:rPr lang="ar-IQ" sz="2000" dirty="0"/>
              <a:t>جامعة صلاح الدين/</a:t>
            </a:r>
            <a:r>
              <a:rPr lang="ar-IQ" sz="2000" dirty="0" err="1"/>
              <a:t>هةوليَر</a:t>
            </a:r>
            <a:br>
              <a:rPr lang="ar-IQ" sz="2000" dirty="0"/>
            </a:br>
            <a:r>
              <a:rPr lang="ar-IQ" sz="2000" dirty="0"/>
              <a:t>كلية التربية الأساس</a:t>
            </a:r>
            <a:br>
              <a:rPr lang="ar-IQ" sz="2000" dirty="0"/>
            </a:br>
            <a:r>
              <a:rPr lang="ar-IQ" sz="2000" dirty="0"/>
              <a:t>                                   </a:t>
            </a:r>
            <a:br>
              <a:rPr lang="ar-IQ" sz="2000" dirty="0"/>
            </a:br>
            <a:br>
              <a:rPr lang="ar-IQ" sz="2000" dirty="0"/>
            </a:br>
            <a:br>
              <a:rPr lang="ar-IQ" sz="2000" dirty="0"/>
            </a:br>
            <a:br>
              <a:rPr lang="ar-IQ" sz="2000" dirty="0"/>
            </a:br>
            <a:r>
              <a:rPr lang="ar-IQ" sz="2000" dirty="0"/>
              <a:t>                                                          </a:t>
            </a:r>
            <a:r>
              <a:rPr lang="ar-IQ" sz="2400" dirty="0"/>
              <a:t>بحث منشور</a:t>
            </a:r>
            <a:br>
              <a:rPr lang="ar-IQ" dirty="0"/>
            </a:br>
            <a:r>
              <a:rPr lang="ar-IQ" sz="2400" dirty="0"/>
              <a:t>الكفاءة الذاتية وعلاقتها باضطرابات الشخصية لدى طلبة كلية التربية الاساس</a:t>
            </a:r>
          </a:p>
        </p:txBody>
      </p:sp>
      <p:sp>
        <p:nvSpPr>
          <p:cNvPr id="3" name="عنوان فرعي 2">
            <a:extLst>
              <a:ext uri="{FF2B5EF4-FFF2-40B4-BE49-F238E27FC236}">
                <a16:creationId xmlns:a16="http://schemas.microsoft.com/office/drawing/2014/main" id="{315A8B24-FCAE-EA76-7673-1DC68FC08035}"/>
              </a:ext>
            </a:extLst>
          </p:cNvPr>
          <p:cNvSpPr>
            <a:spLocks noGrp="1"/>
          </p:cNvSpPr>
          <p:nvPr>
            <p:ph type="subTitle" idx="1"/>
          </p:nvPr>
        </p:nvSpPr>
        <p:spPr/>
        <p:txBody>
          <a:bodyPr>
            <a:normAutofit/>
          </a:bodyPr>
          <a:lstStyle/>
          <a:p>
            <a:r>
              <a:rPr lang="ar-IQ" sz="2000" dirty="0" err="1"/>
              <a:t>م.م</a:t>
            </a:r>
            <a:r>
              <a:rPr lang="ar-IQ" sz="2000" dirty="0"/>
              <a:t>. زيان توفيق ميرزا</a:t>
            </a:r>
          </a:p>
          <a:p>
            <a:r>
              <a:rPr lang="ar-IQ" sz="2000" dirty="0"/>
              <a:t>طبق البحث بعام2020- 2021  </a:t>
            </a:r>
          </a:p>
          <a:p>
            <a:r>
              <a:rPr lang="ar-IQ" sz="2000" dirty="0"/>
              <a:t>تم نشر البحث</a:t>
            </a:r>
          </a:p>
          <a:p>
            <a:r>
              <a:rPr lang="ar-IQ" sz="2000" dirty="0"/>
              <a:t>عام 2022-2023</a:t>
            </a:r>
          </a:p>
        </p:txBody>
      </p:sp>
      <p:pic>
        <p:nvPicPr>
          <p:cNvPr id="4" name="صورة 3">
            <a:extLst>
              <a:ext uri="{FF2B5EF4-FFF2-40B4-BE49-F238E27FC236}">
                <a16:creationId xmlns:a16="http://schemas.microsoft.com/office/drawing/2014/main" id="{8F1034D1-0217-049C-448B-48A31C1F6BE2}"/>
              </a:ext>
            </a:extLst>
          </p:cNvPr>
          <p:cNvPicPr>
            <a:picLocks noChangeAspect="1"/>
          </p:cNvPicPr>
          <p:nvPr/>
        </p:nvPicPr>
        <p:blipFill>
          <a:blip r:embed="rId2"/>
          <a:stretch>
            <a:fillRect/>
          </a:stretch>
        </p:blipFill>
        <p:spPr>
          <a:xfrm>
            <a:off x="1794769" y="1316612"/>
            <a:ext cx="1548518" cy="1426588"/>
          </a:xfrm>
          <a:prstGeom prst="rect">
            <a:avLst/>
          </a:prstGeom>
        </p:spPr>
      </p:pic>
    </p:spTree>
    <p:extLst>
      <p:ext uri="{BB962C8B-B14F-4D97-AF65-F5344CB8AC3E}">
        <p14:creationId xmlns:p14="http://schemas.microsoft.com/office/powerpoint/2010/main" val="403940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D91D89F-5797-35EA-0674-C351BF41E933}"/>
              </a:ext>
            </a:extLst>
          </p:cNvPr>
          <p:cNvSpPr>
            <a:spLocks noGrp="1"/>
          </p:cNvSpPr>
          <p:nvPr>
            <p:ph type="title"/>
          </p:nvPr>
        </p:nvSpPr>
        <p:spPr/>
        <p:txBody>
          <a:bodyPr/>
          <a:lstStyle/>
          <a:p>
            <a:pPr algn="ctr"/>
            <a:r>
              <a:rPr lang="ar-IQ" u="sng" dirty="0"/>
              <a:t>هدف البحث</a:t>
            </a:r>
          </a:p>
        </p:txBody>
      </p:sp>
      <p:sp>
        <p:nvSpPr>
          <p:cNvPr id="3" name="عنصر نائب للمحتوى 2">
            <a:extLst>
              <a:ext uri="{FF2B5EF4-FFF2-40B4-BE49-F238E27FC236}">
                <a16:creationId xmlns:a16="http://schemas.microsoft.com/office/drawing/2014/main" id="{4F9CADCF-416B-9A5C-F3C9-07CB5F591B03}"/>
              </a:ext>
            </a:extLst>
          </p:cNvPr>
          <p:cNvSpPr>
            <a:spLocks noGrp="1"/>
          </p:cNvSpPr>
          <p:nvPr>
            <p:ph idx="1"/>
          </p:nvPr>
        </p:nvSpPr>
        <p:spPr/>
        <p:txBody>
          <a:bodyPr>
            <a:normAutofit/>
          </a:bodyPr>
          <a:lstStyle/>
          <a:p>
            <a:pPr marL="0" indent="0">
              <a:buNone/>
            </a:pPr>
            <a:r>
              <a:rPr lang="ar-IQ" dirty="0"/>
              <a:t>التعرف بــــ علاقة الكفاءة الذاتية باضطرابات الشخصية لدى طلبة كلية التربية الاساس في جامعة / صلاح الدين/اربيل ومن متطلبات البحث مقياس الكفاءة الذاتية.</a:t>
            </a:r>
          </a:p>
          <a:p>
            <a:pPr marL="0" indent="0">
              <a:buNone/>
            </a:pPr>
            <a:endParaRPr lang="ar-IQ" dirty="0"/>
          </a:p>
          <a:p>
            <a:pPr marL="0" indent="0">
              <a:buNone/>
            </a:pPr>
            <a:r>
              <a:rPr lang="ar-IQ" u="sng" dirty="0"/>
              <a:t>حدود البحث:</a:t>
            </a:r>
          </a:p>
          <a:p>
            <a:pPr marL="0" indent="0">
              <a:buNone/>
            </a:pPr>
            <a:r>
              <a:rPr lang="ar-IQ" dirty="0"/>
              <a:t> ويتحدد مجتمع البحث الحالي بطلبة الجامعة ومن كلا الجنسين الذكور– الاناث، للدراسة الصباحية للعام الدراسي  2020- 2021</a:t>
            </a:r>
          </a:p>
          <a:p>
            <a:pPr marL="0" indent="0">
              <a:buNone/>
            </a:pPr>
            <a:endParaRPr lang="ar-IQ" dirty="0"/>
          </a:p>
          <a:p>
            <a:pPr marL="0" indent="0">
              <a:buNone/>
            </a:pPr>
            <a:r>
              <a:rPr lang="ar-IQ" dirty="0"/>
              <a:t>  </a:t>
            </a:r>
          </a:p>
        </p:txBody>
      </p:sp>
    </p:spTree>
    <p:extLst>
      <p:ext uri="{BB962C8B-B14F-4D97-AF65-F5344CB8AC3E}">
        <p14:creationId xmlns:p14="http://schemas.microsoft.com/office/powerpoint/2010/main" val="129074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FC0E5A-5FD6-DF4B-C3A4-7B15ACB66DDF}"/>
              </a:ext>
            </a:extLst>
          </p:cNvPr>
          <p:cNvSpPr>
            <a:spLocks noGrp="1"/>
          </p:cNvSpPr>
          <p:nvPr>
            <p:ph type="title"/>
          </p:nvPr>
        </p:nvSpPr>
        <p:spPr/>
        <p:txBody>
          <a:bodyPr/>
          <a:lstStyle/>
          <a:p>
            <a:pPr algn="ctr"/>
            <a:r>
              <a:rPr lang="ar-IQ" u="sng" dirty="0"/>
              <a:t>مشكلة البحث</a:t>
            </a:r>
            <a:br>
              <a:rPr lang="ar-IQ" u="sng" dirty="0"/>
            </a:br>
            <a:endParaRPr lang="ar-IQ" u="sng" dirty="0"/>
          </a:p>
        </p:txBody>
      </p:sp>
      <p:sp>
        <p:nvSpPr>
          <p:cNvPr id="3" name="عنصر نائب للمحتوى 2">
            <a:extLst>
              <a:ext uri="{FF2B5EF4-FFF2-40B4-BE49-F238E27FC236}">
                <a16:creationId xmlns:a16="http://schemas.microsoft.com/office/drawing/2014/main" id="{E2EB234C-6B39-8F7E-8DF7-CB09D07A1335}"/>
              </a:ext>
            </a:extLst>
          </p:cNvPr>
          <p:cNvSpPr>
            <a:spLocks noGrp="1"/>
          </p:cNvSpPr>
          <p:nvPr>
            <p:ph idx="1"/>
          </p:nvPr>
        </p:nvSpPr>
        <p:spPr/>
        <p:txBody>
          <a:bodyPr>
            <a:normAutofit fontScale="92500" lnSpcReduction="10000"/>
          </a:bodyPr>
          <a:lstStyle/>
          <a:p>
            <a:pPr marL="0" indent="0">
              <a:buNone/>
            </a:pPr>
            <a:r>
              <a:rPr lang="ar-IQ" dirty="0"/>
              <a:t>يرى كل من( باندورا وبيلاي) انخفاض مستوى الكفاءة لدى الفرد يولد لديه توترا يعرفه عن استعمال القدرات المعرفية من خلال تحويل الانتباه عن كيفية ما يمكن ان يقوم بما مطلوب منه على افضل نحو ممكن،</a:t>
            </a:r>
          </a:p>
          <a:p>
            <a:pPr marL="0" indent="0">
              <a:buNone/>
            </a:pPr>
            <a:endParaRPr lang="ar-IQ" dirty="0"/>
          </a:p>
          <a:p>
            <a:pPr marL="0" indent="0">
              <a:buNone/>
            </a:pPr>
            <a:r>
              <a:rPr lang="ar-IQ" dirty="0"/>
              <a:t> الى إثارة القلق حول العجز الشخصي او احتمالية الفشل، لذلك كثير ما يفشل الطلبة في بناء تميت معرفية هادفة، "أعطيت كل مجموعة سلسلة من المسائل العالية الصعوبة أثبتت الدارسة ان الطلبة الذين تقل لديهم مستويات توقع الكفاءة الذاتية تكون رغبتهم واستمتاعهم بأداء الواجبات البيتية اقل من هؤلاء الذين لديهم مستو عال من </a:t>
            </a:r>
            <a:r>
              <a:rPr lang="ar-IQ"/>
              <a:t>الكفاءة"،</a:t>
            </a:r>
            <a:endParaRPr lang="ar-IQ" dirty="0"/>
          </a:p>
          <a:p>
            <a:pPr marL="0" indent="0">
              <a:buNone/>
            </a:pPr>
            <a:endParaRPr lang="ar-IQ" dirty="0"/>
          </a:p>
          <a:p>
            <a:pPr marL="0" indent="0">
              <a:buNone/>
            </a:pPr>
            <a:r>
              <a:rPr lang="ar-IQ" dirty="0">
                <a:solidFill>
                  <a:srgbClr val="FF0000"/>
                </a:solidFill>
              </a:rPr>
              <a:t>بناء على ما تقدم جاء هذا البحث محاولة علمية متواضعة للإجابة عن تساؤل رئيس هو: </a:t>
            </a:r>
          </a:p>
          <a:p>
            <a:pPr marL="0" indent="0">
              <a:buNone/>
            </a:pPr>
            <a:r>
              <a:rPr lang="ar-IQ" dirty="0">
                <a:solidFill>
                  <a:srgbClr val="FF0000"/>
                </a:solidFill>
              </a:rPr>
              <a:t>هل ان طلبة الجامعة لديهم كفاءة </a:t>
            </a:r>
            <a:r>
              <a:rPr lang="ar-IQ" dirty="0"/>
              <a:t>ذاتية؟</a:t>
            </a:r>
          </a:p>
          <a:p>
            <a:pPr marL="0" indent="0">
              <a:buNone/>
            </a:pPr>
            <a:endParaRPr lang="ar-IQ" dirty="0"/>
          </a:p>
        </p:txBody>
      </p:sp>
    </p:spTree>
    <p:extLst>
      <p:ext uri="{BB962C8B-B14F-4D97-AF65-F5344CB8AC3E}">
        <p14:creationId xmlns:p14="http://schemas.microsoft.com/office/powerpoint/2010/main" val="263469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65365C-4CA6-2A0A-8042-69D8C34A6A29}"/>
              </a:ext>
            </a:extLst>
          </p:cNvPr>
          <p:cNvSpPr>
            <a:spLocks noGrp="1"/>
          </p:cNvSpPr>
          <p:nvPr>
            <p:ph type="title"/>
          </p:nvPr>
        </p:nvSpPr>
        <p:spPr/>
        <p:txBody>
          <a:bodyPr>
            <a:normAutofit/>
          </a:bodyPr>
          <a:lstStyle/>
          <a:p>
            <a:pPr algn="ctr"/>
            <a:r>
              <a:rPr lang="ar-IQ" sz="2400" dirty="0">
                <a:solidFill>
                  <a:srgbClr val="FF0000"/>
                </a:solidFill>
              </a:rPr>
              <a:t>هكذا يكنب  ملاحظة ////بان</a:t>
            </a:r>
            <a:br>
              <a:rPr lang="ar-IQ" sz="2400" dirty="0"/>
            </a:br>
            <a:r>
              <a:rPr lang="ar-IQ" sz="2400" dirty="0"/>
              <a:t>تعريف / أداة البحث/ النظريات/ عينة البحث/ الاستنتاجات/</a:t>
            </a:r>
            <a:br>
              <a:rPr lang="ar-IQ" sz="2400" dirty="0"/>
            </a:br>
            <a:endParaRPr lang="ar-IQ" sz="2400" dirty="0"/>
          </a:p>
        </p:txBody>
      </p:sp>
      <p:sp>
        <p:nvSpPr>
          <p:cNvPr id="3" name="عنصر نائب للمحتوى 2">
            <a:extLst>
              <a:ext uri="{FF2B5EF4-FFF2-40B4-BE49-F238E27FC236}">
                <a16:creationId xmlns:a16="http://schemas.microsoft.com/office/drawing/2014/main" id="{319F9A7B-395B-874C-852A-C626F6B42FD8}"/>
              </a:ext>
            </a:extLst>
          </p:cNvPr>
          <p:cNvSpPr>
            <a:spLocks noGrp="1"/>
          </p:cNvSpPr>
          <p:nvPr>
            <p:ph idx="1"/>
          </p:nvPr>
        </p:nvSpPr>
        <p:spPr/>
        <p:txBody>
          <a:bodyPr>
            <a:normAutofit lnSpcReduction="10000"/>
          </a:bodyPr>
          <a:lstStyle/>
          <a:p>
            <a:pPr marL="0" indent="0">
              <a:buNone/>
            </a:pPr>
            <a:endParaRPr lang="ar-IQ" dirty="0"/>
          </a:p>
          <a:p>
            <a:pPr marL="0" indent="0">
              <a:buNone/>
            </a:pPr>
            <a:r>
              <a:rPr lang="ar-IQ" dirty="0"/>
              <a:t> 1-نظرية باندورا </a:t>
            </a:r>
            <a:r>
              <a:rPr lang="en-US" dirty="0"/>
              <a:t>1977)</a:t>
            </a:r>
            <a:r>
              <a:rPr lang="ar-IQ" dirty="0"/>
              <a:t>):</a:t>
            </a:r>
            <a:endParaRPr lang="en-US" dirty="0"/>
          </a:p>
          <a:p>
            <a:pPr marL="0" indent="0">
              <a:buNone/>
            </a:pPr>
            <a:r>
              <a:rPr lang="en-US" dirty="0"/>
              <a:t>   </a:t>
            </a:r>
            <a:r>
              <a:rPr lang="ar-IQ" dirty="0"/>
              <a:t>ويرجع مفهوم الكفاءة الذاتية للعالم(ألبرت بأندورا ) الى بناء أساسي في نظرية التعلم الاجتماعي يطلق عليل معتقدات الكفاءة، تتضمن مجموعة واسعة ،أهمها هو الكفاءة الذاتية، إذ يعد المفتاح لدخول عالم المعتقدات الأخر ،</a:t>
            </a:r>
          </a:p>
          <a:p>
            <a:pPr marL="0" indent="0">
              <a:buNone/>
            </a:pPr>
            <a:endParaRPr lang="ar-IQ" dirty="0"/>
          </a:p>
          <a:p>
            <a:pPr marL="0" indent="0">
              <a:buNone/>
            </a:pPr>
            <a:r>
              <a:rPr lang="ar-IQ" dirty="0"/>
              <a:t> وبذلك يكون توقع الكفاءة معتقدا حول القدرة على تنظيم سلسلة من الأعمال الضرورية وتنفيذها لتحقيق انجاز معين, والكفاءة الذاتية تكوين نظر وضعه (بأندورا، 1977 ) في كتاب (نظرية التعلم الاجتماعي) وعلى مدى سنوات حاول ( بأندورا ) وضع الأسس الفلسفية والنظرية  لمفهوم الكفاءة الذاتية (غانم،2011).</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749789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1EB6AD-8A3A-59DE-EA7B-CB0F87FED54F}"/>
              </a:ext>
            </a:extLst>
          </p:cNvPr>
          <p:cNvSpPr>
            <a:spLocks noGrp="1"/>
          </p:cNvSpPr>
          <p:nvPr>
            <p:ph type="title"/>
          </p:nvPr>
        </p:nvSpPr>
        <p:spPr/>
        <p:txBody>
          <a:bodyPr/>
          <a:lstStyle/>
          <a:p>
            <a:pPr algn="ctr"/>
            <a:r>
              <a:rPr lang="ar-IQ" dirty="0"/>
              <a:t>ب-نظريات الشخصية. </a:t>
            </a:r>
            <a:br>
              <a:rPr lang="ar-IQ" dirty="0"/>
            </a:br>
            <a:endParaRPr lang="ar-IQ" dirty="0"/>
          </a:p>
        </p:txBody>
      </p:sp>
      <p:sp>
        <p:nvSpPr>
          <p:cNvPr id="3" name="عنصر نائب للمحتوى 2">
            <a:extLst>
              <a:ext uri="{FF2B5EF4-FFF2-40B4-BE49-F238E27FC236}">
                <a16:creationId xmlns:a16="http://schemas.microsoft.com/office/drawing/2014/main" id="{28CC83E3-05EF-3E17-0BD0-40DA6AAD7BAE}"/>
              </a:ext>
            </a:extLst>
          </p:cNvPr>
          <p:cNvSpPr>
            <a:spLocks noGrp="1"/>
          </p:cNvSpPr>
          <p:nvPr>
            <p:ph idx="1"/>
          </p:nvPr>
        </p:nvSpPr>
        <p:spPr/>
        <p:txBody>
          <a:bodyPr>
            <a:normAutofit/>
          </a:bodyPr>
          <a:lstStyle/>
          <a:p>
            <a:pPr marL="0" indent="0">
              <a:buNone/>
            </a:pPr>
            <a:r>
              <a:rPr lang="ar-IQ" dirty="0"/>
              <a:t>لقد وضع علماء النفس نظريات الشخصية جميعها، واعرضها بأسلوب الايجاز في التعريف للنظرية.</a:t>
            </a:r>
          </a:p>
          <a:p>
            <a:pPr marL="0" indent="0">
              <a:buNone/>
            </a:pPr>
            <a:r>
              <a:rPr lang="ar-IQ" u="sng" dirty="0"/>
              <a:t>النظرية المعرفية في علم النفس التطوري: </a:t>
            </a:r>
          </a:p>
          <a:p>
            <a:pPr marL="0" indent="0">
              <a:buNone/>
            </a:pPr>
            <a:r>
              <a:rPr lang="ar-IQ" dirty="0"/>
              <a:t>تشرح هذه النظرية تطور الشخصية بناءً على معتقدات أو توقعات الفرد حول العالم من حوله وتسمى هذه المعتقدات الإدراك، علاوة على ذلك، </a:t>
            </a:r>
          </a:p>
          <a:p>
            <a:pPr marL="0" indent="0">
              <a:buNone/>
            </a:pPr>
            <a:endParaRPr lang="ar-IQ" dirty="0"/>
          </a:p>
          <a:p>
            <a:pPr marL="0" indent="0">
              <a:buNone/>
            </a:pPr>
            <a:r>
              <a:rPr lang="ar-IQ" dirty="0"/>
              <a:t>يقال إن العمليات المعرفية لها دور أساسي في شخصية، لذلك الموضوع تؤثر الأفكار والذاكرة والعواطف والأحكام القيمة أيضًا على السلوك، المؤلفون الرئيسيون للنظرية المعرفية للشخصية هم ألبرت بأندورا والتر ميشيل وكساندرا بي.</a:t>
            </a:r>
          </a:p>
          <a:p>
            <a:pPr marL="0" indent="0">
              <a:buNone/>
            </a:pPr>
            <a:endParaRPr lang="ar-IQ" dirty="0"/>
          </a:p>
        </p:txBody>
      </p:sp>
    </p:spTree>
    <p:extLst>
      <p:ext uri="{BB962C8B-B14F-4D97-AF65-F5344CB8AC3E}">
        <p14:creationId xmlns:p14="http://schemas.microsoft.com/office/powerpoint/2010/main" val="72411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F58E54-5603-A2BC-0BA5-2BFA98669453}"/>
              </a:ext>
            </a:extLst>
          </p:cNvPr>
          <p:cNvSpPr>
            <a:spLocks noGrp="1"/>
          </p:cNvSpPr>
          <p:nvPr>
            <p:ph type="title"/>
          </p:nvPr>
        </p:nvSpPr>
        <p:spPr/>
        <p:txBody>
          <a:bodyPr/>
          <a:lstStyle/>
          <a:p>
            <a:pPr algn="ctr"/>
            <a:r>
              <a:rPr lang="ar-IQ" u="sng" dirty="0"/>
              <a:t>منهجية البحث</a:t>
            </a:r>
          </a:p>
        </p:txBody>
      </p:sp>
      <p:sp>
        <p:nvSpPr>
          <p:cNvPr id="3" name="عنصر نائب للمحتوى 2">
            <a:extLst>
              <a:ext uri="{FF2B5EF4-FFF2-40B4-BE49-F238E27FC236}">
                <a16:creationId xmlns:a16="http://schemas.microsoft.com/office/drawing/2014/main" id="{5968B42E-AE80-830C-F088-74CFE8D4D243}"/>
              </a:ext>
            </a:extLst>
          </p:cNvPr>
          <p:cNvSpPr>
            <a:spLocks noGrp="1"/>
          </p:cNvSpPr>
          <p:nvPr>
            <p:ph idx="1"/>
          </p:nvPr>
        </p:nvSpPr>
        <p:spPr/>
        <p:txBody>
          <a:bodyPr>
            <a:normAutofit/>
          </a:bodyPr>
          <a:lstStyle/>
          <a:p>
            <a:pPr marL="0" indent="0">
              <a:buNone/>
            </a:pPr>
            <a:r>
              <a:rPr lang="ar-IQ" dirty="0"/>
              <a:t>استخدمت المنهج الوصفي لملائمته طبيعة البحث</a:t>
            </a:r>
          </a:p>
          <a:p>
            <a:pPr marL="0" indent="0">
              <a:buNone/>
            </a:pPr>
            <a:r>
              <a:rPr lang="ar-IQ" dirty="0"/>
              <a:t>أولاً ـــــ مجتمع البحث:</a:t>
            </a:r>
            <a:endParaRPr lang="en-US" dirty="0"/>
          </a:p>
          <a:p>
            <a:pPr marL="0" indent="0">
              <a:buNone/>
            </a:pPr>
            <a:r>
              <a:rPr lang="ar-IQ" dirty="0"/>
              <a:t>يتحدد مجتمع البحث الحالي بطلبة كلية التربية الاساسية من جامعة صلاح الدين ومن كلا الجنسين، الدراسات الصباحية للعام الدراسي (2020- 2021) والبالغ عددهم (2010) ولجميع الاقسام، </a:t>
            </a:r>
            <a:r>
              <a:rPr lang="ar-IQ"/>
              <a:t>وبواقع حال </a:t>
            </a:r>
            <a:r>
              <a:rPr lang="ar-IQ" dirty="0"/>
              <a:t>تم تطبيقها على(100) طالب وطالبة لقسمين (الرياضيات والكوردي) واعتمدت الباحثة مقياس الكفاءة الذاتية المتضمن (30) فقرة لكل فقرة (5) بدائل هي(تماما، غالبا، احيانا، نادرا، نادرا جدا)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4920408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519</Words>
  <Application>Microsoft Office PowerPoint</Application>
  <PresentationFormat>شاشة عريضة</PresentationFormat>
  <Paragraphs>35</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Arial</vt:lpstr>
      <vt:lpstr>Calibri</vt:lpstr>
      <vt:lpstr>Calibri Light</vt:lpstr>
      <vt:lpstr>نسق Office</vt:lpstr>
      <vt:lpstr>وزارة التعليم العالي والبحث العلمي  جامعة صلاح الدين/هةوليَر كلية التربية الأساس                                                                                                  بحث منشور الكفاءة الذاتية وعلاقتها باضطرابات الشخصية لدى طلبة كلية التربية الاساس</vt:lpstr>
      <vt:lpstr>هدف البحث</vt:lpstr>
      <vt:lpstr>مشكلة البحث </vt:lpstr>
      <vt:lpstr>هكذا يكنب  ملاحظة ////بان تعريف / أداة البحث/ النظريات/ عينة البحث/ الاستنتاجات/ </vt:lpstr>
      <vt:lpstr>ب-نظريات الشخصية.  </vt:lpstr>
      <vt:lpstr>منهجية البحث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منشور الكفاءة الذاتية وعلاقتها باضطرابات الشخصية لدى طلبة كلية التربية الاساس</dc:title>
  <dc:creator>zhianshaker@outlook.com</dc:creator>
  <cp:lastModifiedBy>zhianshaker@outlook.com</cp:lastModifiedBy>
  <cp:revision>70</cp:revision>
  <dcterms:created xsi:type="dcterms:W3CDTF">2023-03-07T17:29:39Z</dcterms:created>
  <dcterms:modified xsi:type="dcterms:W3CDTF">2023-05-20T11:11:59Z</dcterms:modified>
</cp:coreProperties>
</file>