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D3560F-BD54-98F4-5E17-ADEB0D09237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50CA2BE3-A1A9-3F28-1B6C-FD078ADAF2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B30B8BC8-751C-FA5B-5515-293BBD6FEDCE}"/>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ABC6A777-130A-0B2B-409E-43D6F3B0D439}"/>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5DD5B13-802F-887E-5029-DAF74A896E48}"/>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252235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8D4370-8E6E-54D0-2B1E-088BA5FFA74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DE97D9A7-9F43-FA12-AF78-61A2B3133791}"/>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BEF69E09-2263-3C1E-7241-3015A8D49994}"/>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000CD935-9BD5-9B75-2CC4-48DB4802008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B597B75-26AB-842B-7AD3-D68B20551DCA}"/>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343008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F98427E-E8BB-432D-0451-2C57E070838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37F4E98-2214-60DB-356B-D42BE193D52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C6BFBF03-4680-9E84-0BA8-4903EB06BAA3}"/>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F1D70D7C-96C9-7F25-0E29-1499B0DED19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80EEE87-B834-1078-78F8-B501F8F9EF93}"/>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269387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318314-889D-3FD5-F3AB-1F173DE28D07}"/>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EF03BC05-B37E-115C-04BE-72539FD5069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607EDC6-FA18-7849-A62D-33454888B160}"/>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346B5ACD-A59F-6549-7A31-0DABE150A63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D4A4870-1534-973B-D29D-4946427F03B7}"/>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335520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BDA7A7-AA23-B608-AB3F-4C31537F50F3}"/>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04F6FF1-7D2C-DD07-2686-0A97175F3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A16F2BDB-A20A-F993-50C8-356282DC27D7}"/>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4A71A88F-D1BD-FEEA-A358-74CAEF3C62F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3239807-29CF-D59B-BE37-5664E13EB4C7}"/>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94821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EECC3D7-C45B-F10A-0589-2ECCA818A08E}"/>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AA1853A6-16EE-9DC9-178B-08EA6D7EE69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4A165C84-5C75-E89C-4080-A0CC897E3627}"/>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5F6D7854-CB92-422F-F8E3-7903E697E881}"/>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B284BED4-639C-0F4D-33DE-68068A5C4F4B}"/>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AE15CCCC-5E3E-DFFC-12EB-2C757F250141}"/>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365719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F052B1B-4DE2-EAB7-2188-2D12477B8C7C}"/>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CA91EDF-2D4A-7243-AB6E-6A3F3F741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B6BACFF-29D4-DE26-373A-387D1B207119}"/>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57881198-DDFC-B070-F506-5F0A035CFF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61B80D3-0AFA-A936-E6A3-AE7C94578D8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8AFEFDDB-1396-C1B8-3F9B-CB279286E756}"/>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8" name="عنصر نائب للتذييل 7">
            <a:extLst>
              <a:ext uri="{FF2B5EF4-FFF2-40B4-BE49-F238E27FC236}">
                <a16:creationId xmlns:a16="http://schemas.microsoft.com/office/drawing/2014/main" id="{B4E53B25-D425-81F7-677D-5D7C1FBE295D}"/>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A2754AEB-339B-FF60-0E8F-DDDB8829641D}"/>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115619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19D432-65AD-7C9E-A196-E54717DDC9D2}"/>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87BF3936-4E3C-ED72-5971-2F1AD35E315E}"/>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4" name="عنصر نائب للتذييل 3">
            <a:extLst>
              <a:ext uri="{FF2B5EF4-FFF2-40B4-BE49-F238E27FC236}">
                <a16:creationId xmlns:a16="http://schemas.microsoft.com/office/drawing/2014/main" id="{2EBC4C1C-2EA6-B2EF-3524-1E926BE55629}"/>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3E4982BD-AF05-A5A4-02F5-F22DB55B28B2}"/>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224713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880F5596-3243-34F5-11E7-0A58C2170327}"/>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3" name="عنصر نائب للتذييل 2">
            <a:extLst>
              <a:ext uri="{FF2B5EF4-FFF2-40B4-BE49-F238E27FC236}">
                <a16:creationId xmlns:a16="http://schemas.microsoft.com/office/drawing/2014/main" id="{C8B3CA0B-773C-4B96-D7C9-23E5597F138F}"/>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A7ED6021-4206-FD50-DE3D-FFEE25A1F904}"/>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269063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D081C5-798F-FF97-C015-257F81DF6DB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9CDDE8B1-FC7A-8DEA-692D-7072A186A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1E72ACBB-F29C-A6B4-E48E-D0DC75ED8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410804F-9E78-CEE5-0B6B-7E77CDA8FD1A}"/>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C069DC1F-96F6-7BF0-B16A-177639A6CDFB}"/>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0C076296-1864-D634-3705-193279A4722C}"/>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238620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F9DDA3-3765-483D-4E29-9A6CF169FEE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90F68D44-7789-7B4E-BB03-5C47C1454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804CEBC1-E9CE-CC2D-C12F-627E63441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B90E7F3-48EF-3A0E-D506-6BA7CFCB5DB4}"/>
              </a:ext>
            </a:extLst>
          </p:cNvPr>
          <p:cNvSpPr>
            <a:spLocks noGrp="1"/>
          </p:cNvSpPr>
          <p:nvPr>
            <p:ph type="dt" sz="half" idx="10"/>
          </p:nvPr>
        </p:nvSpPr>
        <p:spPr/>
        <p:txBody>
          <a:bodyPr/>
          <a:lstStyle/>
          <a:p>
            <a:fld id="{6038B0F5-79B3-4D58-86E0-23D165C5F016}"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E92C4902-9BF0-5D31-7DCE-F674620184B2}"/>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1117525-9209-999B-0686-D3D11608398B}"/>
              </a:ext>
            </a:extLst>
          </p:cNvPr>
          <p:cNvSpPr>
            <a:spLocks noGrp="1"/>
          </p:cNvSpPr>
          <p:nvPr>
            <p:ph type="sldNum" sz="quarter" idx="12"/>
          </p:nvPr>
        </p:nvSpPr>
        <p:spPr/>
        <p:txBody>
          <a:bodyPr/>
          <a:lstStyle/>
          <a:p>
            <a:fld id="{1FA8ADCD-5CD3-4AB2-A983-9E2FEAF79C96}" type="slidenum">
              <a:rPr lang="ar-IQ" smtClean="0"/>
              <a:t>‹#›</a:t>
            </a:fld>
            <a:endParaRPr lang="ar-IQ"/>
          </a:p>
        </p:txBody>
      </p:sp>
    </p:spTree>
    <p:extLst>
      <p:ext uri="{BB962C8B-B14F-4D97-AF65-F5344CB8AC3E}">
        <p14:creationId xmlns:p14="http://schemas.microsoft.com/office/powerpoint/2010/main" val="113369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980B5530-1FB3-741D-F995-9890C2CA6353}"/>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8E280A76-8E0B-0337-F8DD-561C97B450B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DFBFF51D-C99F-2777-AB80-6440F55D7C5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038B0F5-79B3-4D58-86E0-23D165C5F016}"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FA4AF5F1-ADF2-1512-5CB1-094FA5CFB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E8588AF2-26A2-9F4D-999F-534C6A0D6D8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A8ADCD-5CD3-4AB2-A983-9E2FEAF79C96}" type="slidenum">
              <a:rPr lang="ar-IQ" smtClean="0"/>
              <a:t>‹#›</a:t>
            </a:fld>
            <a:endParaRPr lang="ar-IQ"/>
          </a:p>
        </p:txBody>
      </p:sp>
    </p:spTree>
    <p:extLst>
      <p:ext uri="{BB962C8B-B14F-4D97-AF65-F5344CB8AC3E}">
        <p14:creationId xmlns:p14="http://schemas.microsoft.com/office/powerpoint/2010/main" val="942962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7C61C4-7C2C-FB0A-C28D-FFD732B10DC1}"/>
              </a:ext>
            </a:extLst>
          </p:cNvPr>
          <p:cNvSpPr>
            <a:spLocks noGrp="1"/>
          </p:cNvSpPr>
          <p:nvPr>
            <p:ph type="ctrTitle"/>
          </p:nvPr>
        </p:nvSpPr>
        <p:spPr/>
        <p:txBody>
          <a:bodyPr>
            <a:normAutofit fontScale="90000"/>
          </a:bodyPr>
          <a:lstStyle/>
          <a:p>
            <a:pPr algn="r"/>
            <a:r>
              <a:rPr lang="ar-IQ" sz="1800" dirty="0"/>
              <a:t>وزارة التعليم العالي والبحث العلمي </a:t>
            </a:r>
            <a:br>
              <a:rPr lang="ar-IQ" sz="1800" dirty="0"/>
            </a:br>
            <a:r>
              <a:rPr lang="ar-IQ" sz="1800" dirty="0"/>
              <a:t>جامعة صلاح الدين/</a:t>
            </a:r>
            <a:r>
              <a:rPr lang="ar-IQ" sz="1800" dirty="0" err="1"/>
              <a:t>هةوليَر</a:t>
            </a:r>
            <a:br>
              <a:rPr lang="ar-IQ" sz="1800" dirty="0"/>
            </a:br>
            <a:r>
              <a:rPr lang="ar-IQ" sz="1800" dirty="0"/>
              <a:t>كلية التربية الأساس                             </a:t>
            </a:r>
            <a:br>
              <a:rPr lang="ar-IQ" sz="1800" dirty="0"/>
            </a:br>
            <a:r>
              <a:rPr lang="ar-IQ" sz="1800" dirty="0"/>
              <a:t>   </a:t>
            </a:r>
            <a:br>
              <a:rPr lang="ar-IQ" sz="1800" dirty="0"/>
            </a:br>
            <a:br>
              <a:rPr lang="ar-IQ" sz="3100" dirty="0"/>
            </a:br>
            <a:r>
              <a:rPr lang="ar-IQ" sz="3100" dirty="0"/>
              <a:t>  بحث مقبول للنشر  </a:t>
            </a:r>
            <a:br>
              <a:rPr lang="ar-IQ" sz="3100" dirty="0"/>
            </a:br>
            <a:r>
              <a:rPr lang="ar-IQ" sz="3100" dirty="0"/>
              <a:t>مستوى الأمن النفسي لدى طلبة جامعة صلاح الدين وعلاقته ببعض المتغيرات</a:t>
            </a:r>
          </a:p>
        </p:txBody>
      </p:sp>
      <p:sp>
        <p:nvSpPr>
          <p:cNvPr id="3" name="عنوان فرعي 2">
            <a:extLst>
              <a:ext uri="{FF2B5EF4-FFF2-40B4-BE49-F238E27FC236}">
                <a16:creationId xmlns:a16="http://schemas.microsoft.com/office/drawing/2014/main" id="{2B81A391-B392-F8DD-2AE6-0406D56823A4}"/>
              </a:ext>
            </a:extLst>
          </p:cNvPr>
          <p:cNvSpPr>
            <a:spLocks noGrp="1"/>
          </p:cNvSpPr>
          <p:nvPr>
            <p:ph type="subTitle" idx="1"/>
          </p:nvPr>
        </p:nvSpPr>
        <p:spPr/>
        <p:txBody>
          <a:bodyPr/>
          <a:lstStyle/>
          <a:p>
            <a:r>
              <a:rPr lang="ar-IQ" dirty="0"/>
              <a:t>أعداد:م0ى. </a:t>
            </a:r>
            <a:r>
              <a:rPr lang="ar-IQ" dirty="0" err="1"/>
              <a:t>ژيان</a:t>
            </a:r>
            <a:r>
              <a:rPr lang="ar-IQ" dirty="0"/>
              <a:t> توفيق ميرزا  </a:t>
            </a:r>
          </a:p>
          <a:p>
            <a:r>
              <a:rPr lang="ar-IQ" dirty="0"/>
              <a:t>  </a:t>
            </a:r>
            <a:r>
              <a:rPr lang="en-US" dirty="0"/>
              <a:t>Ziantawfiq@gmail.com</a:t>
            </a:r>
          </a:p>
          <a:p>
            <a:endParaRPr lang="ar-IQ" dirty="0"/>
          </a:p>
        </p:txBody>
      </p:sp>
      <p:pic>
        <p:nvPicPr>
          <p:cNvPr id="4" name="صورة 3">
            <a:extLst>
              <a:ext uri="{FF2B5EF4-FFF2-40B4-BE49-F238E27FC236}">
                <a16:creationId xmlns:a16="http://schemas.microsoft.com/office/drawing/2014/main" id="{E07B138E-CCA8-0792-C85F-41959393EF2E}"/>
              </a:ext>
            </a:extLst>
          </p:cNvPr>
          <p:cNvPicPr>
            <a:picLocks noChangeAspect="1"/>
          </p:cNvPicPr>
          <p:nvPr/>
        </p:nvPicPr>
        <p:blipFill>
          <a:blip r:embed="rId2"/>
          <a:stretch>
            <a:fillRect/>
          </a:stretch>
        </p:blipFill>
        <p:spPr>
          <a:xfrm>
            <a:off x="1524000" y="1122363"/>
            <a:ext cx="1548518" cy="1420491"/>
          </a:xfrm>
          <a:prstGeom prst="rect">
            <a:avLst/>
          </a:prstGeom>
        </p:spPr>
      </p:pic>
    </p:spTree>
    <p:extLst>
      <p:ext uri="{BB962C8B-B14F-4D97-AF65-F5344CB8AC3E}">
        <p14:creationId xmlns:p14="http://schemas.microsoft.com/office/powerpoint/2010/main" val="198424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4D8030-550D-3DF4-D1F9-AEAECF3A854C}"/>
              </a:ext>
            </a:extLst>
          </p:cNvPr>
          <p:cNvSpPr>
            <a:spLocks noGrp="1"/>
          </p:cNvSpPr>
          <p:nvPr>
            <p:ph type="title"/>
          </p:nvPr>
        </p:nvSpPr>
        <p:spPr/>
        <p:txBody>
          <a:bodyPr/>
          <a:lstStyle/>
          <a:p>
            <a:pPr algn="ctr"/>
            <a:r>
              <a:rPr lang="ar-IQ" u="sng" dirty="0"/>
              <a:t>ملخص البحث</a:t>
            </a:r>
          </a:p>
        </p:txBody>
      </p:sp>
      <p:sp>
        <p:nvSpPr>
          <p:cNvPr id="3" name="عنصر نائب للمحتوى 2">
            <a:extLst>
              <a:ext uri="{FF2B5EF4-FFF2-40B4-BE49-F238E27FC236}">
                <a16:creationId xmlns:a16="http://schemas.microsoft.com/office/drawing/2014/main" id="{B5171560-912C-D821-9DEB-E196909C2C16}"/>
              </a:ext>
            </a:extLst>
          </p:cNvPr>
          <p:cNvSpPr>
            <a:spLocks noGrp="1"/>
          </p:cNvSpPr>
          <p:nvPr>
            <p:ph idx="1"/>
          </p:nvPr>
        </p:nvSpPr>
        <p:spPr/>
        <p:txBody>
          <a:bodyPr>
            <a:normAutofit fontScale="70000" lnSpcReduction="20000"/>
          </a:bodyPr>
          <a:lstStyle/>
          <a:p>
            <a:pPr marL="0" indent="0">
              <a:buNone/>
            </a:pPr>
            <a:r>
              <a:rPr lang="ar-IQ" dirty="0"/>
              <a:t>هدف البحث الحالي تَعرّف مستوى الامن النفسي لدى جامعة صلاح الدين وعلاقته ببعض المتغيرات، وقد تكونت عينته من(75) طالب وطالبة في المرحلة الثالثة والرابعة للدراسة الصباحية وبواقع (35) طالب وطالبة للمرحلة الثالثة و(40) طالب وطالبةً للمرحلة الرابعة من طلبة قسم اللغة العربية </a:t>
            </a:r>
          </a:p>
          <a:p>
            <a:pPr marL="0" indent="0">
              <a:buNone/>
            </a:pPr>
            <a:r>
              <a:rPr lang="ar-IQ" dirty="0">
                <a:solidFill>
                  <a:srgbClr val="FF0000"/>
                </a:solidFill>
              </a:rPr>
              <a:t>اختيروا عشوائياً للسنة الدراسية (2021-2022) لتحقيق هدف البحث تطلب ذلك استبانة لقياس مستوى الامن النفسي (ألبياتي،2008 : 140)، لذا تبنت الباحثة استبانة والتي تكونت من (32) فقرة ، </a:t>
            </a:r>
          </a:p>
          <a:p>
            <a:pPr marL="0" indent="0">
              <a:buNone/>
            </a:pPr>
            <a:r>
              <a:rPr lang="ar-IQ" dirty="0"/>
              <a:t>وقد اتصفت بالصدق والثبات وذلك بعرضها الى مجموعة من السادة المحكمين في تخصص العلوم التربوية والنفسية ثم طبقتها على عينة البحث، </a:t>
            </a:r>
          </a:p>
          <a:p>
            <a:pPr marL="0" indent="0">
              <a:buNone/>
            </a:pPr>
            <a:endParaRPr lang="ar-IQ" dirty="0"/>
          </a:p>
          <a:p>
            <a:pPr marL="0" indent="0">
              <a:buNone/>
            </a:pPr>
            <a:r>
              <a:rPr lang="ar-IQ" dirty="0"/>
              <a:t>وبعد جمع البيانات وتحليلها احصائياً باستعمال </a:t>
            </a:r>
            <a:r>
              <a:rPr lang="ar-IQ" dirty="0">
                <a:solidFill>
                  <a:srgbClr val="FF0000"/>
                </a:solidFill>
              </a:rPr>
              <a:t>معامل ارتباط بيرسون والاختبار </a:t>
            </a:r>
            <a:r>
              <a:rPr lang="ar-IQ" dirty="0" err="1">
                <a:solidFill>
                  <a:srgbClr val="FF0000"/>
                </a:solidFill>
              </a:rPr>
              <a:t>التائي</a:t>
            </a:r>
            <a:r>
              <a:rPr lang="ar-IQ" dirty="0">
                <a:solidFill>
                  <a:srgbClr val="FF0000"/>
                </a:solidFill>
              </a:rPr>
              <a:t> ،(</a:t>
            </a:r>
            <a:r>
              <a:rPr lang="en-US" dirty="0">
                <a:solidFill>
                  <a:srgbClr val="FF0000"/>
                </a:solidFill>
              </a:rPr>
              <a:t>t-test) </a:t>
            </a:r>
            <a:r>
              <a:rPr lang="ar-IQ" dirty="0">
                <a:solidFill>
                  <a:srgbClr val="FF0000"/>
                </a:solidFill>
              </a:rPr>
              <a:t>لعينتين مستقلتين </a:t>
            </a:r>
            <a:r>
              <a:rPr lang="ar-IQ" dirty="0"/>
              <a:t>، توصلت الباحثة للنتائج الاتية :</a:t>
            </a:r>
          </a:p>
          <a:p>
            <a:pPr marL="0" indent="0">
              <a:buNone/>
            </a:pPr>
            <a:r>
              <a:rPr lang="ar-IQ" dirty="0"/>
              <a:t>1- بلغت نسبة مستوى الامن النفسي لدى طلبة المرحلة الثالثة قسم اللغة العربية من وجهة نظرهم، (%74.88).</a:t>
            </a:r>
          </a:p>
          <a:p>
            <a:pPr marL="0" indent="0">
              <a:buNone/>
            </a:pPr>
            <a:r>
              <a:rPr lang="ar-IQ" dirty="0"/>
              <a:t>2- بلغت نسبة مستوى الامن النفسي لدى طلبة المرحلة الرابعة قسم اللغة العربية من وجهة نظرهم، (75.9 %).</a:t>
            </a:r>
          </a:p>
          <a:p>
            <a:pPr marL="0" indent="0">
              <a:buNone/>
            </a:pPr>
            <a:r>
              <a:rPr lang="ar-IQ" dirty="0"/>
              <a:t>3- </a:t>
            </a:r>
            <a:r>
              <a:rPr lang="ar-IQ" dirty="0">
                <a:solidFill>
                  <a:srgbClr val="FF0000"/>
                </a:solidFill>
              </a:rPr>
              <a:t>لا يوجد فرق ذو دلالة احصائية بين وجهة نظر طلبة المرحلة الثالثة في قسم اللغة العربية بمستوى الامن النفسي</a:t>
            </a:r>
            <a:r>
              <a:rPr lang="ar-IQ" dirty="0"/>
              <a:t>.</a:t>
            </a:r>
          </a:p>
          <a:p>
            <a:pPr marL="0" indent="0">
              <a:buNone/>
            </a:pPr>
            <a:r>
              <a:rPr lang="ar-IQ" dirty="0"/>
              <a:t>       وقد خرجت الباحثة بمجموعة من </a:t>
            </a:r>
            <a:r>
              <a:rPr lang="ar-IQ" dirty="0">
                <a:solidFill>
                  <a:srgbClr val="FF0000"/>
                </a:solidFill>
              </a:rPr>
              <a:t>الاستنتاجات ف</a:t>
            </a:r>
            <a:r>
              <a:rPr lang="ar-IQ" dirty="0"/>
              <a:t>ي ضوء نتائج البحث، كما قدمن مجموعة من </a:t>
            </a:r>
            <a:r>
              <a:rPr lang="ar-IQ" dirty="0">
                <a:solidFill>
                  <a:srgbClr val="FF0000"/>
                </a:solidFill>
              </a:rPr>
              <a:t>التوصيات</a:t>
            </a:r>
            <a:r>
              <a:rPr lang="ar-IQ" dirty="0"/>
              <a:t> فضلاً عن عدد من </a:t>
            </a:r>
            <a:r>
              <a:rPr lang="ar-IQ" dirty="0">
                <a:solidFill>
                  <a:srgbClr val="FF0000"/>
                </a:solidFill>
              </a:rPr>
              <a:t>المقترحات.</a:t>
            </a:r>
          </a:p>
          <a:p>
            <a:pPr marL="0" indent="0">
              <a:buNone/>
            </a:pPr>
            <a:endParaRPr lang="ar-IQ" dirty="0"/>
          </a:p>
        </p:txBody>
      </p:sp>
    </p:spTree>
    <p:extLst>
      <p:ext uri="{BB962C8B-B14F-4D97-AF65-F5344CB8AC3E}">
        <p14:creationId xmlns:p14="http://schemas.microsoft.com/office/powerpoint/2010/main" val="21826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7B7461-DFA6-0DEB-BAA3-B8C37E998AB2}"/>
              </a:ext>
            </a:extLst>
          </p:cNvPr>
          <p:cNvSpPr>
            <a:spLocks noGrp="1"/>
          </p:cNvSpPr>
          <p:nvPr>
            <p:ph type="title"/>
          </p:nvPr>
        </p:nvSpPr>
        <p:spPr/>
        <p:txBody>
          <a:bodyPr/>
          <a:lstStyle/>
          <a:p>
            <a:pPr algn="ctr"/>
            <a:r>
              <a:rPr lang="ar-IQ" u="sng" dirty="0"/>
              <a:t>مشكله البحث</a:t>
            </a:r>
          </a:p>
        </p:txBody>
      </p:sp>
      <p:sp>
        <p:nvSpPr>
          <p:cNvPr id="3" name="عنصر نائب للمحتوى 2">
            <a:extLst>
              <a:ext uri="{FF2B5EF4-FFF2-40B4-BE49-F238E27FC236}">
                <a16:creationId xmlns:a16="http://schemas.microsoft.com/office/drawing/2014/main" id="{867C3C97-0025-9013-D561-B8F1EE4E891E}"/>
              </a:ext>
            </a:extLst>
          </p:cNvPr>
          <p:cNvSpPr>
            <a:spLocks noGrp="1"/>
          </p:cNvSpPr>
          <p:nvPr>
            <p:ph idx="1"/>
          </p:nvPr>
        </p:nvSpPr>
        <p:spPr/>
        <p:txBody>
          <a:bodyPr/>
          <a:lstStyle/>
          <a:p>
            <a:pPr marL="0" indent="0">
              <a:buNone/>
            </a:pPr>
            <a:r>
              <a:rPr lang="ar-IQ" dirty="0"/>
              <a:t>لقد </a:t>
            </a:r>
            <a:r>
              <a:rPr lang="ar-IQ" dirty="0">
                <a:solidFill>
                  <a:srgbClr val="FF0000"/>
                </a:solidFill>
              </a:rPr>
              <a:t>أولى علماء النفس موضوع الحاجات الجسمية والنفسية </a:t>
            </a:r>
            <a:r>
              <a:rPr lang="ar-IQ" dirty="0"/>
              <a:t>اهتماما كبيرا ويتجلى ذلك فـي دراسات علم نفس النمو لمطالب النمو وحاجاته النفسية لما لها من دور أساسي في تحقيق حالة </a:t>
            </a:r>
            <a:r>
              <a:rPr lang="ar-IQ" dirty="0">
                <a:solidFill>
                  <a:srgbClr val="FF0000"/>
                </a:solidFill>
              </a:rPr>
              <a:t>نفسـية مستقرة،</a:t>
            </a:r>
          </a:p>
          <a:p>
            <a:pPr marL="0" indent="0">
              <a:buNone/>
            </a:pPr>
            <a:endParaRPr lang="ar-IQ" dirty="0"/>
          </a:p>
          <a:p>
            <a:pPr marL="0" indent="0">
              <a:buNone/>
            </a:pPr>
            <a:r>
              <a:rPr lang="ar-IQ" dirty="0"/>
              <a:t> يشعر من خلالها الطالب </a:t>
            </a:r>
            <a:r>
              <a:rPr lang="ar-IQ" dirty="0">
                <a:solidFill>
                  <a:srgbClr val="FF0000"/>
                </a:solidFill>
              </a:rPr>
              <a:t>بالأمن والطمأنينة والتوازن </a:t>
            </a:r>
            <a:r>
              <a:rPr lang="ar-IQ" dirty="0"/>
              <a:t>بين </a:t>
            </a:r>
            <a:r>
              <a:rPr lang="ar-IQ" dirty="0">
                <a:solidFill>
                  <a:srgbClr val="FF0000"/>
                </a:solidFill>
              </a:rPr>
              <a:t>قوى نفسـه الداخلية </a:t>
            </a:r>
            <a:r>
              <a:rPr lang="ar-IQ" dirty="0"/>
              <a:t>أو بـين </a:t>
            </a:r>
            <a:r>
              <a:rPr lang="ar-IQ" dirty="0">
                <a:solidFill>
                  <a:srgbClr val="FF0000"/>
                </a:solidFill>
              </a:rPr>
              <a:t>مصالحه الفردية ومصالح الجماعة</a:t>
            </a:r>
            <a:r>
              <a:rPr lang="ar-IQ" dirty="0"/>
              <a:t>. (مرسي،1996: 81)</a:t>
            </a:r>
          </a:p>
          <a:p>
            <a:pPr marL="0" indent="0">
              <a:buNone/>
            </a:pPr>
            <a:endParaRPr lang="ar-IQ" dirty="0"/>
          </a:p>
        </p:txBody>
      </p:sp>
    </p:spTree>
    <p:extLst>
      <p:ext uri="{BB962C8B-B14F-4D97-AF65-F5344CB8AC3E}">
        <p14:creationId xmlns:p14="http://schemas.microsoft.com/office/powerpoint/2010/main" val="1418905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003F56-4F92-B2C2-5BF5-D0B7E4EC4643}"/>
              </a:ext>
            </a:extLst>
          </p:cNvPr>
          <p:cNvSpPr>
            <a:spLocks noGrp="1"/>
          </p:cNvSpPr>
          <p:nvPr>
            <p:ph type="title"/>
          </p:nvPr>
        </p:nvSpPr>
        <p:spPr/>
        <p:txBody>
          <a:bodyPr/>
          <a:lstStyle/>
          <a:p>
            <a:pPr algn="ctr"/>
            <a:r>
              <a:rPr lang="ar-IQ" u="sng" dirty="0">
                <a:solidFill>
                  <a:srgbClr val="FF0000"/>
                </a:solidFill>
              </a:rPr>
              <a:t>أهدف البحث </a:t>
            </a:r>
          </a:p>
        </p:txBody>
      </p:sp>
      <p:sp>
        <p:nvSpPr>
          <p:cNvPr id="3" name="عنصر نائب للمحتوى 2">
            <a:extLst>
              <a:ext uri="{FF2B5EF4-FFF2-40B4-BE49-F238E27FC236}">
                <a16:creationId xmlns:a16="http://schemas.microsoft.com/office/drawing/2014/main" id="{0B66D7B7-ED78-80CD-20E3-B6969D6486A3}"/>
              </a:ext>
            </a:extLst>
          </p:cNvPr>
          <p:cNvSpPr>
            <a:spLocks noGrp="1"/>
          </p:cNvSpPr>
          <p:nvPr>
            <p:ph idx="1"/>
          </p:nvPr>
        </p:nvSpPr>
        <p:spPr/>
        <p:txBody>
          <a:bodyPr/>
          <a:lstStyle/>
          <a:p>
            <a:pPr marL="0" indent="0">
              <a:buNone/>
            </a:pPr>
            <a:r>
              <a:rPr lang="ar-IQ" dirty="0"/>
              <a:t>يهدف البحث الحالي ألتعرف على مستوى الأمن ألنفسي لدى طلبه جامعه صلاح الدين في ضوء بعض المتغيرات وذلك من خلال الإجابة عن الأسئلة الأتية: </a:t>
            </a:r>
          </a:p>
          <a:p>
            <a:pPr marL="0" indent="0">
              <a:buNone/>
            </a:pPr>
            <a:r>
              <a:rPr lang="ar-IQ" dirty="0">
                <a:solidFill>
                  <a:srgbClr val="FF0000"/>
                </a:solidFill>
              </a:rPr>
              <a:t>س1/"ما مستوى الأمن ألنفسي لدى طلبة مرحلتي الثالث والرابع قسم اللغة العربية في كلية اللغات من وجهه نظرهم </a:t>
            </a:r>
            <a:r>
              <a:rPr lang="ar-IQ" dirty="0"/>
              <a:t>"؟</a:t>
            </a:r>
          </a:p>
          <a:p>
            <a:pPr marL="0" indent="0">
              <a:buNone/>
            </a:pPr>
            <a:r>
              <a:rPr lang="ar-IQ" dirty="0"/>
              <a:t>س2/"هل هناك </a:t>
            </a:r>
            <a:r>
              <a:rPr lang="ar-IQ" dirty="0">
                <a:solidFill>
                  <a:srgbClr val="FF0000"/>
                </a:solidFill>
              </a:rPr>
              <a:t>فرق ذو دلالة إحصائية بين نسبتي وجهه نظر طلبة مرحلتي الثالث والرابع قسم اللغة العربية في كليه </a:t>
            </a:r>
            <a:r>
              <a:rPr lang="ar-IQ" u="sng" dirty="0">
                <a:solidFill>
                  <a:srgbClr val="FF0000"/>
                </a:solidFill>
              </a:rPr>
              <a:t>ا</a:t>
            </a:r>
            <a:r>
              <a:rPr lang="ar-IQ" dirty="0">
                <a:solidFill>
                  <a:srgbClr val="FF0000"/>
                </a:solidFill>
              </a:rPr>
              <a:t>للغات للأمن ألنفسي تبعاً لمتغير المرحلتين</a:t>
            </a:r>
            <a:r>
              <a:rPr lang="ar-IQ" dirty="0"/>
              <a:t>؟" </a:t>
            </a:r>
          </a:p>
          <a:p>
            <a:pPr marL="0" indent="0">
              <a:buNone/>
            </a:pPr>
            <a:endParaRPr lang="ar-IQ" dirty="0"/>
          </a:p>
        </p:txBody>
      </p:sp>
    </p:spTree>
    <p:extLst>
      <p:ext uri="{BB962C8B-B14F-4D97-AF65-F5344CB8AC3E}">
        <p14:creationId xmlns:p14="http://schemas.microsoft.com/office/powerpoint/2010/main" val="250102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9184B4-5CD8-0B28-F728-6286A234C8FD}"/>
              </a:ext>
            </a:extLst>
          </p:cNvPr>
          <p:cNvSpPr>
            <a:spLocks noGrp="1"/>
          </p:cNvSpPr>
          <p:nvPr>
            <p:ph type="title"/>
          </p:nvPr>
        </p:nvSpPr>
        <p:spPr/>
        <p:txBody>
          <a:bodyPr/>
          <a:lstStyle/>
          <a:p>
            <a:pPr algn="ctr"/>
            <a:r>
              <a:rPr lang="ar-IQ" u="sng" dirty="0"/>
              <a:t>حدود البحث</a:t>
            </a:r>
          </a:p>
        </p:txBody>
      </p:sp>
      <p:sp>
        <p:nvSpPr>
          <p:cNvPr id="3" name="عنصر نائب للمحتوى 2">
            <a:extLst>
              <a:ext uri="{FF2B5EF4-FFF2-40B4-BE49-F238E27FC236}">
                <a16:creationId xmlns:a16="http://schemas.microsoft.com/office/drawing/2014/main" id="{AEBAC143-EDBB-3887-CB5E-E7A3EC6B3157}"/>
              </a:ext>
            </a:extLst>
          </p:cNvPr>
          <p:cNvSpPr>
            <a:spLocks noGrp="1"/>
          </p:cNvSpPr>
          <p:nvPr>
            <p:ph idx="1"/>
          </p:nvPr>
        </p:nvSpPr>
        <p:spPr/>
        <p:txBody>
          <a:bodyPr/>
          <a:lstStyle/>
          <a:p>
            <a:pPr marL="0" indent="0">
              <a:buNone/>
            </a:pPr>
            <a:endParaRPr lang="ar-IQ" dirty="0"/>
          </a:p>
          <a:p>
            <a:pPr marL="0" indent="0">
              <a:buNone/>
            </a:pPr>
            <a:r>
              <a:rPr lang="ar-IQ" dirty="0"/>
              <a:t>1- طلبتي المرحلة </a:t>
            </a:r>
            <a:r>
              <a:rPr lang="ar-IQ" dirty="0">
                <a:solidFill>
                  <a:srgbClr val="FF0000"/>
                </a:solidFill>
              </a:rPr>
              <a:t>الثالثة والمرحلة ألرابعة قسم اللغة العربية في كلية اللغات </a:t>
            </a:r>
            <a:r>
              <a:rPr lang="ar-IQ" dirty="0"/>
              <a:t>جامعة صلاح الدين/اربيل. </a:t>
            </a:r>
          </a:p>
          <a:p>
            <a:pPr marL="0" indent="0">
              <a:buNone/>
            </a:pPr>
            <a:endParaRPr lang="ar-IQ" dirty="0"/>
          </a:p>
          <a:p>
            <a:pPr marL="0" indent="0">
              <a:buNone/>
            </a:pPr>
            <a:endParaRPr lang="ar-IQ" dirty="0"/>
          </a:p>
          <a:p>
            <a:pPr marL="0" indent="0">
              <a:buNone/>
            </a:pPr>
            <a:r>
              <a:rPr lang="ar-IQ" dirty="0"/>
              <a:t>2- ألسنه الدراسية (2021-2022).</a:t>
            </a:r>
          </a:p>
          <a:p>
            <a:pPr marL="0" indent="0">
              <a:buNone/>
            </a:pPr>
            <a:endParaRPr lang="ar-IQ" dirty="0"/>
          </a:p>
        </p:txBody>
      </p:sp>
    </p:spTree>
    <p:extLst>
      <p:ext uri="{BB962C8B-B14F-4D97-AF65-F5344CB8AC3E}">
        <p14:creationId xmlns:p14="http://schemas.microsoft.com/office/powerpoint/2010/main" val="21521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2F358F-46F1-95D8-5510-D915ACFD2C1E}"/>
              </a:ext>
            </a:extLst>
          </p:cNvPr>
          <p:cNvSpPr>
            <a:spLocks noGrp="1"/>
          </p:cNvSpPr>
          <p:nvPr>
            <p:ph type="title"/>
          </p:nvPr>
        </p:nvSpPr>
        <p:spPr/>
        <p:txBody>
          <a:bodyPr/>
          <a:lstStyle/>
          <a:p>
            <a:pPr algn="ctr"/>
            <a:r>
              <a:rPr lang="ar-IQ" u="sng" dirty="0"/>
              <a:t>التعريف أللغوي للأمن ألنفسي</a:t>
            </a:r>
            <a:br>
              <a:rPr lang="ar-IQ" u="sng" dirty="0"/>
            </a:br>
            <a:endParaRPr lang="ar-IQ" u="sng" dirty="0"/>
          </a:p>
        </p:txBody>
      </p:sp>
      <p:sp>
        <p:nvSpPr>
          <p:cNvPr id="3" name="عنصر نائب للمحتوى 2">
            <a:extLst>
              <a:ext uri="{FF2B5EF4-FFF2-40B4-BE49-F238E27FC236}">
                <a16:creationId xmlns:a16="http://schemas.microsoft.com/office/drawing/2014/main" id="{5C5ECB62-0C66-93A5-F8BE-EB90598B3521}"/>
              </a:ext>
            </a:extLst>
          </p:cNvPr>
          <p:cNvSpPr>
            <a:spLocks noGrp="1"/>
          </p:cNvSpPr>
          <p:nvPr>
            <p:ph idx="1"/>
          </p:nvPr>
        </p:nvSpPr>
        <p:spPr/>
        <p:txBody>
          <a:bodyPr/>
          <a:lstStyle/>
          <a:p>
            <a:pPr marL="0" indent="0">
              <a:buNone/>
            </a:pPr>
            <a:endParaRPr lang="ar-IQ" dirty="0"/>
          </a:p>
          <a:p>
            <a:pPr marL="0" indent="0">
              <a:buNone/>
            </a:pPr>
            <a:r>
              <a:rPr lang="ar-IQ" dirty="0"/>
              <a:t> أمن الرجل: حافظ على عهده وصان ما اؤتمن عليه، عكسه خان</a:t>
            </a:r>
            <a:r>
              <a:rPr lang="ar-IQ" dirty="0">
                <a:solidFill>
                  <a:srgbClr val="FF0000"/>
                </a:solidFill>
              </a:rPr>
              <a:t>، أمن يـأمن أمنـا وأمنـه</a:t>
            </a:r>
          </a:p>
          <a:p>
            <a:pPr marL="0" indent="0">
              <a:buNone/>
            </a:pPr>
            <a:endParaRPr lang="ar-IQ" dirty="0">
              <a:solidFill>
                <a:srgbClr val="FF0000"/>
              </a:solidFill>
            </a:endParaRPr>
          </a:p>
          <a:p>
            <a:pPr marL="0" indent="0">
              <a:buNone/>
            </a:pPr>
            <a:r>
              <a:rPr lang="ar-IQ" dirty="0">
                <a:solidFill>
                  <a:srgbClr val="FF0000"/>
                </a:solidFill>
              </a:rPr>
              <a:t> وإماما فهو آمن وأمين: اطمأن ولم يخف " يأمن الناس في ظل حكم يلتزم بالعدل</a:t>
            </a:r>
            <a:r>
              <a:rPr lang="ar-IQ" dirty="0"/>
              <a:t>. (ألمعجـم</a:t>
            </a:r>
          </a:p>
          <a:p>
            <a:pPr marL="0" indent="0">
              <a:buNone/>
            </a:pPr>
            <a:endParaRPr lang="ar-IQ" dirty="0"/>
          </a:p>
          <a:p>
            <a:pPr marL="0" indent="0">
              <a:buNone/>
            </a:pPr>
            <a:r>
              <a:rPr lang="ar-IQ" dirty="0"/>
              <a:t> ألعربي ألأساسي، 1989 :64)</a:t>
            </a:r>
          </a:p>
          <a:p>
            <a:pPr marL="0" indent="0">
              <a:buNone/>
            </a:pPr>
            <a:endParaRPr lang="ar-IQ" dirty="0"/>
          </a:p>
        </p:txBody>
      </p:sp>
    </p:spTree>
    <p:extLst>
      <p:ext uri="{BB962C8B-B14F-4D97-AF65-F5344CB8AC3E}">
        <p14:creationId xmlns:p14="http://schemas.microsoft.com/office/powerpoint/2010/main" val="23850075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479</Words>
  <Application>Microsoft Office PowerPoint</Application>
  <PresentationFormat>شاشة عريضة</PresentationFormat>
  <Paragraphs>34</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Arial</vt:lpstr>
      <vt:lpstr>Calibri</vt:lpstr>
      <vt:lpstr>Calibri Light</vt:lpstr>
      <vt:lpstr>نسق Office</vt:lpstr>
      <vt:lpstr>وزارة التعليم العالي والبحث العلمي  جامعة صلاح الدين/هةوليَر كلية التربية الأساس                                     بحث مقبول للنشر   مستوى الأمن النفسي لدى طلبة جامعة صلاح الدين وعلاقته ببعض المتغيرات</vt:lpstr>
      <vt:lpstr>ملخص البحث</vt:lpstr>
      <vt:lpstr>مشكله البحث</vt:lpstr>
      <vt:lpstr>أهدف البحث </vt:lpstr>
      <vt:lpstr>حدود البحث</vt:lpstr>
      <vt:lpstr>التعريف أللغوي للأمن ألنفسي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صلاح الدين/هةوليَر كلية التربية الأساس                                     بحث مقبول للنشر   مستوى الأمن النفسي لدى طلبة جامعة صلاح الدين وعلاقته ببعض المتغيرات</dc:title>
  <dc:creator>zhianshaker@outlook.com</dc:creator>
  <cp:lastModifiedBy>zhianshaker@outlook.com</cp:lastModifiedBy>
  <cp:revision>81</cp:revision>
  <dcterms:created xsi:type="dcterms:W3CDTF">2023-04-15T20:38:00Z</dcterms:created>
  <dcterms:modified xsi:type="dcterms:W3CDTF">2023-05-20T11:12:19Z</dcterms:modified>
</cp:coreProperties>
</file>