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58" r:id="rId6"/>
    <p:sldId id="259" r:id="rId7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3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937FA8A-A6D5-5FBE-A431-0A4A82704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53E331D2-D5F7-A1DF-BB0C-482AC149F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BFC28F5-9896-68B1-59C7-9CEC6DDAD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812C-1D51-4FB0-9D7B-629C88B3DDA1}" type="datetimeFigureOut">
              <a:rPr lang="ar-IQ" smtClean="0"/>
              <a:t>01/11/1444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F582BEF-D89A-5853-245F-C8D3A9734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94B1D3-B698-75C1-8F29-2C662A42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DCC-D0D1-4BF8-80AD-A7122DBD94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52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865D81-125A-9B3E-2D82-8332BDC7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386EEC7-D821-AA41-5B27-E799880A9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B08543D-01FE-41BE-3FA2-B4EEF77C6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812C-1D51-4FB0-9D7B-629C88B3DDA1}" type="datetimeFigureOut">
              <a:rPr lang="ar-IQ" smtClean="0"/>
              <a:t>01/11/1444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2AE882B-F72B-A28F-A37B-948A81108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DBFE92-EFED-BA5B-C94D-E8F6370A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DCC-D0D1-4BF8-80AD-A7122DBD94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344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13CD17C-944A-C78C-DEBD-56789E565F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4F00B57-1CC4-22D2-76A4-9B629ADCF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F301D39-B0C0-A76F-FEFD-B39F70AE1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812C-1D51-4FB0-9D7B-629C88B3DDA1}" type="datetimeFigureOut">
              <a:rPr lang="ar-IQ" smtClean="0"/>
              <a:t>01/11/1444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606FC4D-535A-7BE5-2C2B-EB6104E32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8D72816-DB3C-3037-5FD2-BA637EE9E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DCC-D0D1-4BF8-80AD-A7122DBD94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8BD8ED-501B-2DF9-2648-974E86B1E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B5F9D7C-C674-4E7D-E150-0B066DC53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FAEB720-7BA5-35AC-B1B3-0B7062F7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812C-1D51-4FB0-9D7B-629C88B3DDA1}" type="datetimeFigureOut">
              <a:rPr lang="ar-IQ" smtClean="0"/>
              <a:t>01/11/1444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D517708-93BA-7C00-7A77-B8C7FF4C6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4371C7-52A5-DBAC-EA1C-DF123F719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DCC-D0D1-4BF8-80AD-A7122DBD94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866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5EF448F-23BB-D858-5619-961EE6F8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385AA66-37A3-5BFF-BB76-287B71817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D799679-9204-2BC7-40EC-C33B614F5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812C-1D51-4FB0-9D7B-629C88B3DDA1}" type="datetimeFigureOut">
              <a:rPr lang="ar-IQ" smtClean="0"/>
              <a:t>01/11/1444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55B2397-EB68-6291-2003-A8FD20CF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1C78D9-9524-32FE-23E9-9D62C14F7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DCC-D0D1-4BF8-80AD-A7122DBD94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614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88A8B3-F86F-48BD-BAE4-A0F1B9D4D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D63D284-B9B9-44EC-1659-1A9726A0D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59CE4C1-B7FF-695D-6B56-4E133B9F6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8771723-2809-2B9F-747F-6ABF6E007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812C-1D51-4FB0-9D7B-629C88B3DDA1}" type="datetimeFigureOut">
              <a:rPr lang="ar-IQ" smtClean="0"/>
              <a:t>01/11/1444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336A573-E7BC-19F3-14DA-A9ECC3238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7E86EE8-E8F6-BE4B-DF07-966A4A22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DCC-D0D1-4BF8-80AD-A7122DBD94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447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8DD135D-7651-4CDC-2ED9-736094A16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DF558E9-2147-60D7-C9DF-843CB323C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4D89628-C54E-A9B2-0F2C-A226555F2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EA331C8-555E-94D3-29F9-CC81527E8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24265E4-A5E4-1058-FE98-EE60099AB9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5554055-AE7E-30AC-AF9C-111A40D3A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812C-1D51-4FB0-9D7B-629C88B3DDA1}" type="datetimeFigureOut">
              <a:rPr lang="ar-IQ" smtClean="0"/>
              <a:t>01/11/1444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D15A522-8DA3-5318-22AB-7999B9813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DBAB141-1224-C604-5FF9-50EEE2C3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DCC-D0D1-4BF8-80AD-A7122DBD94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3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65DD6E-A72A-8E43-C778-4ADBB292C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C24801C-BD86-FAF0-37EA-AAB159B00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812C-1D51-4FB0-9D7B-629C88B3DDA1}" type="datetimeFigureOut">
              <a:rPr lang="ar-IQ" smtClean="0"/>
              <a:t>01/11/1444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C8B4D77-342C-A35C-C329-8AD0517BE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6623027-30FC-8C63-A228-49F7D4B5F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DCC-D0D1-4BF8-80AD-A7122DBD94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679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1FDBAA4-1E4B-32E0-C2D0-2D470A69F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812C-1D51-4FB0-9D7B-629C88B3DDA1}" type="datetimeFigureOut">
              <a:rPr lang="ar-IQ" smtClean="0"/>
              <a:t>01/11/1444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FF7EB41-A96E-DFD9-49C1-4AB204B4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FCD1BBE-2E00-99AD-3627-445F3D5BA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DCC-D0D1-4BF8-80AD-A7122DBD94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673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AABF2D-1236-80AE-EAC1-233920652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45796BC-2D83-D33C-9905-938B82EF8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0221280-EDBA-8E27-E9C3-ADFAA8A19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147E6B7-B54A-C388-C7DD-375E5F34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812C-1D51-4FB0-9D7B-629C88B3DDA1}" type="datetimeFigureOut">
              <a:rPr lang="ar-IQ" smtClean="0"/>
              <a:t>01/11/1444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FFF2048-6BA5-7944-9E4E-4FAF0206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B321BBB-84EB-8DE6-993B-E01F67C6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DCC-D0D1-4BF8-80AD-A7122DBD94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436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B1441C-5DAE-9E18-5FCF-C6AB24608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2895A898-0C43-6B8E-44BB-C17FC17A3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6275610-BC97-B218-1419-5F4E31026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9EBF0ED-7F51-C80E-7472-E407F438D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812C-1D51-4FB0-9D7B-629C88B3DDA1}" type="datetimeFigureOut">
              <a:rPr lang="ar-IQ" smtClean="0"/>
              <a:t>01/11/1444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6E3E949-692C-8494-C461-67DCE26D2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8801092-1B6A-C73B-7F38-936FC8ABA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4DDCC-D0D1-4BF8-80AD-A7122DBD94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305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11238DAE-B11D-1560-C503-FBBB27D8D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EEF3FD6-3655-96E3-289F-866316676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1E19222-0F95-8DF0-601D-94904190C2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4812C-1D51-4FB0-9D7B-629C88B3DDA1}" type="datetimeFigureOut">
              <a:rPr lang="ar-IQ" smtClean="0"/>
              <a:t>01/11/1444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DD95C95-D11D-1FC7-BDAB-84C2D2770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31498CA-4247-3539-876B-6FEEA850E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4DDCC-D0D1-4BF8-80AD-A7122DBD94E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438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058BE6F-C870-3376-716D-68CF5B2A6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782224" y="861105"/>
            <a:ext cx="1548804" cy="1424895"/>
          </a:xfrm>
          <a:prstGeom prst="rect">
            <a:avLst/>
          </a:prstGeom>
        </p:spPr>
      </p:pic>
      <p:sp>
        <p:nvSpPr>
          <p:cNvPr id="2" name="عنوان 1">
            <a:extLst>
              <a:ext uri="{FF2B5EF4-FFF2-40B4-BE49-F238E27FC236}">
                <a16:creationId xmlns:a16="http://schemas.microsoft.com/office/drawing/2014/main" id="{069EF77C-F14E-46D3-B6F3-58B1B54DD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4895"/>
          </a:xfrm>
        </p:spPr>
        <p:txBody>
          <a:bodyPr>
            <a:normAutofit/>
          </a:bodyPr>
          <a:lstStyle/>
          <a:p>
            <a:pPr algn="r"/>
            <a:r>
              <a:rPr lang="ar-IQ" sz="1800" b="1" dirty="0"/>
              <a:t>وزارة التعليم العالي والبحث العلمي </a:t>
            </a:r>
            <a:br>
              <a:rPr lang="ar-IQ" sz="1800" b="1" dirty="0"/>
            </a:br>
            <a:r>
              <a:rPr lang="ar-IQ" sz="1800" b="1" dirty="0"/>
              <a:t>جامعة صلاح الدين/</a:t>
            </a:r>
            <a:r>
              <a:rPr lang="ar-IQ" sz="1800" b="1" dirty="0" err="1"/>
              <a:t>هةوليَر</a:t>
            </a:r>
            <a:br>
              <a:rPr lang="ar-IQ" sz="1800" b="1" dirty="0"/>
            </a:br>
            <a:r>
              <a:rPr lang="ar-IQ" sz="1800" b="1" dirty="0"/>
              <a:t>كلية التربية الأساس          </a:t>
            </a:r>
            <a:br>
              <a:rPr lang="ar-IQ" sz="1800" b="1" dirty="0"/>
            </a:br>
            <a:endParaRPr lang="ar-IQ" sz="1800" b="1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E401144-B96B-70DE-8CEF-61A1E0F43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9144000" cy="2057399"/>
          </a:xfrm>
        </p:spPr>
        <p:txBody>
          <a:bodyPr>
            <a:normAutofit/>
          </a:bodyPr>
          <a:lstStyle/>
          <a:p>
            <a:endParaRPr lang="ar-IQ" b="1" dirty="0"/>
          </a:p>
          <a:p>
            <a:r>
              <a:rPr lang="ar-IQ" b="1" dirty="0"/>
              <a:t>م/ المقاييس في أداة البحث</a:t>
            </a:r>
          </a:p>
          <a:p>
            <a:r>
              <a:rPr lang="ar-IQ" b="1" dirty="0"/>
              <a:t>أعداد:م0ى. </a:t>
            </a:r>
            <a:r>
              <a:rPr lang="ar-IQ" b="1" dirty="0" err="1"/>
              <a:t>ژيان</a:t>
            </a:r>
            <a:r>
              <a:rPr lang="ar-IQ" b="1" dirty="0"/>
              <a:t> توفيق ميرزا  </a:t>
            </a:r>
          </a:p>
          <a:p>
            <a:r>
              <a:rPr lang="ar-IQ" b="1" dirty="0"/>
              <a:t> :</a:t>
            </a:r>
            <a:r>
              <a:rPr lang="en-US" b="1" dirty="0"/>
              <a:t>Ziantawfiq@gmail.com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2284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EE40E9-F0CF-FF3A-C006-69E097DE5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1B1F24A-DDFC-809A-9A08-CA6A7CEBE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b="1" dirty="0"/>
              <a:t>زملائي الأعزاء وزميلاتي العزيزات من الممكن استخدام المقاييس في الاختصاصات التالية:-</a:t>
            </a:r>
          </a:p>
          <a:p>
            <a:pPr marL="0" indent="0">
              <a:buNone/>
            </a:pPr>
            <a:r>
              <a:rPr lang="ar-IQ" b="1" dirty="0"/>
              <a:t>1- علم النفس التربوي</a:t>
            </a:r>
          </a:p>
          <a:p>
            <a:pPr marL="0" indent="0">
              <a:buNone/>
            </a:pPr>
            <a:r>
              <a:rPr lang="ar-IQ" b="1" dirty="0"/>
              <a:t>2- وعلم الارشاد التربوي والتوجيه التربوي </a:t>
            </a:r>
          </a:p>
          <a:p>
            <a:pPr marL="0" indent="0">
              <a:buNone/>
            </a:pPr>
            <a:r>
              <a:rPr lang="ar-IQ" b="1" dirty="0"/>
              <a:t>3- رياض الأطفال </a:t>
            </a:r>
          </a:p>
          <a:p>
            <a:pPr marL="0" indent="0">
              <a:buNone/>
            </a:pPr>
            <a:r>
              <a:rPr lang="ar-IQ" b="1" dirty="0"/>
              <a:t>4-علم النفس العام </a:t>
            </a:r>
          </a:p>
          <a:p>
            <a:pPr marL="0" indent="0">
              <a:buNone/>
            </a:pPr>
            <a:r>
              <a:rPr lang="ar-IQ" b="1" dirty="0"/>
              <a:t>5- التربية الخاصة</a:t>
            </a:r>
          </a:p>
          <a:p>
            <a:pPr marL="0" indent="0">
              <a:buNone/>
            </a:pPr>
            <a:r>
              <a:rPr lang="ar-IQ" b="1" dirty="0"/>
              <a:t>6- علم الاجتماع</a:t>
            </a:r>
          </a:p>
          <a:p>
            <a:pPr marL="0" indent="0">
              <a:buNone/>
            </a:pPr>
            <a:r>
              <a:rPr lang="ar-IQ" b="1" dirty="0"/>
              <a:t>7- علم النفس النمو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0966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92A058-2013-BB41-D70F-19C0A5B1B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النظريات الرئيسية في علم النفس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8F2A734-1066-B376-E673-DB1AA6F5E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dirty="0"/>
              <a:t>1- نظرية الازدواجية الديكارتية. </a:t>
            </a:r>
          </a:p>
          <a:p>
            <a:pPr marL="0" indent="0">
              <a:buNone/>
            </a:pPr>
            <a:r>
              <a:rPr lang="ar-IQ" dirty="0"/>
              <a:t>2- نظرية </a:t>
            </a:r>
            <a:r>
              <a:rPr lang="ar-IQ" dirty="0" err="1"/>
              <a:t>الجشتالت</a:t>
            </a:r>
            <a:r>
              <a:rPr lang="ar-IQ" dirty="0"/>
              <a:t>.</a:t>
            </a:r>
          </a:p>
          <a:p>
            <a:pPr marL="0" indent="0">
              <a:buNone/>
            </a:pPr>
            <a:r>
              <a:rPr lang="ar-IQ" dirty="0"/>
              <a:t>3- نظرية التحفيز والاستجابة السلوكية. </a:t>
            </a:r>
          </a:p>
          <a:p>
            <a:pPr marL="0" indent="0">
              <a:buNone/>
            </a:pPr>
            <a:r>
              <a:rPr lang="ar-IQ" dirty="0"/>
              <a:t>4- نظرية جان بياجيه في التعلم .</a:t>
            </a:r>
          </a:p>
          <a:p>
            <a:pPr marL="0" indent="0">
              <a:buNone/>
            </a:pPr>
            <a:r>
              <a:rPr lang="ar-IQ" dirty="0"/>
              <a:t>5- نظرية ليف </a:t>
            </a:r>
            <a:r>
              <a:rPr lang="ar-IQ" dirty="0" err="1"/>
              <a:t>غيجو</a:t>
            </a:r>
            <a:r>
              <a:rPr lang="ar-IQ" dirty="0"/>
              <a:t> تسكي الاجتماعية والثقافية.</a:t>
            </a:r>
          </a:p>
          <a:p>
            <a:pPr marL="0" indent="0">
              <a:buNone/>
            </a:pPr>
            <a:r>
              <a:rPr lang="ar-IQ" dirty="0"/>
              <a:t>6- نظرية باندورا للتعلم الاجتماعي. </a:t>
            </a:r>
          </a:p>
          <a:p>
            <a:pPr marL="0" indent="0">
              <a:buNone/>
            </a:pPr>
            <a:r>
              <a:rPr lang="ar-IQ" dirty="0"/>
              <a:t>7- نظرية التنافر المعرفي.</a:t>
            </a:r>
          </a:p>
          <a:p>
            <a:pPr marL="0" indent="0">
              <a:buNone/>
            </a:pPr>
            <a:r>
              <a:rPr lang="ar-IQ" dirty="0"/>
              <a:t>8- نظرية معالجة المعلومات.</a:t>
            </a:r>
          </a:p>
          <a:p>
            <a:pPr marL="0" indent="0">
              <a:buNone/>
            </a:pPr>
            <a:r>
              <a:rPr lang="ar-IQ" dirty="0"/>
              <a:t>9- نظرية الادراك المتجسد.</a:t>
            </a:r>
          </a:p>
          <a:p>
            <a:pPr marL="0" indent="0">
              <a:buNone/>
            </a:pPr>
            <a:r>
              <a:rPr lang="ar-IQ" dirty="0"/>
              <a:t>10 نظرية الاختيار العقلاني.</a:t>
            </a:r>
          </a:p>
        </p:txBody>
      </p:sp>
    </p:spTree>
    <p:extLst>
      <p:ext uri="{BB962C8B-B14F-4D97-AF65-F5344CB8AC3E}">
        <p14:creationId xmlns:p14="http://schemas.microsoft.com/office/powerpoint/2010/main" val="513564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70F0F5-6D06-4EEB-51E8-108D83E2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u="sng" dirty="0"/>
              <a:t>الفرق بين المقاييس في أداة البحث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3A64781-F140-3C9B-2976-178901FCC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/>
              <a:t>هناك مقاييس عده يمكن اختيار واحدة منها في عمل البحث العلمي على سبيل المثال منها:</a:t>
            </a:r>
          </a:p>
          <a:p>
            <a:pPr marL="0" indent="0">
              <a:buNone/>
            </a:pPr>
            <a:r>
              <a:rPr lang="ar-IQ" dirty="0"/>
              <a:t>1-بناء المقياس.</a:t>
            </a:r>
          </a:p>
          <a:p>
            <a:pPr marL="0" indent="0">
              <a:buNone/>
            </a:pPr>
            <a:r>
              <a:rPr lang="ar-IQ" dirty="0"/>
              <a:t>2- اعداد المقياس.</a:t>
            </a:r>
          </a:p>
          <a:p>
            <a:pPr marL="0" indent="0">
              <a:buNone/>
            </a:pPr>
            <a:r>
              <a:rPr lang="ar-IQ" dirty="0"/>
              <a:t>3- تعريب المقياس.</a:t>
            </a:r>
          </a:p>
          <a:p>
            <a:pPr marL="0" indent="0">
              <a:buNone/>
            </a:pPr>
            <a:r>
              <a:rPr lang="ar-IQ" dirty="0"/>
              <a:t>4-تكيف المقياس.</a:t>
            </a:r>
          </a:p>
          <a:p>
            <a:pPr marL="0" indent="0">
              <a:buNone/>
            </a:pPr>
            <a:r>
              <a:rPr lang="ar-IQ" dirty="0"/>
              <a:t>5‌-تبني المقياس. 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/>
              <a:t>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0671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ADBAF1-E68C-C246-E15D-EEABD314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u="sng" dirty="0"/>
              <a:t>الفرق بين المقاييس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96BF779-D07A-D0E1-0E76-4A095DBB6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IQ" b="1" dirty="0">
                <a:solidFill>
                  <a:srgbClr val="FF0000"/>
                </a:solidFill>
              </a:rPr>
              <a:t>1-بناء المقياس </a:t>
            </a:r>
            <a:r>
              <a:rPr lang="ar-IQ" b="1" dirty="0"/>
              <a:t>: </a:t>
            </a:r>
          </a:p>
          <a:p>
            <a:pPr marL="0" indent="0">
              <a:buNone/>
            </a:pPr>
            <a:r>
              <a:rPr lang="ar-IQ" b="1" dirty="0"/>
              <a:t> نكتفي </a:t>
            </a:r>
            <a:r>
              <a:rPr lang="ar-IQ" b="1" dirty="0">
                <a:solidFill>
                  <a:srgbClr val="FF0000"/>
                </a:solidFill>
              </a:rPr>
              <a:t>بكتابة نظرية </a:t>
            </a:r>
            <a:r>
              <a:rPr lang="ar-IQ" b="1" dirty="0"/>
              <a:t>واحدة </a:t>
            </a:r>
            <a:r>
              <a:rPr lang="ar-IQ" b="1" dirty="0">
                <a:solidFill>
                  <a:srgbClr val="FF0000"/>
                </a:solidFill>
              </a:rPr>
              <a:t>وتعريف واحد</a:t>
            </a:r>
            <a:r>
              <a:rPr lang="ar-IQ" b="1" dirty="0"/>
              <a:t>، </a:t>
            </a:r>
            <a:r>
              <a:rPr lang="ar-IQ" b="1" u="sng" dirty="0"/>
              <a:t>ولا تخضع الى نظريات متعددة </a:t>
            </a:r>
            <a:r>
              <a:rPr lang="ar-IQ" b="1" dirty="0"/>
              <a:t>لأنك تأخذها حسب البحث الي تحتاجه،</a:t>
            </a:r>
          </a:p>
          <a:p>
            <a:pPr marL="0" indent="0">
              <a:buNone/>
            </a:pPr>
            <a:r>
              <a:rPr lang="ar-IQ" b="1" dirty="0"/>
              <a:t> ولعدة أسماء قد يكون مأخذها على سبيل المثال ( حسن) لعام 2009او (احمد ) لعام 2000 وهكذا ونفس الخطوات..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أ-النظرية النفسية يقسم الى:</a:t>
            </a:r>
          </a:p>
          <a:p>
            <a:pPr marL="0" indent="0">
              <a:buNone/>
            </a:pPr>
            <a:r>
              <a:rPr lang="ar-IQ" b="1" dirty="0"/>
              <a:t>مثل نظرية </a:t>
            </a:r>
          </a:p>
          <a:p>
            <a:pPr marL="0" indent="0">
              <a:buNone/>
            </a:pPr>
            <a:r>
              <a:rPr lang="ar-IQ" b="1" dirty="0"/>
              <a:t>1-الشخصية: سوليفان</a:t>
            </a:r>
          </a:p>
          <a:p>
            <a:pPr marL="0" indent="0">
              <a:buNone/>
            </a:pPr>
            <a:r>
              <a:rPr lang="ar-IQ" b="1" dirty="0"/>
              <a:t> 2- التحليل الاجتماعي: كارين هورني</a:t>
            </a:r>
          </a:p>
          <a:p>
            <a:pPr marL="0" indent="0">
              <a:buNone/>
            </a:pPr>
            <a:r>
              <a:rPr lang="ar-IQ" b="1" dirty="0"/>
              <a:t>3- غشتالتي: الادراك </a:t>
            </a:r>
          </a:p>
          <a:p>
            <a:pPr marL="0" indent="0">
              <a:buNone/>
            </a:pPr>
            <a:r>
              <a:rPr lang="ar-IQ" b="1" dirty="0"/>
              <a:t>4- التحليل النفسي: فرويد.</a:t>
            </a:r>
          </a:p>
          <a:p>
            <a:pPr marL="0" indent="0">
              <a:buNone/>
            </a:pPr>
            <a:r>
              <a:rPr lang="ar-IQ" b="1" dirty="0"/>
              <a:t>5- مثل بندورة : نظرية التعلم</a:t>
            </a:r>
          </a:p>
          <a:p>
            <a:pPr marL="0" indent="0">
              <a:buNone/>
            </a:pPr>
            <a:r>
              <a:rPr lang="ar-IQ" b="1" dirty="0"/>
              <a:t>6- النظرية الشخصية مثل : فيزيك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0062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54488F-6586-ADF7-0D8B-5529990F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E72DD2C-9EDC-E2F0-2001-6A8C243E5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dirty="0">
                <a:solidFill>
                  <a:srgbClr val="FF0000"/>
                </a:solidFill>
              </a:rPr>
              <a:t>2- اعداد مقياس</a:t>
            </a:r>
            <a:r>
              <a:rPr lang="ar-IQ" b="1" dirty="0"/>
              <a:t>: يأتي من 1- </a:t>
            </a:r>
            <a:r>
              <a:rPr lang="ar-IQ" b="1" dirty="0">
                <a:solidFill>
                  <a:srgbClr val="FF0000"/>
                </a:solidFill>
              </a:rPr>
              <a:t>نظرية</a:t>
            </a:r>
            <a:r>
              <a:rPr lang="ar-IQ" b="1" dirty="0"/>
              <a:t> 2- </a:t>
            </a:r>
            <a:r>
              <a:rPr lang="ar-IQ" b="1" dirty="0">
                <a:solidFill>
                  <a:srgbClr val="FF0000"/>
                </a:solidFill>
              </a:rPr>
              <a:t>دراسات سابقة </a:t>
            </a:r>
            <a:r>
              <a:rPr lang="ar-IQ" b="1" dirty="0"/>
              <a:t>3- </a:t>
            </a:r>
            <a:r>
              <a:rPr lang="ar-IQ" b="1" dirty="0">
                <a:solidFill>
                  <a:srgbClr val="FF0000"/>
                </a:solidFill>
              </a:rPr>
              <a:t>و بطرح سؤال</a:t>
            </a:r>
            <a:r>
              <a:rPr lang="ar-IQ" b="1" dirty="0"/>
              <a:t>. </a:t>
            </a:r>
          </a:p>
          <a:p>
            <a:pPr marL="0" indent="0">
              <a:buNone/>
            </a:pPr>
            <a:r>
              <a:rPr lang="ar-IQ" b="1" dirty="0"/>
              <a:t>نضع الاطار النظري ونضع تعريفات متعددة ودراسات سابقة وبطرح السؤال في النهاية .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 ويكون مع النظرية – </a:t>
            </a:r>
            <a:r>
              <a:rPr lang="ar-IQ" b="1" dirty="0">
                <a:solidFill>
                  <a:srgbClr val="FF0000"/>
                </a:solidFill>
              </a:rPr>
              <a:t>تعريف شامل للمفاهيم </a:t>
            </a:r>
            <a:r>
              <a:rPr lang="ar-IQ" b="1" dirty="0"/>
              <a:t>وللتعريف يكون فيها </a:t>
            </a:r>
            <a:r>
              <a:rPr lang="ar-IQ" b="1" dirty="0">
                <a:solidFill>
                  <a:srgbClr val="FF0000"/>
                </a:solidFill>
              </a:rPr>
              <a:t>مجالات</a:t>
            </a:r>
            <a:r>
              <a:rPr lang="ar-IQ" b="1" dirty="0"/>
              <a:t> وللمجالات تكون هناك </a:t>
            </a:r>
            <a:r>
              <a:rPr lang="ar-IQ" b="1" dirty="0">
                <a:solidFill>
                  <a:srgbClr val="FF0000"/>
                </a:solidFill>
              </a:rPr>
              <a:t>فقرات متعددة</a:t>
            </a:r>
            <a:r>
              <a:rPr lang="ar-IQ" b="1" dirty="0"/>
              <a:t>. ويكون للأستاذ صاحب اللقب العلمي يحق له بوضع تعريف خاص به.</a:t>
            </a:r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r>
              <a:rPr lang="ar-IQ" b="1" dirty="0"/>
              <a:t>ويكون هذا في الفصل الثاني </a:t>
            </a:r>
            <a:r>
              <a:rPr lang="ar-IQ" b="1" dirty="0">
                <a:solidFill>
                  <a:srgbClr val="FF0000"/>
                </a:solidFill>
              </a:rPr>
              <a:t>ولا يحتاج لوجوده بعد ذلك في الفصل الثال</a:t>
            </a:r>
            <a:r>
              <a:rPr lang="ar-IQ" b="1" dirty="0"/>
              <a:t>ث لأنه تم كتابته في الفصل الثاني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8517666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342</Words>
  <Application>Microsoft Office PowerPoint</Application>
  <PresentationFormat>شاشة عريضة</PresentationFormat>
  <Paragraphs>53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نسق Office</vt:lpstr>
      <vt:lpstr>وزارة التعليم العالي والبحث العلمي  جامعة صلاح الدين/هةوليَر كلية التربية الأساس           </vt:lpstr>
      <vt:lpstr>عرض تقديمي في PowerPoint</vt:lpstr>
      <vt:lpstr>النظريات الرئيسية في علم النفس</vt:lpstr>
      <vt:lpstr>الفرق بين المقاييس في أداة البحث</vt:lpstr>
      <vt:lpstr>الفرق بين المقاييس 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التعليم العالي والبحث العلمي  جامعة صلاح الدين/هةوليَر كلية التربية الأساس           </dc:title>
  <dc:creator>zhianshaker@outlook.com</dc:creator>
  <cp:lastModifiedBy>zhianshaker@outlook.com</cp:lastModifiedBy>
  <cp:revision>53</cp:revision>
  <dcterms:created xsi:type="dcterms:W3CDTF">2023-02-14T19:58:32Z</dcterms:created>
  <dcterms:modified xsi:type="dcterms:W3CDTF">2023-05-20T11:12:38Z</dcterms:modified>
</cp:coreProperties>
</file>