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sldIdLst>
    <p:sldId id="256" r:id="rId2"/>
    <p:sldId id="257" r:id="rId3"/>
    <p:sldId id="261" r:id="rId4"/>
    <p:sldId id="262" r:id="rId5"/>
    <p:sldId id="275" r:id="rId6"/>
    <p:sldId id="263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D84B8E-D9F7-5D44-D986-20BD9CA43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0EF4B34-81B6-1838-68DF-F4C49E1CB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663D47-67F5-FFF1-1152-0F6EE81B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45044D-0B6B-916D-A11E-D138A592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8626CB-C064-4502-F156-2869E186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219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BFC8DF-2AB2-E35C-862F-366B85DD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D83E79-9BDC-9372-EDF0-B655D84C8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AB9632-5D0B-5C34-5916-4DFF43D6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C4A3CDD-D1D5-46F7-9182-8108AA863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767BA4-FD86-CFC3-DE96-8696CF40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38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BB4BD6F-63C3-721A-06BD-B07DD7F14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B242378-DEAD-ABEA-B01B-607A42050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C51116-8BFE-06A8-047F-17FAAC97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C3C506-3FC8-C434-649C-8A018AD5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FD25ABD-E841-7B41-1D23-E3D5FB06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53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4C0BF5-33A8-FB4C-8473-8CFD1B88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63781C9-CA9F-4412-7041-6895E9425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6721AA-456E-66F3-4639-726AA05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E5A80D5-01C8-9459-D59E-3B0EC6E3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6BA43F-C52A-7902-7182-78E04A5C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487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A49722-6F73-5499-2684-F28B2F81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86B734F-8DCE-2B9C-A1FE-0B1344ADC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35585BF-67F2-2425-8348-2BB98CBCD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C59C40-37E3-91A8-0F04-483F6210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AA750A-5CEA-E266-01A2-CE3AB4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301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A49A9F-BE34-AD9D-1280-2A2FCD20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488656-82BB-D066-1AA9-DB1F8A672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3D4F024-36EB-EFBC-0E69-4B95879F8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6172DBB-BCAD-64A1-CAC0-DF20AA38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62C49C4-70AA-1CE2-91C5-D6788291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AF7B5B2-DE6F-1E41-1821-900DED67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643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30C9DF-BCD5-49FB-26B5-A3DD1F9F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E13D966-8ECB-8EA1-8BAA-3ABAE06CE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130672B-69DC-85EE-BA99-03F91F494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5D2F583-15A1-6037-EBF1-605C9616A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78CAA4F-97D6-25F7-DA25-95DEA5D73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19BB9B3-2672-8316-4DEB-C927E3CB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9B80A01-16EC-B306-3B12-3C02761A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4CFF068-21D4-87E5-4617-4B98DDD2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054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5D5E99-CAB9-AFF5-8F98-964DB10D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B6E069D-0FC1-73B7-4E3F-74A4F5AF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9966AAE-95F2-BA26-91D1-A7B62A49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C83FC0B-25A7-9933-00E5-38D692A0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187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6E1871C-750C-942F-C970-51B8C9A01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1FF6EDD-82A5-1F21-7673-820DB7EA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878C0D6-001C-B7EF-0AF5-BD79AE07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11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18A9E9-FB08-0875-0762-598C027B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EF123CB-283F-606D-DBDE-3378F8933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58925BB-896C-E310-1FFD-735BF1158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D382F64-04C5-33AC-09E3-CFDF4B81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2F70244-9299-2241-222E-20EDDC75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3274AE9-AC3B-F0E5-AFAC-EC454AD5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05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230CEC-6284-9622-45DD-AEAFA499D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0F08A84-7890-5116-52EF-D8754CC5A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19C7499-F343-35B0-25BB-3C6FF53BC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B922E13-182F-EA71-4F89-5AA883FB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B69BFC7-4751-CF56-7A9A-E7B0E48D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B21718E-126D-F9C2-523A-637BCD79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267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4F70C7D-A384-6873-0B9D-6FE13BA7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10143CA-AC19-DE3E-3802-235509A0F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B25861-8D91-BCD4-E145-F7BA075CB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217F-DE02-41F3-ACB5-DFA823053DF6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4BF48F-FE14-67E5-0DB7-9CDF4EA09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9680FF3-F94D-92FD-9600-31CB8EDE5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571EE-9EA2-409E-B784-E7D78EFBEE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81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7C508F-BB09-4BDD-275B-E993006DE0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2200" dirty="0"/>
              <a:t>وزارة التعليم العالي والبحث العلمي </a:t>
            </a:r>
            <a:br>
              <a:rPr lang="ar-IQ" sz="2200" dirty="0"/>
            </a:br>
            <a:r>
              <a:rPr lang="ar-IQ" sz="2200" dirty="0"/>
              <a:t>جامعة صلاح الدين/</a:t>
            </a:r>
            <a:r>
              <a:rPr lang="ar-IQ" sz="2200" dirty="0" err="1"/>
              <a:t>هةوليَر</a:t>
            </a:r>
            <a:br>
              <a:rPr lang="ar-IQ" sz="2200" dirty="0"/>
            </a:br>
            <a:r>
              <a:rPr lang="ar-IQ" sz="2200" dirty="0"/>
              <a:t>كلية التربية الأساس </a:t>
            </a:r>
            <a:br>
              <a:rPr lang="ar-IQ" dirty="0"/>
            </a:br>
            <a:br>
              <a:rPr lang="ar-IQ" dirty="0"/>
            </a:br>
            <a:r>
              <a:rPr lang="ar-IQ" sz="4900" dirty="0"/>
              <a:t>التطور في مجال التعليم والاستعداد للمستقبل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A1CE1A0-24F8-7934-BA03-E16254F4D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م0ى. </a:t>
            </a:r>
            <a:r>
              <a:rPr lang="ar-IQ" dirty="0" err="1"/>
              <a:t>ژيان</a:t>
            </a:r>
            <a:r>
              <a:rPr lang="ar-IQ" dirty="0"/>
              <a:t> </a:t>
            </a:r>
            <a:r>
              <a:rPr lang="ar-IQ"/>
              <a:t>توفيق ميرزا </a:t>
            </a:r>
            <a:endParaRPr lang="ar-IQ" dirty="0"/>
          </a:p>
          <a:p>
            <a:r>
              <a:rPr lang="en-US" dirty="0"/>
              <a:t>Ziantawfiq@gmail.com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22A182A-10EC-3BEA-8B4C-F898AECE7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006" y="1122363"/>
            <a:ext cx="1598023" cy="140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8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F03F7A-CA15-7304-E2B9-02BB1DE41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u="sng" dirty="0"/>
              <a:t>المقدمة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080B84D-23A7-68F3-AE3C-45316142F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b="1" dirty="0">
                <a:solidFill>
                  <a:srgbClr val="FF0000"/>
                </a:solidFill>
              </a:rPr>
              <a:t>ان المعلم هو محور التعليم التجديدي</a:t>
            </a:r>
            <a:r>
              <a:rPr lang="ar-IQ" b="1" dirty="0"/>
              <a:t>، إذ تركز المنظومة التربوية على دوره بشكل  متزايد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 ؛ نظراً لأدواره الوظيفية المتعددة والتي تتحول من خلالها إلى </a:t>
            </a:r>
            <a:r>
              <a:rPr lang="ar-IQ" b="1" dirty="0">
                <a:solidFill>
                  <a:srgbClr val="FF0000"/>
                </a:solidFill>
              </a:rPr>
              <a:t>مرشد لمصادر المعرفة والتعلّم، ومنسق لعمليات التعلّم،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، ومرشد تربوي وموجه وصانع للسلوك ومؤسس للقيم داخل التلميذ والطالب.</a:t>
            </a:r>
          </a:p>
        </p:txBody>
      </p:sp>
    </p:spTree>
    <p:extLst>
      <p:ext uri="{BB962C8B-B14F-4D97-AF65-F5344CB8AC3E}">
        <p14:creationId xmlns:p14="http://schemas.microsoft.com/office/powerpoint/2010/main" val="153831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99E965-F383-63E8-A92A-56A105BC3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u="sng" dirty="0"/>
              <a:t>ملامح  النظام التعليمي الجديد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7169D5-4321-4276-26D0-17B23C2DE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b="1" dirty="0">
                <a:solidFill>
                  <a:srgbClr val="FF0000"/>
                </a:solidFill>
              </a:rPr>
              <a:t>تطور العالم يوما بعد يوم وتظهر نظريات واختراعات  في كل مكان </a:t>
            </a:r>
            <a:r>
              <a:rPr lang="ar-IQ" b="1" dirty="0"/>
              <a:t>، ولابد ان ترتبط التربية  بما  يدور</a:t>
            </a:r>
          </a:p>
          <a:p>
            <a:pPr marL="0" indent="0">
              <a:buNone/>
            </a:pPr>
            <a:r>
              <a:rPr lang="ar-IQ" b="1" dirty="0"/>
              <a:t>  حولها ، والمعلمون مثلهم مثل أي انسان </a:t>
            </a:r>
            <a:r>
              <a:rPr lang="ar-IQ" b="1" u="sng" dirty="0"/>
              <a:t>لابد ان يواجهوا المشاكل </a:t>
            </a:r>
            <a:r>
              <a:rPr lang="ar-IQ" b="1" dirty="0"/>
              <a:t>التي تحدث في  هذا العالم  سواء في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وقتنا هذا او تلك التي ستقع في المستقبل وأول هذه المشاكل  </a:t>
            </a:r>
            <a:r>
              <a:rPr lang="ar-IQ" b="1" dirty="0">
                <a:solidFill>
                  <a:srgbClr val="FF0000"/>
                </a:solidFill>
              </a:rPr>
              <a:t>الاختلاف  بين ما هو محلى  وما هو عالمي </a:t>
            </a:r>
            <a:r>
              <a:rPr lang="ar-IQ" b="1" dirty="0"/>
              <a:t>،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فالعالم يتقدم ، وهذا التقدم والتطور يخيف كثير من  الأشخاص الذين يخشون على  هوياتهم  وذاتيتهم وعقائدهم ،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وعليه أيضا ان  </a:t>
            </a:r>
            <a:r>
              <a:rPr lang="ar-IQ" b="1" dirty="0">
                <a:solidFill>
                  <a:srgbClr val="FF0000"/>
                </a:solidFill>
              </a:rPr>
              <a:t>يتصرف ويعمل بدقة على تشجيع  الطلاب  وتعليمهم الحفاظ على هويتهم وتقاليدهم وفي</a:t>
            </a:r>
          </a:p>
          <a:p>
            <a:pPr marL="0" indent="0">
              <a:buNone/>
            </a:pPr>
            <a:endParaRPr lang="ar-IQ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b="1" dirty="0">
                <a:solidFill>
                  <a:srgbClr val="FF0000"/>
                </a:solidFill>
              </a:rPr>
              <a:t> نفس الوقت يحثهم على مواكبة التورات العلمية التي  تواجههم مستقبلا.</a:t>
            </a:r>
          </a:p>
        </p:txBody>
      </p:sp>
    </p:spTree>
    <p:extLst>
      <p:ext uri="{BB962C8B-B14F-4D97-AF65-F5344CB8AC3E}">
        <p14:creationId xmlns:p14="http://schemas.microsoft.com/office/powerpoint/2010/main" val="209535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B76187-46FA-ED42-8D35-FDB67B7C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600" dirty="0"/>
              <a:t> </a:t>
            </a:r>
            <a:r>
              <a:rPr lang="ar-IQ" sz="3600" u="sng" dirty="0"/>
              <a:t>التوجهات التربوية العامة في ظل النظام التعليمي الجديد</a:t>
            </a:r>
            <a:br>
              <a:rPr lang="ar-IQ" sz="3600" dirty="0"/>
            </a:br>
            <a:endParaRPr lang="ar-IQ" sz="36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C14000-FAF1-EA44-215E-B360BFD9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82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b="1" u="sng" dirty="0"/>
              <a:t>1-ان هدف التربية الجديدة </a:t>
            </a:r>
            <a:r>
              <a:rPr lang="ar-IQ" b="1" u="sng" dirty="0">
                <a:solidFill>
                  <a:srgbClr val="FF0000"/>
                </a:solidFill>
              </a:rPr>
              <a:t>لم يعد تحميل المعرفة فقط </a:t>
            </a:r>
            <a:r>
              <a:rPr lang="ar-IQ" b="1" dirty="0"/>
              <a:t>، فلم  تعد المعرفة هذا في حد ذاته ، </a:t>
            </a:r>
            <a:r>
              <a:rPr lang="ar-IQ" b="1" dirty="0">
                <a:solidFill>
                  <a:srgbClr val="FF0000"/>
                </a:solidFill>
              </a:rPr>
              <a:t>بل الأهم  من </a:t>
            </a:r>
          </a:p>
          <a:p>
            <a:pPr marL="0" indent="0" algn="just">
              <a:buNone/>
            </a:pPr>
            <a:r>
              <a:rPr lang="ar-IQ" b="1" dirty="0">
                <a:solidFill>
                  <a:srgbClr val="FF0000"/>
                </a:solidFill>
              </a:rPr>
              <a:t>تحميلها ، القدرة على الوصول الى مصادرها  الاصلية وتوظيفها لحل المشاكل</a:t>
            </a:r>
            <a:r>
              <a:rPr lang="ar-IQ" b="1" dirty="0"/>
              <a:t>، وان تحميل المعرفة واتقانها هدف لم تدركه بعد.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2-لابد </a:t>
            </a:r>
            <a:r>
              <a:rPr lang="ar-IQ" b="1" dirty="0">
                <a:solidFill>
                  <a:srgbClr val="FF0000"/>
                </a:solidFill>
              </a:rPr>
              <a:t>ان تسعى التربية الجديدة لإكساب  الفرد اقصى درجات المرونة وسرعة  التفكير</a:t>
            </a:r>
            <a:r>
              <a:rPr lang="ar-IQ" b="1" dirty="0"/>
              <a:t> والقدرة على</a:t>
            </a:r>
          </a:p>
          <a:p>
            <a:pPr marL="0" indent="0" algn="just">
              <a:buNone/>
            </a:pPr>
            <a:r>
              <a:rPr lang="ar-IQ" b="1" dirty="0"/>
              <a:t> التكيف الاجتماعي والفكري .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>
                <a:solidFill>
                  <a:srgbClr val="FF0000"/>
                </a:solidFill>
              </a:rPr>
              <a:t>3-لم تعد وظيفة التعليم في التربية الجديدة مقصورة على تلبية الاحتياجات الاجتما</a:t>
            </a:r>
            <a:r>
              <a:rPr lang="ar-IQ" b="1" dirty="0"/>
              <a:t>عية،، وان يحيا حياة اكثر  رفاهية  وواقعية.</a:t>
            </a:r>
          </a:p>
          <a:p>
            <a:pPr marL="0" indent="0" algn="just">
              <a:buNone/>
            </a:pPr>
            <a:r>
              <a:rPr lang="ar-IQ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6360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1FA1CB-4359-23B2-BA0D-3E5FCC25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5841FF-674E-B333-679E-6BE0056CD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b="1" dirty="0"/>
              <a:t>4-لابد للتربية الجديدة ، </a:t>
            </a:r>
            <a:r>
              <a:rPr lang="ar-IQ" b="1" dirty="0">
                <a:solidFill>
                  <a:srgbClr val="FF0000"/>
                </a:solidFill>
              </a:rPr>
              <a:t>ان تتصدى للروح السلبية بتنمية التفكير الإيجابي</a:t>
            </a:r>
            <a:r>
              <a:rPr lang="ar-IQ" b="1" dirty="0"/>
              <a:t>، وقبول </a:t>
            </a:r>
          </a:p>
          <a:p>
            <a:pPr marL="0" indent="0" algn="just">
              <a:buNone/>
            </a:pPr>
            <a:r>
              <a:rPr lang="ar-IQ" b="1" dirty="0"/>
              <a:t>المخاطرة وتعميق مفهوم المشاركة.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5-لابد للتربية الجديدة </a:t>
            </a:r>
            <a:r>
              <a:rPr lang="ar-IQ" b="1" dirty="0">
                <a:solidFill>
                  <a:srgbClr val="FF0000"/>
                </a:solidFill>
              </a:rPr>
              <a:t>ان تنمي النزعة  لدى انسان الغد </a:t>
            </a:r>
            <a:r>
              <a:rPr lang="ar-IQ" b="1" dirty="0"/>
              <a:t>– بحيث يدرك كيف تعمل اليات تفكيره .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6– وذلك </a:t>
            </a:r>
            <a:r>
              <a:rPr lang="ar-IQ" b="1" dirty="0">
                <a:solidFill>
                  <a:srgbClr val="FF0000"/>
                </a:solidFill>
              </a:rPr>
              <a:t>يجعله واعيا بأنماط  التفكير المختلفة </a:t>
            </a:r>
            <a:r>
              <a:rPr lang="ar-IQ" b="1" dirty="0"/>
              <a:t>، وذا قدرة على التعامل مع العوامل الرمزية</a:t>
            </a:r>
          </a:p>
          <a:p>
            <a:pPr marL="0" indent="0" algn="just">
              <a:buNone/>
            </a:pPr>
            <a:r>
              <a:rPr lang="ar-IQ" b="1" dirty="0"/>
              <a:t>  بجانب العوامل المحسوسة دون ان يفقد  الصلة التي تربط بينهما ومنذ عدة سنوات مضت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يبشر العلماء بمولد نظام تعليمي جديد </a:t>
            </a:r>
            <a:r>
              <a:rPr lang="ar-IQ" b="1" dirty="0">
                <a:solidFill>
                  <a:srgbClr val="FF0000"/>
                </a:solidFill>
              </a:rPr>
              <a:t>اكثر جدوى وفاعلية، </a:t>
            </a:r>
            <a:r>
              <a:rPr lang="ar-IQ" b="1" dirty="0"/>
              <a:t>حيث أصبحت  طبيعية المهن الجديدة </a:t>
            </a:r>
          </a:p>
          <a:p>
            <a:pPr marL="0" indent="0" algn="just">
              <a:buNone/>
            </a:pPr>
            <a:endParaRPr lang="ar-IQ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/>
              <a:t>تتطلب من المدارس والجامعات </a:t>
            </a:r>
            <a:r>
              <a:rPr lang="ar-IQ" b="1" u="sng" dirty="0">
                <a:solidFill>
                  <a:srgbClr val="FF0000"/>
                </a:solidFill>
              </a:rPr>
              <a:t>اعداد خريجين بمجموعة مختلفة من المهارات </a:t>
            </a:r>
            <a:r>
              <a:rPr lang="ar-IQ" b="1" dirty="0">
                <a:solidFill>
                  <a:srgbClr val="FF0000"/>
                </a:solidFill>
              </a:rPr>
              <a:t>غير تلك التي</a:t>
            </a:r>
          </a:p>
          <a:p>
            <a:pPr marL="0" indent="0" algn="just">
              <a:buNone/>
            </a:pPr>
            <a:r>
              <a:rPr lang="ar-IQ" b="1" dirty="0">
                <a:solidFill>
                  <a:srgbClr val="FF0000"/>
                </a:solidFill>
              </a:rPr>
              <a:t> يتبناها نظام التعليم القديم.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100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F40F3E-87C1-0BA7-C6E3-B3F7C600F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u="sng" dirty="0"/>
              <a:t>أهم ملامح النظام  التعليمي الجديد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A0CEB6F-6FFE-D88C-4B02-21F20114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/>
              <a:t>1-</a:t>
            </a:r>
            <a:r>
              <a:rPr lang="ar-IQ" b="1" u="sng" dirty="0">
                <a:solidFill>
                  <a:srgbClr val="FF0000"/>
                </a:solidFill>
              </a:rPr>
              <a:t>تفاعل تعليمي من الجانبين </a:t>
            </a:r>
            <a:r>
              <a:rPr lang="ar-IQ" b="1" dirty="0"/>
              <a:t>: يحاول النظام التعليمي الحالي إيجاد بعض صيغ التفاعل بين </a:t>
            </a:r>
          </a:p>
          <a:p>
            <a:pPr marL="0" indent="0">
              <a:buNone/>
            </a:pPr>
            <a:r>
              <a:rPr lang="ar-IQ" b="1" dirty="0"/>
              <a:t> </a:t>
            </a:r>
          </a:p>
          <a:p>
            <a:pPr marL="0" indent="0">
              <a:buNone/>
            </a:pPr>
            <a:r>
              <a:rPr lang="ar-IQ" b="1" dirty="0"/>
              <a:t>المتعلم من ناحية ومصادر تعلمه ، اما في   النظام التعليمي الجديد </a:t>
            </a:r>
            <a:r>
              <a:rPr lang="ar-IQ" b="1" dirty="0">
                <a:solidFill>
                  <a:srgbClr val="FF0000"/>
                </a:solidFill>
              </a:rPr>
              <a:t>فتتيح الحاسبات عن طريق</a:t>
            </a:r>
          </a:p>
          <a:p>
            <a:pPr marL="0" indent="0">
              <a:buNone/>
            </a:pPr>
            <a:endParaRPr lang="ar-IQ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b="1" dirty="0">
                <a:solidFill>
                  <a:srgbClr val="FF0000"/>
                </a:solidFill>
              </a:rPr>
              <a:t> برمجيات الوسائط  المتعددة ودوائر المعارف التفاعلية</a:t>
            </a:r>
            <a:r>
              <a:rPr lang="ar-IQ" b="1" dirty="0"/>
              <a:t> ، والاتصال </a:t>
            </a:r>
            <a:r>
              <a:rPr lang="ar-IQ" b="1" dirty="0">
                <a:solidFill>
                  <a:srgbClr val="FF0000"/>
                </a:solidFill>
              </a:rPr>
              <a:t>بشبكات المعلومات المحلية والعالمية</a:t>
            </a:r>
            <a:r>
              <a:rPr lang="ar-IQ" b="1" dirty="0"/>
              <a:t>،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حيث أصبحت شبكات المعلومات ثنائية الاتجاه معرفية  وتعاونية وذاتية الانضباط 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2015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443</Words>
  <Application>Microsoft Office PowerPoint</Application>
  <PresentationFormat>شاشة عريضة</PresentationFormat>
  <Paragraphs>52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نسق Office</vt:lpstr>
      <vt:lpstr>وزارة التعليم العالي والبحث العلمي  جامعة صلاح الدين/هةوليَر كلية التربية الأساس   التطور في مجال التعليم والاستعداد للمستقبل</vt:lpstr>
      <vt:lpstr>المقدمة</vt:lpstr>
      <vt:lpstr>ملامح  النظام التعليمي الجديد</vt:lpstr>
      <vt:lpstr> التوجهات التربوية العامة في ظل النظام التعليمي الجديد </vt:lpstr>
      <vt:lpstr>عرض تقديمي في PowerPoint</vt:lpstr>
      <vt:lpstr>أهم ملامح النظام  التعليمي الجديد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التطور في مجال التعليم والاستعداد للمستقبل</dc:title>
  <dc:creator>zhianshaker@outlook.com</dc:creator>
  <cp:lastModifiedBy>zhianshaker@outlook.com</cp:lastModifiedBy>
  <cp:revision>109</cp:revision>
  <dcterms:created xsi:type="dcterms:W3CDTF">2022-11-04T20:53:40Z</dcterms:created>
  <dcterms:modified xsi:type="dcterms:W3CDTF">2023-05-22T12:15:50Z</dcterms:modified>
</cp:coreProperties>
</file>