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28/04/2023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28/04/2023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28/04/2023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28/04/2023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tile tx="0" ty="0" sx="100000" sy="100000" flip="none" algn="tl"/>
        </a:blip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28/04/2023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372665" y="1"/>
            <a:ext cx="5819335" cy="1200329"/>
          </a:xfrm>
          <a:prstGeom prst="rect">
            <a:avLst/>
          </a:prstGeom>
          <a:noFill/>
        </p:spPr>
        <p:txBody>
          <a:bodyPr wrap="square" rtlCol="0">
            <a:spAutoFit/>
          </a:bodyPr>
          <a:lstStyle/>
          <a:p>
            <a:pPr algn="r" rtl="1"/>
            <a:r>
              <a:rPr lang="ar-OM" sz="2400" b="1" dirty="0">
                <a:latin typeface="Abd Hewler" panose="020B0604030504040204" pitchFamily="34" charset="-78"/>
                <a:cs typeface="Abd Hewler" panose="020B0604030504040204" pitchFamily="34" charset="-78"/>
              </a:rPr>
              <a:t>زانكۆی سەلاحەددین- هەولێر </a:t>
            </a:r>
          </a:p>
          <a:p>
            <a:pPr algn="r" rtl="1"/>
            <a:r>
              <a:rPr lang="ar-OM" sz="2400" b="1" dirty="0">
                <a:latin typeface="Abd Hewler" panose="020B0604030504040204" pitchFamily="34" charset="-78"/>
                <a:cs typeface="Abd Hewler" panose="020B0604030504040204" pitchFamily="34" charset="-78"/>
              </a:rPr>
              <a:t>كۆلێژی پەروەردەی بنەڕەتی</a:t>
            </a:r>
          </a:p>
          <a:p>
            <a:pPr algn="r" rtl="1"/>
            <a:r>
              <a:rPr lang="ar-OM" sz="2400" b="1" dirty="0">
                <a:latin typeface="Abd Hewler" panose="020B0604030504040204" pitchFamily="34" charset="-78"/>
                <a:cs typeface="Abd Hewler" panose="020B0604030504040204" pitchFamily="34" charset="-78"/>
              </a:rPr>
              <a:t>لێژنەی بینین و راهێنان</a:t>
            </a:r>
          </a:p>
        </p:txBody>
      </p:sp>
      <p:pic>
        <p:nvPicPr>
          <p:cNvPr id="5" name="Picture 4"/>
          <p:cNvPicPr>
            <a:picLocks noChangeAspect="1"/>
          </p:cNvPicPr>
          <p:nvPr/>
        </p:nvPicPr>
        <p:blipFill>
          <a:blip r:embed="rId2"/>
          <a:stretch>
            <a:fillRect/>
          </a:stretch>
        </p:blipFill>
        <p:spPr>
          <a:xfrm>
            <a:off x="1061611" y="158320"/>
            <a:ext cx="1780186" cy="1792379"/>
          </a:xfrm>
          <a:prstGeom prst="rect">
            <a:avLst/>
          </a:prstGeom>
        </p:spPr>
      </p:pic>
      <p:sp>
        <p:nvSpPr>
          <p:cNvPr id="6" name="TextBox 5"/>
          <p:cNvSpPr txBox="1"/>
          <p:nvPr/>
        </p:nvSpPr>
        <p:spPr>
          <a:xfrm>
            <a:off x="1607574" y="2831691"/>
            <a:ext cx="7329948" cy="830997"/>
          </a:xfrm>
          <a:prstGeom prst="rect">
            <a:avLst/>
          </a:prstGeom>
          <a:noFill/>
        </p:spPr>
        <p:txBody>
          <a:bodyPr wrap="square" rtlCol="0">
            <a:spAutoFit/>
          </a:bodyPr>
          <a:lstStyle/>
          <a:p>
            <a:pPr algn="ctr"/>
            <a:r>
              <a:rPr lang="ar-OM" sz="4800" b="1" dirty="0">
                <a:latin typeface="Abd Hewler" panose="020B0604030504040204" pitchFamily="34" charset="-78"/>
                <a:cs typeface="Abd Hewler" panose="020B0604030504040204" pitchFamily="34" charset="-78"/>
              </a:rPr>
              <a:t>وۆركشۆپی بینین و ڕاهێنانی قۆناغی چوارەم</a:t>
            </a:r>
            <a:endParaRPr lang="en-US" sz="4800" b="1" dirty="0">
              <a:latin typeface="Abd Hewler" panose="020B0604030504040204" pitchFamily="34" charset="-78"/>
              <a:cs typeface="Abd Hewler" panose="020B0604030504040204" pitchFamily="34" charset="-78"/>
            </a:endParaRPr>
          </a:p>
        </p:txBody>
      </p:sp>
      <p:sp>
        <p:nvSpPr>
          <p:cNvPr id="7" name="TextBox 6"/>
          <p:cNvSpPr txBox="1"/>
          <p:nvPr/>
        </p:nvSpPr>
        <p:spPr>
          <a:xfrm>
            <a:off x="353961" y="3897349"/>
            <a:ext cx="10004690" cy="1815882"/>
          </a:xfrm>
          <a:prstGeom prst="rect">
            <a:avLst/>
          </a:prstGeom>
          <a:noFill/>
        </p:spPr>
        <p:txBody>
          <a:bodyPr wrap="square" rtlCol="0">
            <a:spAutoFit/>
          </a:bodyPr>
          <a:lstStyle/>
          <a:p>
            <a:pPr algn="r"/>
            <a:r>
              <a:rPr lang="ar-OM" sz="3600" b="1" dirty="0">
                <a:latin typeface="Abd Hewler" panose="020B0604030504040204" pitchFamily="34" charset="-78"/>
                <a:cs typeface="Abd Hewler" panose="020B0604030504040204" pitchFamily="34" charset="-78"/>
              </a:rPr>
              <a:t>                           </a:t>
            </a:r>
            <a:endParaRPr lang="en-US" sz="3600" b="1" dirty="0">
              <a:latin typeface="Abd Hewler" panose="020B0604030504040204" pitchFamily="34" charset="-78"/>
              <a:cs typeface="Abd Hewler" panose="020B0604030504040204" pitchFamily="34" charset="-78"/>
            </a:endParaRPr>
          </a:p>
          <a:p>
            <a:pPr algn="r"/>
            <a:endParaRPr lang="en-US" sz="3600" b="1" dirty="0">
              <a:latin typeface="Abd Hewler" panose="020B0604030504040204" pitchFamily="34" charset="-78"/>
              <a:cs typeface="Abd Hewler" panose="020B0604030504040204" pitchFamily="34" charset="-78"/>
            </a:endParaRPr>
          </a:p>
          <a:p>
            <a:pPr algn="ctr"/>
            <a:r>
              <a:rPr lang="ar-IQ" sz="3600" b="1" dirty="0">
                <a:latin typeface="Abd Hewler" panose="020B0604030504040204" pitchFamily="34" charset="-78"/>
                <a:cs typeface="Abd Hewler" panose="020B0604030504040204" pitchFamily="34" charset="-78"/>
              </a:rPr>
              <a:t>م0ى. </a:t>
            </a:r>
            <a:r>
              <a:rPr lang="ar-IQ" sz="3600" b="1" dirty="0" err="1">
                <a:latin typeface="Abd Hewler" panose="020B0604030504040204" pitchFamily="34" charset="-78"/>
                <a:cs typeface="Abd Hewler" panose="020B0604030504040204" pitchFamily="34" charset="-78"/>
              </a:rPr>
              <a:t>ژيان</a:t>
            </a:r>
            <a:r>
              <a:rPr lang="ar-IQ" sz="3600" b="1" dirty="0">
                <a:latin typeface="Abd Hewler" panose="020B0604030504040204" pitchFamily="34" charset="-78"/>
                <a:cs typeface="Abd Hewler" panose="020B0604030504040204" pitchFamily="34" charset="-78"/>
              </a:rPr>
              <a:t> توفيق ميرزا بابان</a:t>
            </a:r>
            <a:endParaRPr lang="ar-OM" sz="4000" b="1" dirty="0">
              <a:latin typeface="Abd Hewler" panose="020B0604030504040204" pitchFamily="34" charset="-78"/>
              <a:cs typeface="Abd Hewler" panose="020B0604030504040204" pitchFamily="34" charset="-78"/>
            </a:endParaRPr>
          </a:p>
        </p:txBody>
      </p:sp>
    </p:spTree>
    <p:extLst>
      <p:ext uri="{BB962C8B-B14F-4D97-AF65-F5344CB8AC3E}">
        <p14:creationId xmlns:p14="http://schemas.microsoft.com/office/powerpoint/2010/main" val="182203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353665" y="117987"/>
            <a:ext cx="3982064" cy="769441"/>
          </a:xfrm>
          <a:prstGeom prst="rect">
            <a:avLst/>
          </a:prstGeom>
          <a:noFill/>
        </p:spPr>
        <p:txBody>
          <a:bodyPr wrap="square" rtlCol="0">
            <a:spAutoFit/>
          </a:bodyPr>
          <a:lstStyle/>
          <a:p>
            <a:pPr algn="r" rtl="1"/>
            <a:r>
              <a:rPr lang="ar-JO" sz="4400" dirty="0">
                <a:latin typeface="Abd Hewler" panose="020B0604030504040204" pitchFamily="34" charset="-78"/>
                <a:cs typeface="Abd Hewler" panose="020B0604030504040204" pitchFamily="34" charset="-78"/>
              </a:rPr>
              <a:t>ناو</a:t>
            </a:r>
            <a:r>
              <a:rPr lang="ar-OM" sz="4400" dirty="0">
                <a:latin typeface="Abd Hewler" panose="020B0604030504040204" pitchFamily="34" charset="-78"/>
                <a:cs typeface="Abd Hewler" panose="020B0604030504040204" pitchFamily="34" charset="-78"/>
              </a:rPr>
              <a:t>ەرۆ</a:t>
            </a:r>
            <a:r>
              <a:rPr lang="ar-JO" sz="4400" dirty="0">
                <a:latin typeface="Abd Hewler" panose="020B0604030504040204" pitchFamily="34" charset="-78"/>
                <a:cs typeface="Abd Hewler" panose="020B0604030504040204" pitchFamily="34" charset="-78"/>
              </a:rPr>
              <a:t>كى و</a:t>
            </a:r>
            <a:r>
              <a:rPr lang="ar-OM" sz="4400" dirty="0">
                <a:latin typeface="Abd Hewler" panose="020B0604030504040204" pitchFamily="34" charset="-78"/>
                <a:cs typeface="Abd Hewler" panose="020B0604030504040204" pitchFamily="34" charset="-78"/>
              </a:rPr>
              <a:t>ێركشۆپ:</a:t>
            </a:r>
            <a:endParaRPr lang="en-US" sz="4400" dirty="0">
              <a:latin typeface="Abd Hewler" panose="020B0604030504040204" pitchFamily="34" charset="-78"/>
              <a:cs typeface="Abd Hewler" panose="020B0604030504040204" pitchFamily="34" charset="-78"/>
            </a:endParaRPr>
          </a:p>
        </p:txBody>
      </p:sp>
      <p:sp>
        <p:nvSpPr>
          <p:cNvPr id="5" name="TextBox 4"/>
          <p:cNvSpPr txBox="1"/>
          <p:nvPr/>
        </p:nvSpPr>
        <p:spPr>
          <a:xfrm>
            <a:off x="3967316" y="887428"/>
            <a:ext cx="5265174" cy="769441"/>
          </a:xfrm>
          <a:prstGeom prst="rect">
            <a:avLst/>
          </a:prstGeom>
          <a:noFill/>
        </p:spPr>
        <p:txBody>
          <a:bodyPr wrap="square" rtlCol="0">
            <a:spAutoFit/>
          </a:bodyPr>
          <a:lstStyle/>
          <a:p>
            <a:pPr marL="571500" indent="-571500" algn="r" rtl="1">
              <a:buFont typeface="Wingdings" panose="05000000000000000000" pitchFamily="2" charset="2"/>
              <a:buChar char="Ø"/>
            </a:pPr>
            <a:r>
              <a:rPr lang="ar-OM" sz="4400" dirty="0">
                <a:latin typeface="Abd Hewler" panose="020B0604030504040204" pitchFamily="34" charset="-78"/>
                <a:cs typeface="Abd Hewler" panose="020B0604030504040204" pitchFamily="34" charset="-78"/>
              </a:rPr>
              <a:t>سەرەتایەك.</a:t>
            </a:r>
          </a:p>
        </p:txBody>
      </p:sp>
      <p:sp>
        <p:nvSpPr>
          <p:cNvPr id="6" name="TextBox 5"/>
          <p:cNvSpPr txBox="1"/>
          <p:nvPr/>
        </p:nvSpPr>
        <p:spPr>
          <a:xfrm>
            <a:off x="383457" y="1552309"/>
            <a:ext cx="8849033" cy="646331"/>
          </a:xfrm>
          <a:prstGeom prst="rect">
            <a:avLst/>
          </a:prstGeom>
          <a:noFill/>
        </p:spPr>
        <p:txBody>
          <a:bodyPr wrap="square" rtlCol="0">
            <a:spAutoFit/>
          </a:bodyPr>
          <a:lstStyle/>
          <a:p>
            <a:pPr marL="571500" indent="-571500" algn="r" rtl="1">
              <a:buFont typeface="Wingdings" panose="05000000000000000000" pitchFamily="2" charset="2"/>
              <a:buChar char="Ø"/>
            </a:pPr>
            <a:r>
              <a:rPr lang="ar-OM" sz="3600" dirty="0">
                <a:latin typeface="Abd Hewler" panose="020B0604030504040204" pitchFamily="34" charset="-78"/>
                <a:cs typeface="Abd Hewler" panose="020B0604030504040204" pitchFamily="34" charset="-78"/>
              </a:rPr>
              <a:t>بابەتی بینین و راهێنان لە سیستەمی سالانە و سیستەمی وەرزی.</a:t>
            </a:r>
            <a:endParaRPr lang="en-US" sz="3600" dirty="0">
              <a:latin typeface="Abd Hewler" panose="020B0604030504040204" pitchFamily="34" charset="-78"/>
              <a:cs typeface="Abd Hewler" panose="020B0604030504040204" pitchFamily="34" charset="-78"/>
            </a:endParaRPr>
          </a:p>
        </p:txBody>
      </p:sp>
      <p:sp>
        <p:nvSpPr>
          <p:cNvPr id="7" name="TextBox 6"/>
          <p:cNvSpPr txBox="1"/>
          <p:nvPr/>
        </p:nvSpPr>
        <p:spPr>
          <a:xfrm>
            <a:off x="1120877" y="2707227"/>
            <a:ext cx="8111613" cy="2862322"/>
          </a:xfrm>
          <a:prstGeom prst="rect">
            <a:avLst/>
          </a:prstGeom>
          <a:noFill/>
        </p:spPr>
        <p:txBody>
          <a:bodyPr wrap="square" rtlCol="0">
            <a:spAutoFit/>
          </a:bodyPr>
          <a:lstStyle/>
          <a:p>
            <a:pPr marL="285750" indent="-285750" algn="r" rtl="1">
              <a:buFont typeface="Wingdings" panose="05000000000000000000" pitchFamily="2" charset="2"/>
              <a:buChar char="Ø"/>
            </a:pPr>
            <a:r>
              <a:rPr lang="ar-OM" sz="3600" dirty="0">
                <a:latin typeface="Abd Hewler" panose="020B0604030504040204" pitchFamily="34" charset="-78"/>
                <a:cs typeface="Abd Hewler" panose="020B0604030504040204" pitchFamily="34" charset="-78"/>
              </a:rPr>
              <a:t>هەلسەنگاندن ڕاهێنەران</a:t>
            </a:r>
          </a:p>
          <a:p>
            <a:pPr marL="571500" indent="-571500" algn="r" rtl="1">
              <a:buFont typeface="Wingdings" panose="05000000000000000000" pitchFamily="2" charset="2"/>
              <a:buChar char="§"/>
            </a:pPr>
            <a:r>
              <a:rPr lang="ar-OM" sz="3600" dirty="0">
                <a:latin typeface="Abd Hewler" panose="020B0604030504040204" pitchFamily="34" charset="-78"/>
                <a:cs typeface="Abd Hewler" panose="020B0604030504040204" pitchFamily="34" charset="-78"/>
              </a:rPr>
              <a:t>فۆڕمی هەلسەنگاندنی پەروەردەیی</a:t>
            </a:r>
          </a:p>
          <a:p>
            <a:pPr marL="571500" indent="-571500" algn="r" rtl="1">
              <a:buFont typeface="Wingdings" panose="05000000000000000000" pitchFamily="2" charset="2"/>
              <a:buChar char="§"/>
            </a:pPr>
            <a:r>
              <a:rPr lang="ar-OM" sz="3600" dirty="0">
                <a:latin typeface="Abd Hewler" panose="020B0604030504040204" pitchFamily="34" charset="-78"/>
                <a:cs typeface="Abd Hewler" panose="020B0604030504040204" pitchFamily="34" charset="-78"/>
              </a:rPr>
              <a:t>فۆڕمی هەلسەنگاندنی زانستی</a:t>
            </a:r>
          </a:p>
          <a:p>
            <a:pPr marL="571500" indent="-571500" algn="r" rtl="1">
              <a:buFont typeface="Wingdings" panose="05000000000000000000" pitchFamily="2" charset="2"/>
              <a:buChar char="§"/>
            </a:pPr>
            <a:r>
              <a:rPr lang="ar-OM" sz="3600" dirty="0">
                <a:latin typeface="Abd Hewler" panose="020B0604030504040204" pitchFamily="34" charset="-78"/>
                <a:cs typeface="Abd Hewler" panose="020B0604030504040204" pitchFamily="34" charset="-78"/>
              </a:rPr>
              <a:t> فۆڕمی هەلسەنگاندنی بەڕێوەبەری قوتابخانە</a:t>
            </a:r>
          </a:p>
          <a:p>
            <a:pPr marL="571500" indent="-571500" algn="r" rtl="1">
              <a:buFont typeface="Wingdings" panose="05000000000000000000" pitchFamily="2" charset="2"/>
              <a:buChar char="§"/>
            </a:pPr>
            <a:r>
              <a:rPr lang="ar-OM" sz="3600" dirty="0">
                <a:latin typeface="Abd Hewler" panose="020B0604030504040204" pitchFamily="34" charset="-78"/>
                <a:cs typeface="Abd Hewler" panose="020B0604030504040204" pitchFamily="34" charset="-78"/>
              </a:rPr>
              <a:t>فۆڕمی هەلسەنگاندنی مامۆستای بابەت </a:t>
            </a:r>
          </a:p>
        </p:txBody>
      </p:sp>
      <p:sp>
        <p:nvSpPr>
          <p:cNvPr id="8" name="TextBox 7"/>
          <p:cNvSpPr txBox="1"/>
          <p:nvPr/>
        </p:nvSpPr>
        <p:spPr>
          <a:xfrm>
            <a:off x="2802193" y="5429551"/>
            <a:ext cx="6105833" cy="646331"/>
          </a:xfrm>
          <a:prstGeom prst="rect">
            <a:avLst/>
          </a:prstGeom>
          <a:noFill/>
        </p:spPr>
        <p:txBody>
          <a:bodyPr wrap="square" rtlCol="0">
            <a:spAutoFit/>
          </a:bodyPr>
          <a:lstStyle/>
          <a:p>
            <a:pPr marL="571500" indent="-571500" algn="r" rtl="1">
              <a:buFont typeface="Wingdings" panose="05000000000000000000" pitchFamily="2" charset="2"/>
              <a:buChar char="Ø"/>
            </a:pPr>
            <a:r>
              <a:rPr lang="ar-OM" sz="3600" dirty="0">
                <a:latin typeface="Abd Hewler" panose="020B0604030504040204" pitchFamily="34" charset="-78"/>
                <a:cs typeface="Abd Hewler" panose="020B0604030504040204" pitchFamily="34" charset="-78"/>
              </a:rPr>
              <a:t>پێشنیارو راسپاردە</a:t>
            </a:r>
            <a:endParaRPr lang="en-US" sz="3600" dirty="0">
              <a:latin typeface="Abd Hewler" panose="020B0604030504040204" pitchFamily="34" charset="-78"/>
              <a:cs typeface="Abd Hewler" panose="020B0604030504040204" pitchFamily="34" charset="-78"/>
            </a:endParaRPr>
          </a:p>
        </p:txBody>
      </p:sp>
      <p:sp>
        <p:nvSpPr>
          <p:cNvPr id="10" name="TextBox 9"/>
          <p:cNvSpPr txBox="1"/>
          <p:nvPr/>
        </p:nvSpPr>
        <p:spPr>
          <a:xfrm>
            <a:off x="5353665" y="5928398"/>
            <a:ext cx="3554361" cy="646331"/>
          </a:xfrm>
          <a:prstGeom prst="rect">
            <a:avLst/>
          </a:prstGeom>
          <a:noFill/>
        </p:spPr>
        <p:txBody>
          <a:bodyPr wrap="square" rtlCol="0">
            <a:spAutoFit/>
          </a:bodyPr>
          <a:lstStyle/>
          <a:p>
            <a:pPr marL="285750" indent="-285750" algn="r" rtl="1">
              <a:buFont typeface="Wingdings" panose="05000000000000000000" pitchFamily="2" charset="2"/>
              <a:buChar char="Ø"/>
            </a:pPr>
            <a:r>
              <a:rPr lang="ar-OM" sz="3600" dirty="0">
                <a:latin typeface="Abd Hewler" panose="020B0604030504040204" pitchFamily="34" charset="-78"/>
                <a:cs typeface="Abd Hewler" panose="020B0604030504040204" pitchFamily="34" charset="-78"/>
              </a:rPr>
              <a:t>پرسیار و وەڵام</a:t>
            </a:r>
            <a:endParaRPr lang="en-US" sz="3600" dirty="0">
              <a:latin typeface="Abd Hewler" panose="020B0604030504040204" pitchFamily="34" charset="-78"/>
              <a:cs typeface="Abd Hewler" panose="020B0604030504040204" pitchFamily="34" charset="-78"/>
            </a:endParaRPr>
          </a:p>
        </p:txBody>
      </p:sp>
      <p:sp>
        <p:nvSpPr>
          <p:cNvPr id="11" name="TextBox 10"/>
          <p:cNvSpPr txBox="1"/>
          <p:nvPr/>
        </p:nvSpPr>
        <p:spPr>
          <a:xfrm>
            <a:off x="811161" y="2094079"/>
            <a:ext cx="8421329" cy="646331"/>
          </a:xfrm>
          <a:prstGeom prst="rect">
            <a:avLst/>
          </a:prstGeom>
          <a:noFill/>
        </p:spPr>
        <p:txBody>
          <a:bodyPr wrap="square" rtlCol="0">
            <a:spAutoFit/>
          </a:bodyPr>
          <a:lstStyle/>
          <a:p>
            <a:pPr marL="285750" indent="-285750" algn="r" rtl="1">
              <a:buFont typeface="Wingdings" panose="05000000000000000000" pitchFamily="2" charset="2"/>
              <a:buChar char="Ø"/>
            </a:pPr>
            <a:r>
              <a:rPr lang="ar-OM" sz="3600" dirty="0">
                <a:latin typeface="Abd Hewler" panose="020B0604030504040204" pitchFamily="34" charset="-78"/>
                <a:cs typeface="Abd Hewler" panose="020B0604030504040204" pitchFamily="34" charset="-78"/>
              </a:rPr>
              <a:t> ڕێنمایی نوێ تایبەت بە بابەتی بینین و ڕاهێنان</a:t>
            </a:r>
            <a:endParaRPr lang="en-US" sz="3600" dirty="0">
              <a:latin typeface="Abd Hewler" panose="020B0604030504040204" pitchFamily="34" charset="-78"/>
              <a:cs typeface="Abd Hewler" panose="020B0604030504040204" pitchFamily="34" charset="-78"/>
            </a:endParaRPr>
          </a:p>
        </p:txBody>
      </p:sp>
    </p:spTree>
    <p:extLst>
      <p:ext uri="{BB962C8B-B14F-4D97-AF65-F5344CB8AC3E}">
        <p14:creationId xmlns:p14="http://schemas.microsoft.com/office/powerpoint/2010/main" val="33575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fade">
                                      <p:cBhvr>
                                        <p:cTn id="42" dur="1000"/>
                                        <p:tgtEl>
                                          <p:spTgt spid="7">
                                            <p:txEl>
                                              <p:pRg st="1" end="1"/>
                                            </p:txEl>
                                          </p:spTgt>
                                        </p:tgtEl>
                                      </p:cBhvr>
                                    </p:animEffect>
                                    <p:anim calcmode="lin" valueType="num">
                                      <p:cBhvr>
                                        <p:cTn id="4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Effect transition="in" filter="fade">
                                      <p:cBhvr>
                                        <p:cTn id="49" dur="1000"/>
                                        <p:tgtEl>
                                          <p:spTgt spid="7">
                                            <p:txEl>
                                              <p:pRg st="2" end="2"/>
                                            </p:txEl>
                                          </p:spTgt>
                                        </p:tgtEl>
                                      </p:cBhvr>
                                    </p:animEffect>
                                    <p:anim calcmode="lin" valueType="num">
                                      <p:cBhvr>
                                        <p:cTn id="5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3" end="3"/>
                                            </p:txEl>
                                          </p:spTgt>
                                        </p:tgtEl>
                                        <p:attrNameLst>
                                          <p:attrName>style.visibility</p:attrName>
                                        </p:attrNameLst>
                                      </p:cBhvr>
                                      <p:to>
                                        <p:strVal val="visible"/>
                                      </p:to>
                                    </p:set>
                                    <p:animEffect transition="in" filter="fade">
                                      <p:cBhvr>
                                        <p:cTn id="56" dur="1000"/>
                                        <p:tgtEl>
                                          <p:spTgt spid="7">
                                            <p:txEl>
                                              <p:pRg st="3" end="3"/>
                                            </p:txEl>
                                          </p:spTgt>
                                        </p:tgtEl>
                                      </p:cBhvr>
                                    </p:animEffect>
                                    <p:anim calcmode="lin" valueType="num">
                                      <p:cBhvr>
                                        <p:cTn id="5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4" end="4"/>
                                            </p:txEl>
                                          </p:spTgt>
                                        </p:tgtEl>
                                        <p:attrNameLst>
                                          <p:attrName>style.visibility</p:attrName>
                                        </p:attrNameLst>
                                      </p:cBhvr>
                                      <p:to>
                                        <p:strVal val="visible"/>
                                      </p:to>
                                    </p:set>
                                    <p:animEffect transition="in" filter="fade">
                                      <p:cBhvr>
                                        <p:cTn id="63" dur="1000"/>
                                        <p:tgtEl>
                                          <p:spTgt spid="7">
                                            <p:txEl>
                                              <p:pRg st="4" end="4"/>
                                            </p:txEl>
                                          </p:spTgt>
                                        </p:tgtEl>
                                      </p:cBhvr>
                                    </p:animEffect>
                                    <p:anim calcmode="lin" valueType="num">
                                      <p:cBhvr>
                                        <p:cTn id="6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8">
                                            <p:txEl>
                                              <p:pRg st="0" end="0"/>
                                            </p:txEl>
                                          </p:spTgt>
                                        </p:tgtEl>
                                        <p:attrNameLst>
                                          <p:attrName>style.visibility</p:attrName>
                                        </p:attrNameLst>
                                      </p:cBhvr>
                                      <p:to>
                                        <p:strVal val="visible"/>
                                      </p:to>
                                    </p:set>
                                    <p:animEffect transition="in" filter="fade">
                                      <p:cBhvr>
                                        <p:cTn id="70" dur="1000"/>
                                        <p:tgtEl>
                                          <p:spTgt spid="8">
                                            <p:txEl>
                                              <p:pRg st="0" end="0"/>
                                            </p:txEl>
                                          </p:spTgt>
                                        </p:tgtEl>
                                      </p:cBhvr>
                                    </p:animEffect>
                                    <p:anim calcmode="lin" valueType="num">
                                      <p:cBhvr>
                                        <p:cTn id="7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0">
                                            <p:txEl>
                                              <p:pRg st="0" end="0"/>
                                            </p:txEl>
                                          </p:spTgt>
                                        </p:tgtEl>
                                        <p:attrNameLst>
                                          <p:attrName>style.visibility</p:attrName>
                                        </p:attrNameLst>
                                      </p:cBhvr>
                                      <p:to>
                                        <p:strVal val="visible"/>
                                      </p:to>
                                    </p:set>
                                    <p:animEffect transition="in" filter="fade">
                                      <p:cBhvr>
                                        <p:cTn id="77" dur="1000"/>
                                        <p:tgtEl>
                                          <p:spTgt spid="10">
                                            <p:txEl>
                                              <p:pRg st="0" end="0"/>
                                            </p:txEl>
                                          </p:spTgt>
                                        </p:tgtEl>
                                      </p:cBhvr>
                                    </p:animEffect>
                                    <p:anim calcmode="lin" valueType="num">
                                      <p:cBhvr>
                                        <p:cTn id="7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8023123" y="575187"/>
            <a:ext cx="3495367" cy="1015663"/>
          </a:xfrm>
          <a:prstGeom prst="rect">
            <a:avLst/>
          </a:prstGeom>
          <a:noFill/>
        </p:spPr>
        <p:txBody>
          <a:bodyPr wrap="square" rtlCol="0">
            <a:spAutoFit/>
          </a:bodyPr>
          <a:lstStyle/>
          <a:p>
            <a:pPr algn="r" rtl="1"/>
            <a:r>
              <a:rPr lang="ar-OM" sz="6000" b="1" dirty="0">
                <a:latin typeface="Abd Hewler" panose="020B0604030504040204" pitchFamily="34" charset="-78"/>
                <a:cs typeface="Abd Hewler" panose="020B0604030504040204" pitchFamily="34" charset="-78"/>
              </a:rPr>
              <a:t>سەرەتایەك: </a:t>
            </a:r>
            <a:endParaRPr lang="en-US" sz="6000" b="1" dirty="0">
              <a:latin typeface="Abd Hewler" panose="020B0604030504040204" pitchFamily="34" charset="-78"/>
              <a:cs typeface="Abd Hewler" panose="020B0604030504040204" pitchFamily="34" charset="-78"/>
            </a:endParaRPr>
          </a:p>
        </p:txBody>
      </p:sp>
      <p:sp>
        <p:nvSpPr>
          <p:cNvPr id="5" name="TextBox 4"/>
          <p:cNvSpPr txBox="1"/>
          <p:nvPr/>
        </p:nvSpPr>
        <p:spPr>
          <a:xfrm>
            <a:off x="409433" y="1590850"/>
            <a:ext cx="11433521" cy="5201424"/>
          </a:xfrm>
          <a:prstGeom prst="rect">
            <a:avLst/>
          </a:prstGeom>
          <a:noFill/>
        </p:spPr>
        <p:txBody>
          <a:bodyPr wrap="square" rtlCol="0">
            <a:spAutoFit/>
          </a:bodyPr>
          <a:lstStyle/>
          <a:p>
            <a:pPr algn="just" rtl="1">
              <a:lnSpc>
                <a:spcPct val="150000"/>
              </a:lnSpc>
            </a:pPr>
            <a:r>
              <a:rPr lang="ar-OM" sz="3200" dirty="0">
                <a:latin typeface="Abd Hewler" panose="020B0604030504040204" pitchFamily="34" charset="-78"/>
                <a:cs typeface="Abd Hewler" panose="020B0604030504040204" pitchFamily="34" charset="-78"/>
              </a:rPr>
              <a:t>یەكێك لە تایبەتمەندییەكانی كۆلێژە پەروەردەییەكان ( پەروەردە و پەروەردەی بنەڕەتی و پەروەردەی وەرزشی) بابەتی راهێنانە كەوا بەشێكە لە پرۆگرامی خوێندن لە قۆناغی كۆتایی. ئەمەش وا دەكات جیاواز بێت لەگەل كۆلێژەكانی تر، چونكە ئامانجی كۆلێژە پەروەردەییەكان پێگەیاندنی مامۆستای پسپۆڕە لە قۆناغی باخچەی مندالان تاكو ئامادەیی. </a:t>
            </a:r>
          </a:p>
          <a:p>
            <a:pPr algn="just" rtl="1">
              <a:lnSpc>
                <a:spcPct val="150000"/>
              </a:lnSpc>
            </a:pPr>
            <a:r>
              <a:rPr lang="ar-OM" sz="3200" dirty="0">
                <a:latin typeface="Abd Hewler" panose="020B0604030504040204" pitchFamily="34" charset="-78"/>
                <a:cs typeface="Abd Hewler" panose="020B0604030504040204" pitchFamily="34" charset="-78"/>
              </a:rPr>
              <a:t>گرنگی ئەو بابەتە لەوەدایە كەوا قوتابی لەماوەی 3 سالی پێشوو ئەو بابەتەكانی  زانستی و دەروونی و رێگاكانی وانەووتنەوە بە شێوەیەكی پراكتیكی جێبەجێ دەكات لەناوەندەكانی خوێندنی سەر بە وەزارەتی پەروەردە</a:t>
            </a:r>
            <a:r>
              <a:rPr lang="en-US" sz="3200" dirty="0">
                <a:latin typeface="Abd Hewler" panose="020B0604030504040204" pitchFamily="34" charset="-78"/>
                <a:cs typeface="Abd Hewler" panose="020B0604030504040204" pitchFamily="34" charset="-78"/>
              </a:rPr>
              <a:t>.</a:t>
            </a:r>
            <a:r>
              <a:rPr lang="ar-OM" sz="3200" dirty="0">
                <a:latin typeface="Abd Hewler" panose="020B0604030504040204" pitchFamily="34" charset="-78"/>
                <a:cs typeface="Abd Hewler" panose="020B0604030504040204" pitchFamily="34" charset="-78"/>
              </a:rPr>
              <a:t> </a:t>
            </a:r>
            <a:endParaRPr lang="en-US" sz="3200" dirty="0">
              <a:latin typeface="Abd Hewler" panose="020B0604030504040204" pitchFamily="34" charset="-78"/>
              <a:cs typeface="Abd Hewler" panose="020B0604030504040204" pitchFamily="34" charset="-78"/>
            </a:endParaRPr>
          </a:p>
        </p:txBody>
      </p:sp>
    </p:spTree>
    <p:extLst>
      <p:ext uri="{BB962C8B-B14F-4D97-AF65-F5344CB8AC3E}">
        <p14:creationId xmlns:p14="http://schemas.microsoft.com/office/powerpoint/2010/main" val="198548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0644" y="0"/>
            <a:ext cx="9716121" cy="769441"/>
          </a:xfrm>
          <a:prstGeom prst="rect">
            <a:avLst/>
          </a:prstGeom>
        </p:spPr>
        <p:txBody>
          <a:bodyPr wrap="none">
            <a:spAutoFit/>
          </a:bodyPr>
          <a:lstStyle/>
          <a:p>
            <a:r>
              <a:rPr lang="ar-OM" sz="4400" b="1" dirty="0">
                <a:latin typeface="Abd Hewler" panose="020B0604030504040204" pitchFamily="34" charset="-78"/>
                <a:cs typeface="Abd Hewler" panose="020B0604030504040204" pitchFamily="34" charset="-78"/>
              </a:rPr>
              <a:t>بابەتی بینین و راهێنان لە سیستەمی سالانە و سیستەمی وەرزی</a:t>
            </a:r>
            <a:endParaRPr lang="en-US" sz="4400" b="1" dirty="0"/>
          </a:p>
        </p:txBody>
      </p:sp>
      <p:sp>
        <p:nvSpPr>
          <p:cNvPr id="4" name="TextBox 3"/>
          <p:cNvSpPr txBox="1"/>
          <p:nvPr/>
        </p:nvSpPr>
        <p:spPr>
          <a:xfrm>
            <a:off x="4346917" y="1150374"/>
            <a:ext cx="7392799" cy="646331"/>
          </a:xfrm>
          <a:prstGeom prst="rect">
            <a:avLst/>
          </a:prstGeom>
          <a:noFill/>
        </p:spPr>
        <p:txBody>
          <a:bodyPr wrap="square" rtlCol="0">
            <a:spAutoFit/>
          </a:bodyPr>
          <a:lstStyle/>
          <a:p>
            <a:pPr algn="r" rtl="1"/>
            <a:r>
              <a:rPr lang="ar-OM" sz="3600" b="1" dirty="0">
                <a:solidFill>
                  <a:srgbClr val="C00000"/>
                </a:solidFill>
                <a:latin typeface="Abd Hewler" panose="020B0604030504040204" pitchFamily="34" charset="-78"/>
                <a:cs typeface="Abd Hewler" panose="020B0604030504040204" pitchFamily="34" charset="-78"/>
              </a:rPr>
              <a:t>یەكەم / بابەتی بینین و ڕاهێنان لە سیستەمی ساڵانە:</a:t>
            </a:r>
            <a:endParaRPr lang="en-US" sz="3600" b="1" dirty="0">
              <a:solidFill>
                <a:srgbClr val="C00000"/>
              </a:solidFill>
              <a:latin typeface="Abd Hewler" panose="020B0604030504040204" pitchFamily="34" charset="-78"/>
              <a:cs typeface="Abd Hewler" panose="020B0604030504040204" pitchFamily="34" charset="-78"/>
            </a:endParaRPr>
          </a:p>
        </p:txBody>
      </p:sp>
      <p:sp>
        <p:nvSpPr>
          <p:cNvPr id="5" name="TextBox 4"/>
          <p:cNvSpPr txBox="1"/>
          <p:nvPr/>
        </p:nvSpPr>
        <p:spPr>
          <a:xfrm>
            <a:off x="168812" y="1649838"/>
            <a:ext cx="11703641" cy="4524315"/>
          </a:xfrm>
          <a:prstGeom prst="rect">
            <a:avLst/>
          </a:prstGeom>
          <a:noFill/>
        </p:spPr>
        <p:txBody>
          <a:bodyPr wrap="square" rtlCol="0">
            <a:spAutoFit/>
          </a:bodyPr>
          <a:lstStyle/>
          <a:p>
            <a:pPr algn="r" rtl="1"/>
            <a:r>
              <a:rPr lang="ar-OM" sz="3600" b="1" dirty="0">
                <a:latin typeface="Abd Hewler" panose="020B0604030504040204" pitchFamily="34" charset="-78"/>
                <a:cs typeface="Abd Hewler" panose="020B0604030504040204" pitchFamily="34" charset="-78"/>
              </a:rPr>
              <a:t>بابەتی بینین و ڕاهێنان لە سیستەمی سالانە بەم شێوەی خوارەوە بوو</a:t>
            </a:r>
            <a:endParaRPr lang="en-US" sz="3600" b="1" dirty="0">
              <a:latin typeface="Abd Hewler" panose="020B0604030504040204" pitchFamily="34" charset="-78"/>
              <a:cs typeface="Abd Hewler" panose="020B0604030504040204" pitchFamily="34" charset="-78"/>
            </a:endParaRPr>
          </a:p>
          <a:p>
            <a:pPr algn="r" rtl="1"/>
            <a:endParaRPr lang="ar-OM" sz="3600" b="1" dirty="0">
              <a:latin typeface="Abd Hewler" panose="020B0604030504040204" pitchFamily="34" charset="-78"/>
              <a:cs typeface="Abd Hewler" panose="020B0604030504040204" pitchFamily="34" charset="-78"/>
            </a:endParaRPr>
          </a:p>
          <a:p>
            <a:pPr marL="571500" indent="-571500" algn="r" rtl="1">
              <a:buFont typeface="Wingdings" panose="05000000000000000000" pitchFamily="2" charset="2"/>
              <a:buChar char="§"/>
            </a:pPr>
            <a:r>
              <a:rPr lang="ar-OM" sz="3600" b="1" dirty="0">
                <a:latin typeface="Abd Hewler" panose="020B0604030504040204" pitchFamily="34" charset="-78"/>
                <a:cs typeface="Abd Hewler" panose="020B0604030504040204" pitchFamily="34" charset="-78"/>
              </a:rPr>
              <a:t>لە قۆناغی چوارەم بوو.</a:t>
            </a:r>
            <a:endParaRPr lang="en-US" sz="3600" b="1" dirty="0">
              <a:latin typeface="Abd Hewler" panose="020B0604030504040204" pitchFamily="34" charset="-78"/>
              <a:cs typeface="Abd Hewler" panose="020B0604030504040204" pitchFamily="34" charset="-78"/>
            </a:endParaRPr>
          </a:p>
          <a:p>
            <a:pPr algn="r" rtl="1"/>
            <a:endParaRPr lang="ar-OM" sz="3600" b="1" dirty="0">
              <a:latin typeface="Abd Hewler" panose="020B0604030504040204" pitchFamily="34" charset="-78"/>
              <a:cs typeface="Abd Hewler" panose="020B0604030504040204" pitchFamily="34" charset="-78"/>
            </a:endParaRPr>
          </a:p>
          <a:p>
            <a:pPr marL="571500" indent="-571500" algn="r" rtl="1">
              <a:buFont typeface="Wingdings" panose="05000000000000000000" pitchFamily="2" charset="2"/>
              <a:buChar char="§"/>
            </a:pPr>
            <a:r>
              <a:rPr lang="ar-OM" sz="3600" b="1" dirty="0">
                <a:latin typeface="Abd Hewler" panose="020B0604030504040204" pitchFamily="34" charset="-78"/>
                <a:cs typeface="Abd Hewler" panose="020B0604030504040204" pitchFamily="34" charset="-78"/>
              </a:rPr>
              <a:t>15 هەفتەی یەكەم  بابەتی بینین بوو بە رێژەی 2 كاتژمێری پراكتیكی و یەك كاتژمێری تیۆری.</a:t>
            </a:r>
          </a:p>
          <a:p>
            <a:pPr marL="571500" indent="-571500" algn="r" rtl="1">
              <a:buFont typeface="Wingdings" panose="05000000000000000000" pitchFamily="2" charset="2"/>
              <a:buChar char="§"/>
            </a:pPr>
            <a:r>
              <a:rPr lang="ar-OM" sz="3600" b="1" dirty="0">
                <a:latin typeface="Abd Hewler" panose="020B0604030504040204" pitchFamily="34" charset="-78"/>
                <a:cs typeface="Abd Hewler" panose="020B0604030504040204" pitchFamily="34" charset="-78"/>
              </a:rPr>
              <a:t>لە كۆتایی مانگی كانوونی دووەم بابەتی راهێنان دەستی پێدەكرد بۆ ماوەی 45 رۆژ.  </a:t>
            </a:r>
          </a:p>
          <a:p>
            <a:pPr algn="r" rtl="1"/>
            <a:r>
              <a:rPr lang="ar-OM" sz="3600" b="1" dirty="0">
                <a:latin typeface="Abd Hewler" panose="020B0604030504040204" pitchFamily="34" charset="-78"/>
                <a:cs typeface="Abd Hewler" panose="020B0604030504040204" pitchFamily="34" charset="-78"/>
              </a:rPr>
              <a:t>بابەتەكە   4  یەكەی لەسەربوو.</a:t>
            </a:r>
          </a:p>
        </p:txBody>
      </p:sp>
    </p:spTree>
    <p:extLst>
      <p:ext uri="{BB962C8B-B14F-4D97-AF65-F5344CB8AC3E}">
        <p14:creationId xmlns:p14="http://schemas.microsoft.com/office/powerpoint/2010/main" val="85236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1000"/>
                                        <p:tgtEl>
                                          <p:spTgt spid="5">
                                            <p:txEl>
                                              <p:pRg st="6" end="6"/>
                                            </p:txEl>
                                          </p:spTgt>
                                        </p:tgtEl>
                                      </p:cBhvr>
                                    </p:animEffect>
                                    <p:anim calcmode="lin" valueType="num">
                                      <p:cBhvr>
                                        <p:cTn id="4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شاشة عريضة</PresentationFormat>
  <Paragraphs>30</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Abd Hewler</vt:lpstr>
      <vt:lpstr>Arial</vt:lpstr>
      <vt:lpstr>Trebuchet MS</vt:lpstr>
      <vt:lpstr>Wingdings</vt:lpstr>
      <vt:lpstr>Wingdings 3</vt:lpstr>
      <vt:lpstr>Facet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zhianshaker@outlook.com</cp:lastModifiedBy>
  <cp:revision>3</cp:revision>
  <dcterms:modified xsi:type="dcterms:W3CDTF">2023-04-28T20:35:23Z</dcterms:modified>
</cp:coreProperties>
</file>