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300" r:id="rId2"/>
    <p:sldId id="282" r:id="rId3"/>
    <p:sldId id="283" r:id="rId4"/>
    <p:sldId id="257" r:id="rId5"/>
    <p:sldId id="258" r:id="rId6"/>
    <p:sldId id="288" r:id="rId7"/>
    <p:sldId id="287" r:id="rId8"/>
    <p:sldId id="259" r:id="rId9"/>
    <p:sldId id="260" r:id="rId10"/>
    <p:sldId id="261" r:id="rId11"/>
    <p:sldId id="262" r:id="rId12"/>
    <p:sldId id="263" r:id="rId13"/>
    <p:sldId id="264" r:id="rId14"/>
    <p:sldId id="265" r:id="rId15"/>
    <p:sldId id="266" r:id="rId16"/>
    <p:sldId id="267" r:id="rId17"/>
    <p:sldId id="268" r:id="rId18"/>
    <p:sldId id="269" r:id="rId19"/>
    <p:sldId id="280" r:id="rId20"/>
    <p:sldId id="270" r:id="rId21"/>
    <p:sldId id="281" r:id="rId22"/>
    <p:sldId id="271" r:id="rId23"/>
    <p:sldId id="289" r:id="rId24"/>
    <p:sldId id="272" r:id="rId25"/>
    <p:sldId id="274" r:id="rId26"/>
    <p:sldId id="275" r:id="rId27"/>
    <p:sldId id="276" r:id="rId28"/>
    <p:sldId id="277" r:id="rId29"/>
    <p:sldId id="278" r:id="rId30"/>
    <p:sldId id="279" r:id="rId31"/>
    <p:sldId id="284" r:id="rId32"/>
    <p:sldId id="290" r:id="rId33"/>
    <p:sldId id="285" r:id="rId34"/>
    <p:sldId id="286"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FFCEED-BE53-42A3-B891-D8555B8638BA}" type="datetimeFigureOut">
              <a:rPr lang="ar-SA" smtClean="0"/>
              <a:pPr/>
              <a:t>26/06/1445</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3FB0A5-92BE-455D-9D7C-86D939FD15A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3FB0A5-92BE-455D-9D7C-86D939FD15A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3FB0A5-92BE-455D-9D7C-86D939FD15A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3FB0A5-92BE-455D-9D7C-86D939FD15AB}" type="slidenum">
              <a:rPr lang="ar-SA" smtClean="0"/>
              <a:pPr/>
              <a:t>‹#›</a:t>
            </a:fld>
            <a:endParaRPr lang="ar-SA"/>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3FB0A5-92BE-455D-9D7C-86D939FD15A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3FB0A5-92BE-455D-9D7C-86D939FD15AB}" type="slidenum">
              <a:rPr lang="ar-SA" smtClean="0"/>
              <a:pPr/>
              <a:t>‹#›</a:t>
            </a:fld>
            <a:endParaRPr lang="ar-SA"/>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13FB0A5-92BE-455D-9D7C-86D939FD15A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13FB0A5-92BE-455D-9D7C-86D939FD15AB}" type="slidenum">
              <a:rPr lang="ar-SA" smtClean="0"/>
              <a:pPr/>
              <a:t>‹#›</a:t>
            </a:fld>
            <a:endParaRPr lang="ar-SA"/>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FCEED-BE53-42A3-B891-D8555B8638BA}" type="datetimeFigureOut">
              <a:rPr lang="ar-SA" smtClean="0"/>
              <a:pPr/>
              <a:t>26/06/1445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13FB0A5-92BE-455D-9D7C-86D939FD15A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7FFCEED-BE53-42A3-B891-D8555B8638BA}" type="datetimeFigureOut">
              <a:rPr lang="ar-SA" smtClean="0"/>
              <a:pPr/>
              <a:t>26/06/1445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3FB0A5-92BE-455D-9D7C-86D939FD15A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FFCEED-BE53-42A3-B891-D8555B8638BA}" type="datetimeFigureOut">
              <a:rPr lang="ar-SA" smtClean="0"/>
              <a:pPr/>
              <a:t>26/06/1445</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3FB0A5-92BE-455D-9D7C-86D939FD15A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FFCEED-BE53-42A3-B891-D8555B8638BA}" type="datetimeFigureOut">
              <a:rPr lang="ar-SA" smtClean="0"/>
              <a:pPr/>
              <a:t>26/06/1445</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3FB0A5-92BE-455D-9D7C-86D939FD15A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EF4C3F63-9C73-CA04-C56C-2AAAF9D92F0E}"/>
              </a:ext>
            </a:extLst>
          </p:cNvPr>
          <p:cNvSpPr>
            <a:spLocks noGrp="1"/>
          </p:cNvSpPr>
          <p:nvPr>
            <p:ph idx="1"/>
          </p:nvPr>
        </p:nvSpPr>
        <p:spPr/>
        <p:txBody>
          <a:bodyPr>
            <a:normAutofit/>
          </a:bodyPr>
          <a:lstStyle/>
          <a:p>
            <a:pPr algn="ctr"/>
            <a:r>
              <a:rPr lang="ar-IQ" sz="5400" b="1" dirty="0"/>
              <a:t>الارشاد النفسي للطفل</a:t>
            </a:r>
          </a:p>
          <a:p>
            <a:pPr algn="ctr"/>
            <a:endParaRPr lang="ar-IQ" sz="5400" b="1" dirty="0"/>
          </a:p>
          <a:p>
            <a:pPr algn="ctr"/>
            <a:r>
              <a:rPr lang="ar-IQ" sz="5400" b="1" dirty="0"/>
              <a:t>للعام 2023-2024</a:t>
            </a:r>
          </a:p>
        </p:txBody>
      </p:sp>
      <p:sp>
        <p:nvSpPr>
          <p:cNvPr id="3" name="عنوان 2">
            <a:extLst>
              <a:ext uri="{FF2B5EF4-FFF2-40B4-BE49-F238E27FC236}">
                <a16:creationId xmlns:a16="http://schemas.microsoft.com/office/drawing/2014/main" id="{6836917A-E187-7387-6103-1A842AE2CBBF}"/>
              </a:ext>
            </a:extLst>
          </p:cNvPr>
          <p:cNvSpPr>
            <a:spLocks noGrp="1"/>
          </p:cNvSpPr>
          <p:nvPr>
            <p:ph type="title"/>
          </p:nvPr>
        </p:nvSpPr>
        <p:spPr/>
        <p:txBody>
          <a:bodyPr/>
          <a:lstStyle/>
          <a:p>
            <a:endParaRPr lang="ar-IQ"/>
          </a:p>
        </p:txBody>
      </p:sp>
    </p:spTree>
    <p:extLst>
      <p:ext uri="{BB962C8B-B14F-4D97-AF65-F5344CB8AC3E}">
        <p14:creationId xmlns:p14="http://schemas.microsoft.com/office/powerpoint/2010/main" val="126175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306483"/>
          </a:xfrm>
        </p:spPr>
        <p:txBody>
          <a:bodyPr/>
          <a:lstStyle/>
          <a:p>
            <a:pPr lvl="0"/>
            <a:r>
              <a:rPr lang="ar-IQ" dirty="0"/>
              <a:t>التمثيل النفسي المسرحي ( السيكودراما ) .</a:t>
            </a:r>
            <a:endParaRPr lang="en-US" dirty="0"/>
          </a:p>
          <a:p>
            <a:pPr lvl="0"/>
            <a:r>
              <a:rPr lang="ar-IQ" dirty="0"/>
              <a:t>التمثيل الاجتماعي المسرحي ( السوسيودراما ) .</a:t>
            </a:r>
            <a:endParaRPr lang="en-US" dirty="0"/>
          </a:p>
          <a:p>
            <a:pPr lvl="0"/>
            <a:r>
              <a:rPr lang="ar-IQ" dirty="0"/>
              <a:t>المحاضرات والمناقشات الجماعية .</a:t>
            </a:r>
            <a:endParaRPr lang="en-US" dirty="0"/>
          </a:p>
          <a:p>
            <a:r>
              <a:rPr lang="ar-IQ" dirty="0"/>
              <a:t>النادي الارشادي</a:t>
            </a:r>
          </a:p>
          <a:p>
            <a:endParaRPr lang="ar-IQ" dirty="0"/>
          </a:p>
          <a:p>
            <a:pPr marL="109728" indent="0">
              <a:buNone/>
            </a:pPr>
            <a:r>
              <a:rPr lang="ar-IQ" dirty="0"/>
              <a:t>واهم ما في السيكودراما هو حرية السلوك لدى الممثلين ( المسترشد ) وتلقائيتهم بما يتيح التداعي الحر والتنفيس الانفعالي حين يعبرون في حرية تامة عن اتجاهاتهم ودوافعهم وصراعاتهم واحباطاتهم بما يؤدي في النهاية الى تحقيق التوافق والتفاعل الاجتماعي </a:t>
            </a:r>
            <a:endParaRPr lang="ar-SA" dirty="0"/>
          </a:p>
        </p:txBody>
      </p:sp>
      <p:sp>
        <p:nvSpPr>
          <p:cNvPr id="3" name="Title 2"/>
          <p:cNvSpPr>
            <a:spLocks noGrp="1"/>
          </p:cNvSpPr>
          <p:nvPr>
            <p:ph type="title"/>
          </p:nvPr>
        </p:nvSpPr>
        <p:spPr>
          <a:xfrm>
            <a:off x="457200" y="548680"/>
            <a:ext cx="8229600" cy="936104"/>
          </a:xfrm>
        </p:spPr>
        <p:txBody>
          <a:bodyPr>
            <a:normAutofit fontScale="90000"/>
          </a:bodyPr>
          <a:lstStyle/>
          <a:p>
            <a:pPr algn="r"/>
            <a:r>
              <a:rPr lang="ar-SA" dirty="0"/>
              <a:t>  </a:t>
            </a:r>
            <a:r>
              <a:rPr lang="ar-IQ" dirty="0">
                <a:solidFill>
                  <a:srgbClr val="FF0000"/>
                </a:solidFill>
              </a:rPr>
              <a:t>ومن الاساليب المتبعة في الارشاد الجماعي</a:t>
            </a:r>
            <a:r>
              <a:rPr lang="ar-IQ" dirty="0"/>
              <a:t>:</a:t>
            </a:r>
            <a:r>
              <a:rPr lang="ar-SA" dirty="0"/>
              <a:t>                  </a:t>
            </a:r>
            <a:br>
              <a:rPr lang="en-US" dirty="0"/>
            </a:b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p:cTn id="25"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 calcmode="lin" valueType="num">
                                      <p:cBhvr>
                                        <p:cTn id="3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 calcmode="lin" valueType="num">
                                      <p:cBhvr>
                                        <p:cTn id="3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lnSpcReduction="10000"/>
          </a:bodyPr>
          <a:lstStyle/>
          <a:p>
            <a:r>
              <a:rPr lang="ar-IQ" dirty="0">
                <a:solidFill>
                  <a:srgbClr val="FF0000"/>
                </a:solidFill>
              </a:rPr>
              <a:t>اما التمثل الاجتماعي ( السوسيودراما </a:t>
            </a:r>
            <a:r>
              <a:rPr lang="ar-IQ" dirty="0"/>
              <a:t>) فيعالج مشكلة عامة لعدد من العملاء او المشكلات الاجتماعية بصيغة عامة وتعد بمثابة مساعد كبير جدا للتمثيل المسرحي ، ويتمثل ذلك </a:t>
            </a:r>
            <a:r>
              <a:rPr lang="ar-IQ" dirty="0">
                <a:solidFill>
                  <a:srgbClr val="0070C0"/>
                </a:solidFill>
              </a:rPr>
              <a:t>بالارشاد الجماعي التعليمي </a:t>
            </a:r>
            <a:r>
              <a:rPr lang="ar-IQ" dirty="0"/>
              <a:t>( </a:t>
            </a:r>
            <a:r>
              <a:rPr lang="ar-IQ" b="1" dirty="0">
                <a:solidFill>
                  <a:srgbClr val="FF0000"/>
                </a:solidFill>
              </a:rPr>
              <a:t>اسلوب المحاضرات والمناقشات الجماعية </a:t>
            </a:r>
            <a:r>
              <a:rPr lang="ar-IQ" dirty="0"/>
              <a:t>) والهدف منها تغيير الاتجاه ويؤكد على استخدامه مع الطلبة الاسوياء لان لها مردوداً ايجابياً للعمل سوية مع الجماعة .</a:t>
            </a:r>
            <a:endParaRPr lang="en-US" dirty="0"/>
          </a:p>
          <a:p>
            <a:r>
              <a:rPr lang="ar-IQ" dirty="0"/>
              <a:t>اما اسلوب </a:t>
            </a:r>
            <a:r>
              <a:rPr lang="ar-IQ" dirty="0">
                <a:solidFill>
                  <a:srgbClr val="FF0000"/>
                </a:solidFill>
              </a:rPr>
              <a:t>المحاضره  المكتوبه </a:t>
            </a:r>
            <a:r>
              <a:rPr lang="ar-IQ" dirty="0"/>
              <a:t> الذي استخدمه كل من </a:t>
            </a:r>
            <a:r>
              <a:rPr lang="ar-IQ" dirty="0">
                <a:solidFill>
                  <a:srgbClr val="FF0000"/>
                </a:solidFill>
              </a:rPr>
              <a:t>ماكسويل جونز وكليمان </a:t>
            </a:r>
            <a:r>
              <a:rPr lang="ar-IQ" dirty="0"/>
              <a:t>عام (1947م) التي يقرأ منها كل عميل فقرة ويلخصها ويعلق عليها ويناقشها مع الجميع منافسة حرة ، اما المحاضرون فهم عادة المرشد والاطباء والموجه التربوي والاخصائيون الاجتماعيون وبعض المسؤولين في عالم المهنة وبعض علماء الدين ويقوم المرشد النفسي او التربوي بادارة المنافسة.</a:t>
            </a:r>
            <a:endParaRPr lang="en-US" dirty="0"/>
          </a:p>
          <a:p>
            <a:endParaRPr lang="ar-SA" dirty="0"/>
          </a:p>
        </p:txBody>
      </p:sp>
      <p:sp>
        <p:nvSpPr>
          <p:cNvPr id="3" name="Title 2"/>
          <p:cNvSpPr>
            <a:spLocks noGrp="1"/>
          </p:cNvSpPr>
          <p:nvPr>
            <p:ph type="title"/>
          </p:nvPr>
        </p:nvSpPr>
        <p:spPr>
          <a:xfrm>
            <a:off x="457200" y="274638"/>
            <a:ext cx="8229600" cy="346050"/>
          </a:xfrm>
        </p:spPr>
        <p:txBody>
          <a:bodyPr>
            <a:normAutofit fontScale="90000"/>
          </a:bodyPr>
          <a:lstStyle/>
          <a:p>
            <a:pPr algn="r"/>
            <a:r>
              <a:rPr lang="ar-SA" dirty="0"/>
              <a:t>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800" decel="100000"/>
                                        <p:tgtEl>
                                          <p:spTgt spid="2">
                                            <p:txEl>
                                              <p:pRg st="0" end="0"/>
                                            </p:txEl>
                                          </p:spTgt>
                                        </p:tgtEl>
                                      </p:cBhvr>
                                    </p:animEffect>
                                    <p:anim calcmode="lin" valueType="num">
                                      <p:cBhvr>
                                        <p:cTn id="15"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800" decel="100000"/>
                                        <p:tgtEl>
                                          <p:spTgt spid="2">
                                            <p:txEl>
                                              <p:pRg st="1" end="1"/>
                                            </p:txEl>
                                          </p:spTgt>
                                        </p:tgtEl>
                                      </p:cBhvr>
                                    </p:animEffect>
                                    <p:anim calcmode="lin" valueType="num">
                                      <p:cBhvr>
                                        <p:cTn id="2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dirty="0"/>
              <a:t>يعد </a:t>
            </a:r>
            <a:r>
              <a:rPr lang="ar-IQ" dirty="0">
                <a:solidFill>
                  <a:srgbClr val="FF0000"/>
                </a:solidFill>
              </a:rPr>
              <a:t>سلافسون </a:t>
            </a:r>
            <a:r>
              <a:rPr lang="ar-IQ" dirty="0"/>
              <a:t>عام 1947م احد رواد النادي الارشادي , اذ ان بعض العملاء لا يحبون التردد على العبارات النفسية او مراكز الارشاد النفسي ، </a:t>
            </a:r>
          </a:p>
          <a:p>
            <a:r>
              <a:rPr lang="ar-IQ" dirty="0"/>
              <a:t>ومن فوائد هذا الأسلوب تكوين علاقات شخصية من الاقران الاخرين وخبرات جماعية وخاصة للذين يعانون من الرفض والحرمان والاحباط في الاسرة او المدرسة او المجتمع بصفة عامة . </a:t>
            </a:r>
          </a:p>
          <a:p>
            <a:r>
              <a:rPr lang="ar-IQ" dirty="0"/>
              <a:t>وتبدأ عادة بنشاط رياضي او فني او العاب الموسيقية ... ومشاهدة الافلام ، </a:t>
            </a:r>
            <a:r>
              <a:rPr lang="ar-IQ" dirty="0">
                <a:solidFill>
                  <a:srgbClr val="FF0000"/>
                </a:solidFill>
              </a:rPr>
              <a:t>ويكون المرشد هنا محايدا ويتناول ما قد يظهر خلال النشاط الاجتماعي من سلوك منحرف بالتعديل </a:t>
            </a:r>
            <a:r>
              <a:rPr lang="ar-IQ" dirty="0"/>
              <a:t>.</a:t>
            </a:r>
            <a:endParaRPr lang="en-US" dirty="0"/>
          </a:p>
          <a:p>
            <a:pPr>
              <a:lnSpc>
                <a:spcPct val="150000"/>
              </a:lnSpc>
            </a:pPr>
            <a:endParaRPr lang="ar-SA" dirty="0"/>
          </a:p>
        </p:txBody>
      </p:sp>
      <p:sp>
        <p:nvSpPr>
          <p:cNvPr id="3" name="Title 2"/>
          <p:cNvSpPr>
            <a:spLocks noGrp="1"/>
          </p:cNvSpPr>
          <p:nvPr>
            <p:ph type="title"/>
          </p:nvPr>
        </p:nvSpPr>
        <p:spPr>
          <a:xfrm>
            <a:off x="457200" y="274638"/>
            <a:ext cx="8229600" cy="922114"/>
          </a:xfrm>
        </p:spPr>
        <p:txBody>
          <a:bodyPr>
            <a:noAutofit/>
          </a:bodyPr>
          <a:lstStyle/>
          <a:p>
            <a:pPr algn="r"/>
            <a:r>
              <a:rPr lang="ar-SA" sz="3200" dirty="0"/>
              <a:t>      </a:t>
            </a:r>
            <a:r>
              <a:rPr lang="ar-IQ" sz="3200" dirty="0">
                <a:solidFill>
                  <a:srgbClr val="FF0000"/>
                </a:solidFill>
              </a:rPr>
              <a:t>اما اسلوب رواد النوادي </a:t>
            </a:r>
            <a:r>
              <a:rPr lang="ar-SA" sz="3200"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sz="4800" dirty="0"/>
              <a:t>اين </a:t>
            </a:r>
            <a:r>
              <a:rPr lang="ar-SA" sz="4800" dirty="0"/>
              <a:t>يستخدم حالات الارشاد الجماعي </a:t>
            </a:r>
            <a:r>
              <a:rPr lang="ar-IQ" sz="4800" dirty="0"/>
              <a:t>؟</a:t>
            </a:r>
          </a:p>
          <a:p>
            <a:endParaRPr lang="ar-IQ" sz="4800" dirty="0"/>
          </a:p>
          <a:p>
            <a:r>
              <a:rPr lang="ar-IQ" sz="4800" dirty="0"/>
              <a:t>اين </a:t>
            </a:r>
            <a:r>
              <a:rPr lang="ar-SA" sz="4800" dirty="0"/>
              <a:t>يستخدم حالات الارشاد ال</a:t>
            </a:r>
            <a:r>
              <a:rPr lang="ar-IQ" sz="4800" dirty="0"/>
              <a:t>فردي ؟ </a:t>
            </a:r>
            <a:r>
              <a:rPr lang="ar-SA" sz="4800" dirty="0"/>
              <a:t> </a:t>
            </a:r>
          </a:p>
        </p:txBody>
      </p:sp>
      <p:sp>
        <p:nvSpPr>
          <p:cNvPr id="3" name="Title 2"/>
          <p:cNvSpPr>
            <a:spLocks noGrp="1"/>
          </p:cNvSpPr>
          <p:nvPr>
            <p:ph type="title"/>
          </p:nvPr>
        </p:nvSpPr>
        <p:spPr/>
        <p:txBody>
          <a:bodyPr/>
          <a:lstStyle/>
          <a:p>
            <a:pPr algn="ctr"/>
            <a:r>
              <a:rPr lang="ar-SA" dirty="0">
                <a:solidFill>
                  <a:srgbClr val="FF0000"/>
                </a:solidFill>
              </a:rPr>
              <a:t>نشـــــــــــــاط </a:t>
            </a:r>
            <a:r>
              <a:rPr lang="ar-IQ" dirty="0">
                <a:solidFill>
                  <a:srgbClr val="FF0000"/>
                </a:solidFill>
              </a:rPr>
              <a:t> 1</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363272" cy="5026563"/>
          </a:xfrm>
        </p:spPr>
        <p:txBody>
          <a:bodyPr>
            <a:normAutofit fontScale="92500"/>
          </a:bodyPr>
          <a:lstStyle/>
          <a:p>
            <a:pPr marL="109728" indent="0">
              <a:lnSpc>
                <a:spcPct val="150000"/>
              </a:lnSpc>
              <a:buNone/>
            </a:pPr>
            <a:r>
              <a:rPr lang="ar-IQ" sz="2800" dirty="0"/>
              <a:t>نشطت الدراسات والبحوث حول </a:t>
            </a:r>
            <a:r>
              <a:rPr lang="ar-IQ" sz="2800" dirty="0">
                <a:solidFill>
                  <a:srgbClr val="FF0000"/>
                </a:solidFill>
              </a:rPr>
              <a:t>مقارنة فعالية الارشاد الفرد</a:t>
            </a:r>
            <a:r>
              <a:rPr lang="ar-IQ" sz="2800" dirty="0"/>
              <a:t>ي والجمعي وقد توصلت الى : ان هناك </a:t>
            </a:r>
          </a:p>
          <a:p>
            <a:pPr marL="109728" indent="0">
              <a:lnSpc>
                <a:spcPct val="150000"/>
              </a:lnSpc>
              <a:buNone/>
            </a:pPr>
            <a:r>
              <a:rPr lang="ar-IQ" sz="4800" b="1" dirty="0"/>
              <a:t>اوجه </a:t>
            </a:r>
            <a:r>
              <a:rPr lang="ar-IQ" sz="4800" b="1" u="sng" dirty="0">
                <a:solidFill>
                  <a:srgbClr val="FF0000"/>
                </a:solidFill>
              </a:rPr>
              <a:t>التشابه</a:t>
            </a:r>
            <a:r>
              <a:rPr lang="ar-IQ" sz="4800" b="1" dirty="0">
                <a:solidFill>
                  <a:srgbClr val="FF0000"/>
                </a:solidFill>
              </a:rPr>
              <a:t> </a:t>
            </a:r>
            <a:r>
              <a:rPr lang="ar-IQ" sz="4800" b="1" dirty="0"/>
              <a:t> بين الفردي والجماعي هي </a:t>
            </a:r>
            <a:r>
              <a:rPr lang="ar-IQ" sz="4800" dirty="0"/>
              <a:t>:</a:t>
            </a:r>
            <a:endParaRPr lang="en-US" sz="4800" dirty="0"/>
          </a:p>
          <a:p>
            <a:pPr marL="109728" lvl="0" indent="0">
              <a:buNone/>
            </a:pPr>
            <a:r>
              <a:rPr lang="ar-IQ" sz="2800" dirty="0"/>
              <a:t>ا- </a:t>
            </a:r>
            <a:r>
              <a:rPr lang="ar-IQ" sz="3000" dirty="0"/>
              <a:t>وحدة الاهداف العامة فكل منهما يهدف الى المساعدة .</a:t>
            </a:r>
            <a:endParaRPr lang="en-US" sz="3000" dirty="0"/>
          </a:p>
          <a:p>
            <a:pPr marL="109728" lvl="0" indent="0">
              <a:buNone/>
            </a:pPr>
            <a:r>
              <a:rPr lang="ar-IQ" sz="3000" dirty="0"/>
              <a:t>ب- وحدة الاجراءات الاساسية في جمع المعلومات وتشخيص المشكلة والمتابعة والانهاء ، وغيرها .</a:t>
            </a:r>
            <a:endParaRPr lang="en-US" sz="3000" dirty="0"/>
          </a:p>
          <a:p>
            <a:br>
              <a:rPr lang="ar-IQ" sz="3000" dirty="0"/>
            </a:br>
            <a:endParaRPr lang="ar-SA" sz="3000" dirty="0"/>
          </a:p>
        </p:txBody>
      </p:sp>
      <p:sp>
        <p:nvSpPr>
          <p:cNvPr id="3" name="Title 2"/>
          <p:cNvSpPr>
            <a:spLocks noGrp="1"/>
          </p:cNvSpPr>
          <p:nvPr>
            <p:ph type="title"/>
          </p:nvPr>
        </p:nvSpPr>
        <p:spPr>
          <a:xfrm>
            <a:off x="457200" y="274638"/>
            <a:ext cx="8229600" cy="634082"/>
          </a:xfrm>
        </p:spPr>
        <p:txBody>
          <a:bodyPr>
            <a:normAutofit fontScale="90000"/>
          </a:bodyPr>
          <a:lstStyle/>
          <a:p>
            <a:pPr algn="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p:cTn id="2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p:cTn id="4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SA" sz="3200" b="1" dirty="0">
                <a:solidFill>
                  <a:srgbClr val="FFC000"/>
                </a:solidFill>
              </a:rPr>
              <a:t>.</a:t>
            </a:r>
          </a:p>
        </p:txBody>
      </p:sp>
      <p:sp>
        <p:nvSpPr>
          <p:cNvPr id="3" name="Title 2"/>
          <p:cNvSpPr>
            <a:spLocks noGrp="1"/>
          </p:cNvSpPr>
          <p:nvPr>
            <p:ph type="title"/>
          </p:nvPr>
        </p:nvSpPr>
        <p:spPr>
          <a:xfrm>
            <a:off x="395536" y="116632"/>
            <a:ext cx="8496944" cy="1008112"/>
          </a:xfrm>
        </p:spPr>
        <p:txBody>
          <a:bodyPr>
            <a:normAutofit/>
          </a:bodyPr>
          <a:lstStyle/>
          <a:p>
            <a:pPr algn="r"/>
            <a:r>
              <a:rPr lang="ar-SA" dirty="0"/>
              <a:t>  </a:t>
            </a:r>
            <a:r>
              <a:rPr lang="ar-IQ" dirty="0">
                <a:effectLst/>
              </a:rPr>
              <a:t> اوجه ا</a:t>
            </a:r>
            <a:r>
              <a:rPr lang="ar-IQ" dirty="0">
                <a:solidFill>
                  <a:srgbClr val="FF0000"/>
                </a:solidFill>
                <a:effectLst/>
              </a:rPr>
              <a:t>لاختلاف</a:t>
            </a:r>
            <a:r>
              <a:rPr lang="ar-IQ" dirty="0">
                <a:effectLst/>
              </a:rPr>
              <a:t> بين الارشاد الفردي والجماعي</a:t>
            </a:r>
            <a:r>
              <a:rPr lang="ar-SA" dirty="0"/>
              <a:t>               </a:t>
            </a:r>
            <a:endParaRPr lang="ar-SA"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405244"/>
              </p:ext>
            </p:extLst>
          </p:nvPr>
        </p:nvGraphicFramePr>
        <p:xfrm>
          <a:off x="251519" y="1196753"/>
          <a:ext cx="8712968" cy="5511429"/>
        </p:xfrm>
        <a:graphic>
          <a:graphicData uri="http://schemas.openxmlformats.org/drawingml/2006/table">
            <a:tbl>
              <a:tblPr rtl="1" firstRow="1" firstCol="1" lastRow="1" lastCol="1" bandRow="1" bandCol="1">
                <a:tableStyleId>{5C22544A-7EE6-4342-B048-85BDC9FD1C3A}</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470112">
                <a:tc>
                  <a:txBody>
                    <a:bodyPr/>
                    <a:lstStyle/>
                    <a:p>
                      <a:pPr marL="0" marR="0" algn="ctr" rtl="1">
                        <a:spcBef>
                          <a:spcPts val="0"/>
                        </a:spcBef>
                        <a:spcAft>
                          <a:spcPts val="0"/>
                        </a:spcAft>
                      </a:pPr>
                      <a:r>
                        <a:rPr lang="ar-IQ" sz="2800" dirty="0">
                          <a:effectLst/>
                        </a:rPr>
                        <a:t>الارشاد الفردي</a:t>
                      </a:r>
                      <a:endParaRPr lang="en-US" sz="2800" dirty="0">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IQ" sz="2800">
                          <a:effectLst/>
                        </a:rPr>
                        <a:t>الارشاد الجماعي</a:t>
                      </a:r>
                      <a:endParaRPr lang="en-US" sz="28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0"/>
                  </a:ext>
                </a:extLst>
              </a:tr>
              <a:tr h="940227">
                <a:tc>
                  <a:txBody>
                    <a:bodyPr/>
                    <a:lstStyle/>
                    <a:p>
                      <a:pPr marL="0" marR="0" algn="justLow" rtl="1">
                        <a:spcBef>
                          <a:spcPts val="0"/>
                        </a:spcBef>
                        <a:spcAft>
                          <a:spcPts val="0"/>
                        </a:spcAft>
                      </a:pPr>
                      <a:r>
                        <a:rPr lang="ar-IQ" sz="2800" dirty="0">
                          <a:effectLst/>
                        </a:rPr>
                        <a:t>1-الجلسة الارشادية اقصر ، حوالي (45) دقيقة</a:t>
                      </a:r>
                      <a:endParaRPr lang="en-US" sz="2800" dirty="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800">
                          <a:effectLst/>
                        </a:rPr>
                        <a:t>1-الجلسة تكون اطول ، حوالي ساعة ونصف .</a:t>
                      </a:r>
                      <a:endParaRPr lang="en-US" sz="28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1"/>
                  </a:ext>
                </a:extLst>
              </a:tr>
              <a:tr h="470112">
                <a:tc>
                  <a:txBody>
                    <a:bodyPr/>
                    <a:lstStyle/>
                    <a:p>
                      <a:pPr marL="0" marR="0" algn="justLow" rtl="1">
                        <a:spcBef>
                          <a:spcPts val="0"/>
                        </a:spcBef>
                        <a:spcAft>
                          <a:spcPts val="0"/>
                        </a:spcAft>
                      </a:pPr>
                      <a:r>
                        <a:rPr lang="ar-IQ" sz="2800">
                          <a:effectLst/>
                        </a:rPr>
                        <a:t>2-يبدو اصطناعيا </a:t>
                      </a:r>
                      <a:endParaRPr lang="en-US" sz="28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800">
                          <a:effectLst/>
                        </a:rPr>
                        <a:t>2-يبدو طبيعيا .</a:t>
                      </a:r>
                      <a:endParaRPr lang="en-US" sz="28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940227">
                <a:tc>
                  <a:txBody>
                    <a:bodyPr/>
                    <a:lstStyle/>
                    <a:p>
                      <a:pPr marL="0" marR="0" algn="justLow" rtl="1">
                        <a:spcBef>
                          <a:spcPts val="0"/>
                        </a:spcBef>
                        <a:spcAft>
                          <a:spcPts val="0"/>
                        </a:spcAft>
                      </a:pPr>
                      <a:r>
                        <a:rPr lang="ar-IQ" sz="2800" dirty="0">
                          <a:effectLst/>
                        </a:rPr>
                        <a:t>3-يتمركز الاهتمام على الفرد ومشكلاته الخاصة .</a:t>
                      </a:r>
                      <a:endParaRPr lang="en-US" sz="2800" dirty="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800">
                          <a:effectLst/>
                        </a:rPr>
                        <a:t>3-يتمركز الاهتمام على كل اعضاء الجماعة والمشكلات العامة .</a:t>
                      </a:r>
                      <a:endParaRPr lang="en-US" sz="28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2220639">
                <a:tc>
                  <a:txBody>
                    <a:bodyPr/>
                    <a:lstStyle/>
                    <a:p>
                      <a:pPr marL="0" marR="0" algn="justLow" rtl="1">
                        <a:spcBef>
                          <a:spcPts val="0"/>
                        </a:spcBef>
                        <a:spcAft>
                          <a:spcPts val="0"/>
                        </a:spcAft>
                      </a:pPr>
                      <a:r>
                        <a:rPr lang="ar-IQ" sz="2800">
                          <a:effectLst/>
                        </a:rPr>
                        <a:t>4-يتيح فرصة الخصوصية والعلاقة الارشادية .</a:t>
                      </a:r>
                      <a:endParaRPr lang="en-US" sz="28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800">
                          <a:effectLst/>
                        </a:rPr>
                        <a:t>4-يتيح فرصة التفاعل الاجتماعي مع الاخرين حيث يوفر وجود الجماعة امكانية تجريب الافراد للسلوك الاجتماعي المتعلم من خلال عملية الارشاد .</a:t>
                      </a:r>
                      <a:endParaRPr lang="en-US" sz="28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470112">
                <a:tc>
                  <a:txBody>
                    <a:bodyPr/>
                    <a:lstStyle/>
                    <a:p>
                      <a:pPr marL="0" marR="0" algn="justLow" rtl="1">
                        <a:spcBef>
                          <a:spcPts val="0"/>
                        </a:spcBef>
                        <a:spcAft>
                          <a:spcPts val="0"/>
                        </a:spcAft>
                      </a:pPr>
                      <a:r>
                        <a:rPr lang="ar-IQ" sz="2800">
                          <a:effectLst/>
                        </a:rPr>
                        <a:t>5-دور المرشد اسهل واقل تعقيدا .</a:t>
                      </a:r>
                      <a:endParaRPr lang="en-US" sz="28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800" dirty="0">
                          <a:effectLst/>
                        </a:rPr>
                        <a:t>5-دور المرشد اصعب .</a:t>
                      </a:r>
                      <a:endParaRPr lang="en-US" sz="2800" dirty="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92500"/>
          </a:bodyPr>
          <a:lstStyle/>
          <a:p>
            <a:r>
              <a:rPr lang="ar-IQ" b="1" u="sng" dirty="0">
                <a:solidFill>
                  <a:srgbClr val="FF0000"/>
                </a:solidFill>
              </a:rPr>
              <a:t>الارشاد المباشر </a:t>
            </a:r>
            <a:r>
              <a:rPr lang="en-US" u="sng" dirty="0"/>
              <a:t>Directive Counseling </a:t>
            </a:r>
            <a:r>
              <a:rPr lang="ar-IQ" u="sng" dirty="0"/>
              <a:t> : </a:t>
            </a:r>
            <a:r>
              <a:rPr lang="ar-IQ" b="1" u="sng" dirty="0">
                <a:solidFill>
                  <a:srgbClr val="FF0000"/>
                </a:solidFill>
              </a:rPr>
              <a:t>الارشاد الموجه </a:t>
            </a:r>
            <a:r>
              <a:rPr lang="ar-IQ" dirty="0"/>
              <a:t>(المتمركز حول المرشد) إذ يقوم بدور ايجابي في كشف الصراعات وتفسير المعلومات وتوجيه المسترشد (العميل) نحو السلوك الموجب المخطط مما يؤدي الى التأثير المباشر في تغيير الشخصية والسلوك ويسمى هذا الأسلوب ايضا "</a:t>
            </a:r>
            <a:r>
              <a:rPr lang="ar-IQ" b="1" dirty="0">
                <a:solidFill>
                  <a:srgbClr val="FF0000"/>
                </a:solidFill>
              </a:rPr>
              <a:t>الأسلوب المفروض على العميل </a:t>
            </a:r>
            <a:r>
              <a:rPr lang="ar-IQ" dirty="0"/>
              <a:t>" .</a:t>
            </a:r>
            <a:endParaRPr lang="en-US" dirty="0"/>
          </a:p>
          <a:p>
            <a:r>
              <a:rPr lang="ar-IQ" dirty="0"/>
              <a:t>اطلق وليامسون </a:t>
            </a:r>
            <a:r>
              <a:rPr lang="en-US" dirty="0"/>
              <a:t>Williamson</a:t>
            </a:r>
            <a:r>
              <a:rPr lang="ar-IQ" dirty="0"/>
              <a:t> على هذا الأسلوب </a:t>
            </a:r>
            <a:r>
              <a:rPr lang="ar-IQ" b="1" dirty="0">
                <a:solidFill>
                  <a:srgbClr val="FF0000"/>
                </a:solidFill>
              </a:rPr>
              <a:t>الأسلوب الاكلينكي </a:t>
            </a:r>
            <a:r>
              <a:rPr lang="ar-IQ" dirty="0"/>
              <a:t>ويعتمد هذا الأسلوب اساسا على الاختبارات الموضوعية ، والبيانات ويتبع خطوات محددة في الوصول الى تحقيق اهدافه ، </a:t>
            </a:r>
            <a:r>
              <a:rPr lang="ar-IQ" dirty="0">
                <a:solidFill>
                  <a:srgbClr val="FF0000"/>
                </a:solidFill>
              </a:rPr>
              <a:t>اذ اكد وليامسون على ان </a:t>
            </a:r>
            <a:r>
              <a:rPr lang="ar-IQ" dirty="0"/>
              <a:t>:</a:t>
            </a:r>
            <a:endParaRPr lang="en-US" dirty="0"/>
          </a:p>
          <a:p>
            <a:r>
              <a:rPr lang="ar-IQ" dirty="0"/>
              <a:t>* الافراد يختلفون بعضهم عن البعض الاخر كليا في سلوكهم .</a:t>
            </a:r>
            <a:endParaRPr lang="en-US" dirty="0"/>
          </a:p>
          <a:p>
            <a:r>
              <a:rPr lang="ar-IQ" dirty="0"/>
              <a:t>* تعديل السلوك يتمثل في الوضع الحالي .</a:t>
            </a:r>
            <a:endParaRPr lang="en-US" dirty="0"/>
          </a:p>
          <a:p>
            <a:r>
              <a:rPr lang="ar-IQ" dirty="0"/>
              <a:t>* فهم سلوك الفرد الاجتماعي وعلاقته بالمجتمع ضروري لانها اما ان تكون بناءه او هدامه .</a:t>
            </a:r>
            <a:endParaRPr lang="en-US" dirty="0"/>
          </a:p>
          <a:p>
            <a:pPr>
              <a:lnSpc>
                <a:spcPct val="150000"/>
              </a:lnSpc>
            </a:pPr>
            <a:endParaRPr lang="ar-SA" dirty="0"/>
          </a:p>
        </p:txBody>
      </p:sp>
      <p:sp>
        <p:nvSpPr>
          <p:cNvPr id="3" name="Title 2"/>
          <p:cNvSpPr>
            <a:spLocks noGrp="1"/>
          </p:cNvSpPr>
          <p:nvPr>
            <p:ph type="title"/>
          </p:nvPr>
        </p:nvSpPr>
        <p:spPr>
          <a:xfrm>
            <a:off x="457200" y="274638"/>
            <a:ext cx="8229600" cy="850106"/>
          </a:xfrm>
        </p:spPr>
        <p:txBody>
          <a:bodyPr>
            <a:normAutofit/>
          </a:bodyPr>
          <a:lstStyle/>
          <a:p>
            <a:pPr algn="r"/>
            <a:r>
              <a:rPr lang="ar-SA" dirty="0"/>
              <a:t> </a:t>
            </a:r>
            <a:r>
              <a:rPr lang="ar-IQ" dirty="0">
                <a:effectLst/>
              </a:rPr>
              <a:t>الارشاد المباشر والارشاد غير المباشر :</a:t>
            </a:r>
            <a:r>
              <a:rPr lang="ar-SA" dirty="0"/>
              <a:t>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p:cTn id="3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435280" cy="5530619"/>
          </a:xfrm>
        </p:spPr>
        <p:txBody>
          <a:bodyPr>
            <a:normAutofit fontScale="92500" lnSpcReduction="20000"/>
          </a:bodyPr>
          <a:lstStyle/>
          <a:p>
            <a:pPr>
              <a:lnSpc>
                <a:spcPct val="150000"/>
              </a:lnSpc>
            </a:pPr>
            <a:r>
              <a:rPr lang="ar-IQ" dirty="0"/>
              <a:t>عملية الارشاد عند وليامسون : هي مجموعة من الخطوات التي تم الاتفاق عليها مع المسترشد لتساعده على التكيف مع بيئته وتوافقه مع الاخرين ويمكن تطبيق ذلك عن طريق </a:t>
            </a:r>
            <a:r>
              <a:rPr lang="ar-IQ" b="1" dirty="0">
                <a:solidFill>
                  <a:srgbClr val="FF0000"/>
                </a:solidFill>
              </a:rPr>
              <a:t>( اختيار بيئة ملائمة ، تغير الاتجاهات ، تعلم مهارات جديدة يحتاج اليها الفرد </a:t>
            </a:r>
            <a:r>
              <a:rPr lang="ar-IQ" dirty="0"/>
              <a:t>) </a:t>
            </a:r>
            <a:endParaRPr lang="en-US" dirty="0"/>
          </a:p>
          <a:p>
            <a:pPr>
              <a:lnSpc>
                <a:spcPct val="150000"/>
              </a:lnSpc>
            </a:pPr>
            <a:r>
              <a:rPr lang="ar-IQ" dirty="0"/>
              <a:t>ويقسم </a:t>
            </a:r>
            <a:r>
              <a:rPr lang="ar-IQ" b="1" u="sng" dirty="0">
                <a:solidFill>
                  <a:srgbClr val="FF0000"/>
                </a:solidFill>
                <a:effectLst>
                  <a:outerShdw blurRad="38100" dist="38100" dir="2700000" algn="tl">
                    <a:srgbClr val="000000">
                      <a:alpha val="43137"/>
                    </a:srgbClr>
                  </a:outerShdw>
                </a:effectLst>
              </a:rPr>
              <a:t>وليامسون</a:t>
            </a:r>
            <a:r>
              <a:rPr lang="ar-IQ" dirty="0"/>
              <a:t> </a:t>
            </a:r>
            <a:r>
              <a:rPr lang="ar-IQ" sz="3500" b="1" u="sng" dirty="0"/>
              <a:t>خطوات الأسلوب المباشرة الى ست خطوات </a:t>
            </a:r>
            <a:r>
              <a:rPr lang="ar-IQ" sz="3500" dirty="0"/>
              <a:t>اساسية هي :</a:t>
            </a:r>
            <a:endParaRPr lang="en-US" sz="3500" dirty="0"/>
          </a:p>
          <a:p>
            <a:pPr marL="109728" lvl="0" indent="0">
              <a:buNone/>
            </a:pPr>
            <a:r>
              <a:rPr lang="ar-IQ" b="1" dirty="0">
                <a:solidFill>
                  <a:srgbClr val="FF0000"/>
                </a:solidFill>
              </a:rPr>
              <a:t>1- التحليل </a:t>
            </a:r>
            <a:r>
              <a:rPr lang="en-US" b="1" dirty="0">
                <a:solidFill>
                  <a:srgbClr val="FF0000"/>
                </a:solidFill>
              </a:rPr>
              <a:t>Analysis</a:t>
            </a:r>
            <a:r>
              <a:rPr lang="ar-IQ" b="1" dirty="0">
                <a:solidFill>
                  <a:srgbClr val="FF0000"/>
                </a:solidFill>
              </a:rPr>
              <a:t> </a:t>
            </a:r>
            <a:r>
              <a:rPr lang="ar-IQ" dirty="0"/>
              <a:t>: جمع المعلومات والبيانات اللازمة من مصادرها المختلفة (الاسرة ، القابليات ، التقدم العلمي ) لفهم العميل فهما يسمح بتقديم المساعدة له .</a:t>
            </a:r>
            <a:endParaRPr lang="en-US" dirty="0"/>
          </a:p>
          <a:p>
            <a:pPr marL="109728" indent="0">
              <a:buNone/>
            </a:pPr>
            <a:r>
              <a:rPr lang="ar-IQ" dirty="0"/>
              <a:t>2- ا</a:t>
            </a:r>
            <a:r>
              <a:rPr lang="ar-IQ" b="1" dirty="0">
                <a:solidFill>
                  <a:srgbClr val="FF0000"/>
                </a:solidFill>
              </a:rPr>
              <a:t>لتركيب </a:t>
            </a:r>
            <a:r>
              <a:rPr lang="en-US" b="1" dirty="0">
                <a:solidFill>
                  <a:srgbClr val="FF0000"/>
                </a:solidFill>
              </a:rPr>
              <a:t>Synthesis</a:t>
            </a:r>
            <a:r>
              <a:rPr lang="ar-IQ" b="1" dirty="0">
                <a:solidFill>
                  <a:srgbClr val="FF0000"/>
                </a:solidFill>
              </a:rPr>
              <a:t> </a:t>
            </a:r>
            <a:r>
              <a:rPr lang="ar-IQ" dirty="0"/>
              <a:t>: تلخيص هذه المعلومات او البيانات وتنظيمها لبيان الخصائص والسمات الفردية التي يتمتع بها المسترشد وما يتميز بها عن غيره بحيث تكشف عن نواحي التفوق والنقص في جوانب متعددة عند العميل </a:t>
            </a:r>
            <a:endParaRPr lang="ar-SA" dirty="0"/>
          </a:p>
        </p:txBody>
      </p:sp>
      <p:sp>
        <p:nvSpPr>
          <p:cNvPr id="3" name="Title 2"/>
          <p:cNvSpPr>
            <a:spLocks noGrp="1"/>
          </p:cNvSpPr>
          <p:nvPr>
            <p:ph type="title"/>
          </p:nvPr>
        </p:nvSpPr>
        <p:spPr>
          <a:xfrm>
            <a:off x="457200" y="274638"/>
            <a:ext cx="8229600" cy="346050"/>
          </a:xfrm>
        </p:spPr>
        <p:txBody>
          <a:bodyPr>
            <a:normAutofit fontScale="90000"/>
          </a:bodyPr>
          <a:lstStyle/>
          <a:p>
            <a:pPr algn="r"/>
            <a:r>
              <a:rPr lang="ar-SA" dirty="0"/>
              <a:t>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800" decel="100000"/>
                                        <p:tgtEl>
                                          <p:spTgt spid="2">
                                            <p:txEl>
                                              <p:pRg st="0" end="0"/>
                                            </p:txEl>
                                          </p:spTgt>
                                        </p:tgtEl>
                                      </p:cBhvr>
                                    </p:animEffect>
                                    <p:anim calcmode="lin" valueType="num">
                                      <p:cBhvr>
                                        <p:cTn id="15"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800" decel="100000"/>
                                        <p:tgtEl>
                                          <p:spTgt spid="2">
                                            <p:txEl>
                                              <p:pRg st="1" end="1"/>
                                            </p:txEl>
                                          </p:spTgt>
                                        </p:tgtEl>
                                      </p:cBhvr>
                                    </p:animEffect>
                                    <p:anim calcmode="lin" valueType="num">
                                      <p:cBhvr>
                                        <p:cTn id="2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800" decel="100000"/>
                                        <p:tgtEl>
                                          <p:spTgt spid="2">
                                            <p:txEl>
                                              <p:pRg st="2" end="2"/>
                                            </p:txEl>
                                          </p:spTgt>
                                        </p:tgtEl>
                                      </p:cBhvr>
                                    </p:animEffect>
                                    <p:anim calcmode="lin" valueType="num">
                                      <p:cBhvr>
                                        <p:cTn id="35"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800" decel="100000"/>
                                        <p:tgtEl>
                                          <p:spTgt spid="2">
                                            <p:txEl>
                                              <p:pRg st="3" end="3"/>
                                            </p:txEl>
                                          </p:spTgt>
                                        </p:tgtEl>
                                      </p:cBhvr>
                                    </p:animEffect>
                                    <p:anim calcmode="lin" valueType="num">
                                      <p:cBhvr>
                                        <p:cTn id="45"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91264" cy="5170579"/>
          </a:xfrm>
        </p:spPr>
        <p:txBody>
          <a:bodyPr>
            <a:normAutofit/>
          </a:bodyPr>
          <a:lstStyle/>
          <a:p>
            <a:pPr lvl="0"/>
            <a:r>
              <a:rPr lang="ar-IQ" sz="2800" b="1" dirty="0">
                <a:solidFill>
                  <a:srgbClr val="FF0000"/>
                </a:solidFill>
              </a:rPr>
              <a:t>التشخيص </a:t>
            </a:r>
            <a:r>
              <a:rPr lang="en-US" sz="2800" b="1" dirty="0">
                <a:solidFill>
                  <a:srgbClr val="FF0000"/>
                </a:solidFill>
              </a:rPr>
              <a:t>Diagnosis</a:t>
            </a:r>
            <a:r>
              <a:rPr lang="ar-IQ" sz="2800" dirty="0"/>
              <a:t> : صياغة المشكلة التي يعرضها المسترشد واكتشاف اسباب المشاكل .</a:t>
            </a:r>
            <a:endParaRPr lang="en-US" sz="2800" dirty="0"/>
          </a:p>
          <a:p>
            <a:pPr lvl="0"/>
            <a:r>
              <a:rPr lang="ar-IQ" sz="2800" b="1" dirty="0">
                <a:solidFill>
                  <a:srgbClr val="FF0000"/>
                </a:solidFill>
              </a:rPr>
              <a:t>التنبوء </a:t>
            </a:r>
            <a:r>
              <a:rPr lang="en-US" sz="2800" b="1" dirty="0">
                <a:solidFill>
                  <a:srgbClr val="FF0000"/>
                </a:solidFill>
              </a:rPr>
              <a:t>Prognosis </a:t>
            </a:r>
            <a:r>
              <a:rPr lang="ar-IQ" sz="2800" b="1" dirty="0">
                <a:solidFill>
                  <a:srgbClr val="FF0000"/>
                </a:solidFill>
              </a:rPr>
              <a:t> </a:t>
            </a:r>
            <a:r>
              <a:rPr lang="ar-IQ" sz="2800" dirty="0"/>
              <a:t>: التكهن بالتطور المحتمل والنتائج المقترحة والحلول الممكنة للمشكلة التي تؤخذ بنظر الاعتبار .</a:t>
            </a:r>
            <a:endParaRPr lang="en-US" sz="2800" dirty="0"/>
          </a:p>
          <a:p>
            <a:pPr lvl="0"/>
            <a:r>
              <a:rPr lang="ar-IQ" sz="2800" b="1" dirty="0">
                <a:solidFill>
                  <a:srgbClr val="FF0000"/>
                </a:solidFill>
              </a:rPr>
              <a:t>الاستشارة </a:t>
            </a:r>
            <a:r>
              <a:rPr lang="en-US" sz="2800" b="1" dirty="0">
                <a:solidFill>
                  <a:srgbClr val="FF0000"/>
                </a:solidFill>
              </a:rPr>
              <a:t>Counseling</a:t>
            </a:r>
            <a:r>
              <a:rPr lang="ar-IQ" sz="2800" dirty="0"/>
              <a:t> ( الارشاد ) : ما يقوم به المرشد والعميل في تقديم المساعدة والتعاون معا للوصول الى حل المشكلة .</a:t>
            </a:r>
            <a:endParaRPr lang="en-US" sz="2800" dirty="0"/>
          </a:p>
          <a:p>
            <a:r>
              <a:rPr lang="ar-IQ" sz="2800" b="1" dirty="0">
                <a:solidFill>
                  <a:srgbClr val="FF0000"/>
                </a:solidFill>
              </a:rPr>
              <a:t>التتبع ( المتابعة (</a:t>
            </a:r>
            <a:r>
              <a:rPr lang="en-US" sz="2800" b="1" dirty="0">
                <a:solidFill>
                  <a:srgbClr val="FF0000"/>
                </a:solidFill>
              </a:rPr>
              <a:t>Follow-up</a:t>
            </a:r>
            <a:r>
              <a:rPr lang="ar-IQ" sz="2800" b="1" dirty="0">
                <a:solidFill>
                  <a:srgbClr val="FF0000"/>
                </a:solidFill>
              </a:rPr>
              <a:t> </a:t>
            </a:r>
            <a:r>
              <a:rPr lang="ar-IQ" sz="2800" dirty="0"/>
              <a:t>) : مساعدة المسترشد للتغلب على المشكلات الجديدة او المشكلة الاصلية اذا ظهرت ثانية وتحديد مدة نجاحها في العملية بمعنى اعادة القيام بالخطوات السابقة كلما نشأت مشكلة جديدة او فيما لو تطورت الحالة </a:t>
            </a:r>
            <a:endParaRPr lang="ar-SA" sz="2800" b="1" dirty="0">
              <a:solidFill>
                <a:srgbClr val="7030A0"/>
              </a:solidFill>
            </a:endParaRPr>
          </a:p>
        </p:txBody>
      </p:sp>
      <p:sp>
        <p:nvSpPr>
          <p:cNvPr id="3" name="Title 2"/>
          <p:cNvSpPr>
            <a:spLocks noGrp="1"/>
          </p:cNvSpPr>
          <p:nvPr>
            <p:ph type="title"/>
          </p:nvPr>
        </p:nvSpPr>
        <p:spPr>
          <a:xfrm>
            <a:off x="457200" y="274638"/>
            <a:ext cx="8229600" cy="274042"/>
          </a:xfrm>
        </p:spPr>
        <p:txBody>
          <a:bodyPr>
            <a:normAutofit fontScale="90000"/>
          </a:bodyPr>
          <a:lstStyle/>
          <a:p>
            <a:pPr algn="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800" decel="100000"/>
                                        <p:tgtEl>
                                          <p:spTgt spid="2">
                                            <p:txEl>
                                              <p:pRg st="0" end="0"/>
                                            </p:txEl>
                                          </p:spTgt>
                                        </p:tgtEl>
                                      </p:cBhvr>
                                    </p:animEffect>
                                    <p:anim calcmode="lin" valueType="num">
                                      <p:cBhvr>
                                        <p:cTn id="15"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800" decel="100000"/>
                                        <p:tgtEl>
                                          <p:spTgt spid="2">
                                            <p:txEl>
                                              <p:pRg st="1" end="1"/>
                                            </p:txEl>
                                          </p:spTgt>
                                        </p:tgtEl>
                                      </p:cBhvr>
                                    </p:animEffect>
                                    <p:anim calcmode="lin" valueType="num">
                                      <p:cBhvr>
                                        <p:cTn id="2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800" decel="100000"/>
                                        <p:tgtEl>
                                          <p:spTgt spid="2">
                                            <p:txEl>
                                              <p:pRg st="2" end="2"/>
                                            </p:txEl>
                                          </p:spTgt>
                                        </p:tgtEl>
                                      </p:cBhvr>
                                    </p:animEffect>
                                    <p:anim calcmode="lin" valueType="num">
                                      <p:cBhvr>
                                        <p:cTn id="35"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800" decel="100000"/>
                                        <p:tgtEl>
                                          <p:spTgt spid="2">
                                            <p:txEl>
                                              <p:pRg st="3" end="3"/>
                                            </p:txEl>
                                          </p:spTgt>
                                        </p:tgtEl>
                                      </p:cBhvr>
                                    </p:animEffect>
                                    <p:anim calcmode="lin" valueType="num">
                                      <p:cBhvr>
                                        <p:cTn id="45"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640960" cy="5184576"/>
          </a:xfrm>
        </p:spPr>
        <p:txBody>
          <a:bodyPr>
            <a:normAutofit fontScale="77500" lnSpcReduction="20000"/>
          </a:bodyPr>
          <a:lstStyle/>
          <a:p>
            <a:r>
              <a:rPr lang="ar-IQ" sz="4000" dirty="0"/>
              <a:t>يسمى </a:t>
            </a:r>
            <a:r>
              <a:rPr lang="ar-IQ" sz="4000" b="1" u="sng" dirty="0"/>
              <a:t>غير الموجه ا</a:t>
            </a:r>
            <a:r>
              <a:rPr lang="ar-IQ" sz="4000" dirty="0"/>
              <a:t>و المتمركز حول العميل «الذات «</a:t>
            </a:r>
            <a:br>
              <a:rPr lang="ar-IQ" sz="4000" dirty="0"/>
            </a:br>
            <a:r>
              <a:rPr lang="ar-IQ" sz="4000" dirty="0"/>
              <a:t>ويرجع هذا الأسلوب </a:t>
            </a:r>
            <a:r>
              <a:rPr lang="ar-IQ" sz="4000" dirty="0">
                <a:solidFill>
                  <a:srgbClr val="FF0000"/>
                </a:solidFill>
              </a:rPr>
              <a:t>لكارول روجرز (</a:t>
            </a:r>
            <a:r>
              <a:rPr lang="en-US" sz="4000" dirty="0" err="1">
                <a:solidFill>
                  <a:srgbClr val="FF0000"/>
                </a:solidFill>
              </a:rPr>
              <a:t>K.Rogers</a:t>
            </a:r>
            <a:r>
              <a:rPr lang="ar-IQ" sz="4000" dirty="0"/>
              <a:t>) الذي طبقه في ميدان الارشاد النفسي والعلاج النفسي.</a:t>
            </a:r>
          </a:p>
          <a:p>
            <a:r>
              <a:rPr lang="ar-IQ" sz="4000" dirty="0"/>
              <a:t> ويقوم هذا الأسلوب على </a:t>
            </a:r>
            <a:r>
              <a:rPr lang="ar-IQ" sz="4000" dirty="0">
                <a:solidFill>
                  <a:srgbClr val="FF0000"/>
                </a:solidFill>
              </a:rPr>
              <a:t>اساس سلوكي </a:t>
            </a:r>
            <a:r>
              <a:rPr lang="ar-IQ" sz="4000" dirty="0"/>
              <a:t>. اذ ان للسلوك اسبابا وهذه الاسباب تتحدد بالطريقة التي يدرك بها الفرد نفسه والعالم المحيط به ، </a:t>
            </a:r>
          </a:p>
          <a:p>
            <a:r>
              <a:rPr lang="ar-IQ" sz="4000" dirty="0"/>
              <a:t>كما ان الفرد وحده هو الذي يستطيع ان يدرك العوامل الديناميكية التي تؤثر في طريقة ادراكه لنفسه وللعالم المحيط به ،</a:t>
            </a:r>
          </a:p>
          <a:p>
            <a:r>
              <a:rPr lang="ar-IQ" sz="4000" dirty="0"/>
              <a:t> كما ان سلوك الفرد لا يتغير ما لم يغير الفرد من نظرته لنفسه ولغيره ، ويكون </a:t>
            </a:r>
            <a:r>
              <a:rPr lang="ar-IQ" sz="4000" dirty="0">
                <a:solidFill>
                  <a:srgbClr val="FF0000"/>
                </a:solidFill>
              </a:rPr>
              <a:t>هذا التغيير انفعاليا عقليا في وقت واحد </a:t>
            </a:r>
            <a:r>
              <a:rPr lang="ar-IQ" sz="4000" dirty="0"/>
              <a:t>. </a:t>
            </a:r>
          </a:p>
          <a:p>
            <a:r>
              <a:rPr lang="ar-IQ" sz="4000" dirty="0"/>
              <a:t>وامكانيات الفرد التي تسمح له بان يغير من مدركاته ، وان يعيد تنظيم ذاته وبالتالي يغير من </a:t>
            </a:r>
            <a:r>
              <a:rPr lang="ar-IQ" sz="3600" dirty="0"/>
              <a:t>اساليب سلوكه ، دون انتظار لكي لا يحدث هذا التغير من مصدر خارجي </a:t>
            </a:r>
            <a:endParaRPr lang="ar-SA" sz="4000" b="1" dirty="0"/>
          </a:p>
        </p:txBody>
      </p:sp>
      <p:sp>
        <p:nvSpPr>
          <p:cNvPr id="3" name="Title 2"/>
          <p:cNvSpPr>
            <a:spLocks noGrp="1"/>
          </p:cNvSpPr>
          <p:nvPr>
            <p:ph type="title"/>
          </p:nvPr>
        </p:nvSpPr>
        <p:spPr>
          <a:xfrm>
            <a:off x="107504" y="116632"/>
            <a:ext cx="8784976" cy="994122"/>
          </a:xfrm>
        </p:spPr>
        <p:txBody>
          <a:bodyPr>
            <a:normAutofit fontScale="90000"/>
          </a:bodyPr>
          <a:lstStyle/>
          <a:p>
            <a:pPr algn="r"/>
            <a:r>
              <a:rPr lang="ar-IQ" dirty="0">
                <a:effectLst/>
              </a:rPr>
              <a:t>الارشاد غير المباشر </a:t>
            </a:r>
            <a:r>
              <a:rPr lang="en-US" sz="3600" dirty="0">
                <a:solidFill>
                  <a:srgbClr val="FF0000"/>
                </a:solidFill>
                <a:effectLst/>
              </a:rPr>
              <a:t>Non-Directive Counseling</a:t>
            </a:r>
            <a:endParaRPr lang="ar-SA" sz="3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sz="2800" dirty="0"/>
              <a:t>تطورت اساليب التوجيه مع تطور علم النفس وعلم الاجتماع ومع هذا التطور فقد بدأ التوجيه على انه مساعدة الفرد في اختيار الدراسة او المهنة الملائمة له ، ولكنه انتهى الى هدفه على المساعدة لتحقيق الفرد لذاته في ميدان الدراسة والعمل </a:t>
            </a:r>
            <a:endParaRPr lang="en-US" sz="2800" dirty="0"/>
          </a:p>
          <a:p>
            <a:r>
              <a:rPr lang="ar-IQ" sz="2800" dirty="0"/>
              <a:t>وقد يتحمس بعض المرشدين لطريقة دون اخرى ويعتبرونها طريقة الطرق، وان غيرها يعد لا شيء وفي الواقع لا توجد طريقة عامة وشاملة ، لذا فعلى الدارسين والممارسين ان يعرفوا كل الطرق في الارشاد النفسي والتي تشمل</a:t>
            </a:r>
            <a:endParaRPr lang="en-US" sz="2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983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sz="4000" b="1" dirty="0"/>
              <a:t>ماهي خطوات الأسلوب المباشر في الارشاد ؟ </a:t>
            </a:r>
            <a:r>
              <a:rPr lang="en-US" sz="4000" b="1" dirty="0"/>
              <a:t> </a:t>
            </a:r>
            <a:r>
              <a:rPr lang="ar-IQ" sz="4000" b="1" dirty="0"/>
              <a:t>ومن هم رواد هذا الاسلوب ؟</a:t>
            </a:r>
          </a:p>
          <a:p>
            <a:endParaRPr lang="ar-IQ" sz="4000" b="1" dirty="0"/>
          </a:p>
          <a:p>
            <a:r>
              <a:rPr lang="ar-IQ" sz="4000" b="1" dirty="0"/>
              <a:t> ماهي خطوات الارشاد غير المباشر ؟ ومن هم رواد هذا الاسلوب ؟</a:t>
            </a:r>
          </a:p>
          <a:p>
            <a:endParaRPr lang="ar-IQ" sz="4000" b="1" dirty="0"/>
          </a:p>
          <a:p>
            <a:endParaRPr lang="ar-IQ" sz="4000" b="1" dirty="0"/>
          </a:p>
          <a:p>
            <a:endParaRPr lang="ar-SA" sz="4000" b="1" dirty="0">
              <a:solidFill>
                <a:srgbClr val="00B0F0"/>
              </a:solidFill>
            </a:endParaRPr>
          </a:p>
          <a:p>
            <a:endParaRPr lang="ar-SA" sz="4000" b="1" dirty="0">
              <a:solidFill>
                <a:srgbClr val="00B0F0"/>
              </a:solidFill>
            </a:endParaRPr>
          </a:p>
        </p:txBody>
      </p:sp>
      <p:sp>
        <p:nvSpPr>
          <p:cNvPr id="3" name="Title 2"/>
          <p:cNvSpPr>
            <a:spLocks noGrp="1"/>
          </p:cNvSpPr>
          <p:nvPr>
            <p:ph type="title"/>
          </p:nvPr>
        </p:nvSpPr>
        <p:spPr/>
        <p:txBody>
          <a:bodyPr>
            <a:normAutofit/>
          </a:bodyPr>
          <a:lstStyle/>
          <a:p>
            <a:pPr algn="ctr"/>
            <a:r>
              <a:rPr lang="ar-SA" sz="4800" dirty="0">
                <a:solidFill>
                  <a:srgbClr val="FF0000"/>
                </a:solidFill>
              </a:rPr>
              <a:t> نشاط </a:t>
            </a:r>
            <a:r>
              <a:rPr lang="ar-IQ" sz="4800" dirty="0">
                <a:solidFill>
                  <a:srgbClr val="FF0000"/>
                </a:solidFill>
              </a:rPr>
              <a:t> 2</a:t>
            </a:r>
            <a:endParaRPr lang="ar-SA"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363272" cy="5314595"/>
          </a:xfrm>
        </p:spPr>
        <p:txBody>
          <a:bodyPr>
            <a:normAutofit fontScale="92500"/>
          </a:bodyPr>
          <a:lstStyle/>
          <a:p>
            <a:r>
              <a:rPr lang="ar-IQ" sz="3200" dirty="0"/>
              <a:t>لخص روجرز اسلوبه في قوله "</a:t>
            </a:r>
            <a:r>
              <a:rPr lang="ar-IQ" sz="3200" b="1" dirty="0">
                <a:solidFill>
                  <a:srgbClr val="FF0000"/>
                </a:solidFill>
              </a:rPr>
              <a:t>هو اقامة علاقة ارشادية وتهيئة جو نفسي يمكن من خلاله العميل ان يحقق افضل نمو نفسي </a:t>
            </a:r>
            <a:r>
              <a:rPr lang="ar-IQ" sz="3200" dirty="0"/>
              <a:t>" ، </a:t>
            </a:r>
          </a:p>
          <a:p>
            <a:r>
              <a:rPr lang="ar-IQ" sz="3200" dirty="0"/>
              <a:t>أي الهدف ليس مجرد حل مشكلة وانما </a:t>
            </a:r>
            <a:r>
              <a:rPr lang="ar-IQ" sz="3200" dirty="0">
                <a:solidFill>
                  <a:srgbClr val="0070C0"/>
                </a:solidFill>
              </a:rPr>
              <a:t>احداث التطابق بين مفهوم الذات الواقعي وبين مفهوم الذات المثالي </a:t>
            </a:r>
            <a:r>
              <a:rPr lang="ar-IQ" sz="3200" dirty="0"/>
              <a:t>"أي </a:t>
            </a:r>
            <a:r>
              <a:rPr lang="ar-IQ" sz="3200" dirty="0">
                <a:solidFill>
                  <a:srgbClr val="FF0000"/>
                </a:solidFill>
              </a:rPr>
              <a:t>التغيير من مفهوم الذات السلبي الى الايجابي "</a:t>
            </a:r>
            <a:r>
              <a:rPr lang="ar-IQ" sz="3200" dirty="0"/>
              <a:t> </a:t>
            </a:r>
          </a:p>
          <a:p>
            <a:r>
              <a:rPr lang="ar-IQ" sz="3200" dirty="0"/>
              <a:t>ويستخدم هذا النوع من الأسلوب بنجاح مع الافراد الذين يكون ذكاؤهم متوسطاً او اكثر ويكون لديهم طلاقة لفظية وفي ارشاد مشكلات الشباب الشخصية كما يؤكد على احترام الفرد وحقه في تقرير مصيره لذا فتعتبر عيوبه بمراعاة الإنسان على حساب العلم وقد يترك المسترشد ونشأته فيغوص في دوامات ويضيع في متاهات ولا يصل الى حل محدد.</a:t>
            </a:r>
            <a:endParaRPr lang="ar-SA" sz="3200" b="1" dirty="0"/>
          </a:p>
        </p:txBody>
      </p:sp>
      <p:sp>
        <p:nvSpPr>
          <p:cNvPr id="3" name="Title 2"/>
          <p:cNvSpPr>
            <a:spLocks noGrp="1"/>
          </p:cNvSpPr>
          <p:nvPr>
            <p:ph type="title"/>
          </p:nvPr>
        </p:nvSpPr>
        <p:spPr>
          <a:xfrm>
            <a:off x="457200" y="274638"/>
            <a:ext cx="8229600" cy="274042"/>
          </a:xfrm>
        </p:spPr>
        <p:txBody>
          <a:bodyPr>
            <a:normAutofit fontScale="90000"/>
          </a:bodyPr>
          <a:lstStyle/>
          <a:p>
            <a:pPr algn="ct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nSpc>
                <a:spcPct val="150000"/>
              </a:lnSpc>
              <a:buFont typeface="Wingdings" pitchFamily="2" charset="2"/>
              <a:buChar char="Ø"/>
            </a:pPr>
            <a:r>
              <a:rPr lang="ar-IQ" dirty="0"/>
              <a:t>ويرى روجرز ان الارشاد او العلاج عبارة </a:t>
            </a:r>
            <a:r>
              <a:rPr lang="ar-IQ" dirty="0">
                <a:solidFill>
                  <a:srgbClr val="FF0000"/>
                </a:solidFill>
              </a:rPr>
              <a:t>عن خبرة الإنسان بعدم ملاءمة مدركاته الماضية ، وملاءمة مدركاته الجديدة وبالعلاقات الهامة بين المدركات المختلفة ...</a:t>
            </a:r>
            <a:r>
              <a:rPr lang="ar-IQ" dirty="0"/>
              <a:t> وبهذا يصبح العلاج تشخيصيا ، وهذا التشخيص عملية تتعلق بخبرة العميل وليس بتفكير المعالج او المرشد النفسي ، </a:t>
            </a:r>
          </a:p>
          <a:p>
            <a:pPr>
              <a:lnSpc>
                <a:spcPct val="150000"/>
              </a:lnSpc>
              <a:buFont typeface="Wingdings" pitchFamily="2" charset="2"/>
              <a:buChar char="Ø"/>
            </a:pPr>
            <a:r>
              <a:rPr lang="ar-IQ" dirty="0"/>
              <a:t>ويرى انه من الممكن ان يقدم المعلومات اللازمة للعميل عندما يطلبها او يحتاج اليها الا اذا اعتبر مشكلة العميل هي نقص في المعلومات الا اذا ثبت له ذلك .</a:t>
            </a:r>
            <a:endParaRPr lang="ar-SA" dirty="0"/>
          </a:p>
        </p:txBody>
      </p:sp>
      <p:sp>
        <p:nvSpPr>
          <p:cNvPr id="3" name="Title 2"/>
          <p:cNvSpPr>
            <a:spLocks noGrp="1"/>
          </p:cNvSpPr>
          <p:nvPr>
            <p:ph type="title"/>
          </p:nvPr>
        </p:nvSpPr>
        <p:spPr>
          <a:xfrm>
            <a:off x="467544" y="188640"/>
            <a:ext cx="8229600" cy="504056"/>
          </a:xfrm>
        </p:spPr>
        <p:txBody>
          <a:bodyPr>
            <a:normAutofit fontScale="90000"/>
          </a:bodyPr>
          <a:lstStyle/>
          <a:p>
            <a:pPr algn="r"/>
            <a:r>
              <a:rPr lang="ar-SA" dirty="0"/>
              <a:t>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098" name="Picture 2" descr="C:\Users\alnfoth\Desktop\ارشاد\image00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2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IQ" dirty="0"/>
              <a:t>يرى روجرز في تقديم المعلومات قيامه بواحدة من الوظائف التالية او بها جميعا :</a:t>
            </a:r>
            <a:endParaRPr lang="en-US" dirty="0"/>
          </a:p>
          <a:p>
            <a:r>
              <a:rPr lang="ar-IQ" dirty="0"/>
              <a:t>* قد تساعد المعلومات على ان يختار الفرد احد الحلول الممكنة لمشكلته .</a:t>
            </a:r>
            <a:endParaRPr lang="en-US" dirty="0"/>
          </a:p>
          <a:p>
            <a:r>
              <a:rPr lang="ar-IQ" dirty="0"/>
              <a:t>* ان تقديم المعلومات قد يؤدي بالفرد الى الكشف عن مشكلته الحقيقية ، ففي بعض الاحيان يشعر الفرد بان كل ما ينقصه هو المعلومات وانه اذا استطاع الحصول عليها يمكنه ان يحل مشكلته .</a:t>
            </a:r>
            <a:endParaRPr lang="en-US" dirty="0"/>
          </a:p>
          <a:p>
            <a:r>
              <a:rPr lang="ar-IQ" dirty="0"/>
              <a:t>* المعلومات قد تساعد العميل على ان يحقق الحل الذي ارتآه ، كما في حالة ما اذا فضل ان يتجه الى العميل دون الاستمرار في الدراسة </a:t>
            </a:r>
            <a:endParaRPr lang="ar-SA" dirty="0"/>
          </a:p>
        </p:txBody>
      </p:sp>
      <p:sp>
        <p:nvSpPr>
          <p:cNvPr id="3" name="Title 2"/>
          <p:cNvSpPr>
            <a:spLocks noGrp="1"/>
          </p:cNvSpPr>
          <p:nvPr>
            <p:ph type="title"/>
          </p:nvPr>
        </p:nvSpPr>
        <p:spPr>
          <a:xfrm>
            <a:off x="457200" y="274638"/>
            <a:ext cx="8229600" cy="562074"/>
          </a:xfrm>
        </p:spPr>
        <p:txBody>
          <a:bodyPr>
            <a:normAutofit fontScale="90000"/>
          </a:bodyPr>
          <a:lstStyle/>
          <a:p>
            <a:pPr algn="r"/>
            <a:r>
              <a:rPr lang="ar-SA" dirty="0"/>
              <a:t>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800" decel="100000"/>
                                        <p:tgtEl>
                                          <p:spTgt spid="2">
                                            <p:txEl>
                                              <p:pRg st="0" end="0"/>
                                            </p:txEl>
                                          </p:spTgt>
                                        </p:tgtEl>
                                      </p:cBhvr>
                                    </p:animEffect>
                                    <p:anim calcmode="lin" valueType="num">
                                      <p:cBhvr>
                                        <p:cTn id="15"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800" decel="100000"/>
                                        <p:tgtEl>
                                          <p:spTgt spid="2">
                                            <p:txEl>
                                              <p:pRg st="1" end="1"/>
                                            </p:txEl>
                                          </p:spTgt>
                                        </p:tgtEl>
                                      </p:cBhvr>
                                    </p:animEffect>
                                    <p:anim calcmode="lin" valueType="num">
                                      <p:cBhvr>
                                        <p:cTn id="2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800" decel="100000"/>
                                        <p:tgtEl>
                                          <p:spTgt spid="2">
                                            <p:txEl>
                                              <p:pRg st="2" end="2"/>
                                            </p:txEl>
                                          </p:spTgt>
                                        </p:tgtEl>
                                      </p:cBhvr>
                                    </p:animEffect>
                                    <p:anim calcmode="lin" valueType="num">
                                      <p:cBhvr>
                                        <p:cTn id="35"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800" decel="100000"/>
                                        <p:tgtEl>
                                          <p:spTgt spid="2">
                                            <p:txEl>
                                              <p:pRg st="3" end="3"/>
                                            </p:txEl>
                                          </p:spTgt>
                                        </p:tgtEl>
                                      </p:cBhvr>
                                    </p:animEffect>
                                    <p:anim calcmode="lin" valueType="num">
                                      <p:cBhvr>
                                        <p:cTn id="45"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22137726"/>
              </p:ext>
            </p:extLst>
          </p:nvPr>
        </p:nvGraphicFramePr>
        <p:xfrm>
          <a:off x="107504" y="908720"/>
          <a:ext cx="8928992" cy="5616625"/>
        </p:xfrm>
        <a:graphic>
          <a:graphicData uri="http://schemas.openxmlformats.org/drawingml/2006/table">
            <a:tbl>
              <a:tblPr rtl="1" firstRow="1" firstCol="1" lastRow="1" lastCol="1" bandRow="1" bandCol="1">
                <a:tableStyleId>{5C22544A-7EE6-4342-B048-85BDC9FD1C3A}</a:tableStyleId>
              </a:tblPr>
              <a:tblGrid>
                <a:gridCol w="4464496">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374442">
                <a:tc>
                  <a:txBody>
                    <a:bodyPr/>
                    <a:lstStyle/>
                    <a:p>
                      <a:pPr marL="0" marR="0" algn="ctr" rtl="1">
                        <a:spcBef>
                          <a:spcPts val="0"/>
                        </a:spcBef>
                        <a:spcAft>
                          <a:spcPts val="0"/>
                        </a:spcAft>
                      </a:pPr>
                      <a:r>
                        <a:rPr lang="ar-IQ" sz="2400" dirty="0">
                          <a:effectLst/>
                        </a:rPr>
                        <a:t>الارشاد المباشر</a:t>
                      </a:r>
                      <a:endParaRPr lang="en-US" sz="2400" dirty="0">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IQ" sz="2400">
                          <a:effectLst/>
                        </a:rPr>
                        <a:t>الارشاد غير المباشر</a:t>
                      </a:r>
                      <a:endParaRPr lang="en-US" sz="24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0"/>
                  </a:ext>
                </a:extLst>
              </a:tr>
              <a:tr h="748883">
                <a:tc>
                  <a:txBody>
                    <a:bodyPr/>
                    <a:lstStyle/>
                    <a:p>
                      <a:pPr marL="0" marR="0" algn="justLow" rtl="1">
                        <a:spcBef>
                          <a:spcPts val="0"/>
                        </a:spcBef>
                        <a:spcAft>
                          <a:spcPts val="0"/>
                        </a:spcAft>
                      </a:pPr>
                      <a:r>
                        <a:rPr lang="ar-IQ" sz="2400" dirty="0">
                          <a:effectLst/>
                        </a:rPr>
                        <a:t>1-يهدف الى احداث التغيير عن طريق عملية التعليم </a:t>
                      </a:r>
                      <a:endParaRPr lang="en-US" sz="2400" dirty="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400">
                          <a:effectLst/>
                        </a:rPr>
                        <a:t>1-يهدف الى احداث التغيير عن طريق عمليه التعلم .</a:t>
                      </a:r>
                      <a:endParaRPr lang="en-US" sz="24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1"/>
                  </a:ext>
                </a:extLst>
              </a:tr>
              <a:tr h="1872208">
                <a:tc>
                  <a:txBody>
                    <a:bodyPr/>
                    <a:lstStyle/>
                    <a:p>
                      <a:pPr marL="0" marR="0" algn="justLow" rtl="1">
                        <a:spcBef>
                          <a:spcPts val="0"/>
                        </a:spcBef>
                        <a:spcAft>
                          <a:spcPts val="0"/>
                        </a:spcAft>
                      </a:pPr>
                      <a:r>
                        <a:rPr lang="ar-IQ" sz="2400" dirty="0">
                          <a:effectLst/>
                        </a:rPr>
                        <a:t>2-يقدم المرشد المعلومات اللازمة والمساعدة المباشرة في حل المشكلة من خلال قيامه برسم خطط لحلها ويتدخل في اتخاذ القرارات </a:t>
                      </a:r>
                      <a:endParaRPr lang="en-US" sz="2400" dirty="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400">
                          <a:effectLst/>
                        </a:rPr>
                        <a:t>2-يساعد المرشد في ان يحل المسترشد مشكلته ويقدم له المعلومات بعد ان يطلبها منه المسترشد الذي يعمل بالاعتماد على نفسه في الوصول الى حل لمشكلته ويتخذ قراره دون تدخل المرشد </a:t>
                      </a:r>
                      <a:endParaRPr lang="en-US" sz="24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r h="374442">
                <a:tc>
                  <a:txBody>
                    <a:bodyPr/>
                    <a:lstStyle/>
                    <a:p>
                      <a:pPr marL="0" marR="0" algn="justLow" rtl="1">
                        <a:spcBef>
                          <a:spcPts val="0"/>
                        </a:spcBef>
                        <a:spcAft>
                          <a:spcPts val="0"/>
                        </a:spcAft>
                      </a:pPr>
                      <a:r>
                        <a:rPr lang="ar-IQ" sz="2400">
                          <a:effectLst/>
                        </a:rPr>
                        <a:t>3-يستغرق وقت اقل</a:t>
                      </a:r>
                      <a:endParaRPr lang="en-US" sz="24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400">
                          <a:effectLst/>
                        </a:rPr>
                        <a:t>3-يستغرق وقت اطول </a:t>
                      </a:r>
                      <a:endParaRPr lang="en-US" sz="24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3"/>
                  </a:ext>
                </a:extLst>
              </a:tr>
              <a:tr h="1123325">
                <a:tc>
                  <a:txBody>
                    <a:bodyPr/>
                    <a:lstStyle/>
                    <a:p>
                      <a:pPr marL="0" marR="0" algn="justLow" rtl="1">
                        <a:spcBef>
                          <a:spcPts val="0"/>
                        </a:spcBef>
                        <a:spcAft>
                          <a:spcPts val="0"/>
                        </a:spcAft>
                      </a:pPr>
                      <a:r>
                        <a:rPr lang="ar-IQ" sz="2400">
                          <a:effectLst/>
                        </a:rPr>
                        <a:t>4- يعتقد المرشد بان المسترشد ذاتي في نظرته الى نفسه وانه اقدر على الرؤية الموضوعية من المسترشد .</a:t>
                      </a:r>
                      <a:endParaRPr lang="en-US" sz="24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400">
                          <a:effectLst/>
                        </a:rPr>
                        <a:t>4-يعتقد بان المسترشد له دوافع للتغيير والنمو تؤهله الى التوافق وهو وحده الذي يستطيع ان يستخدمها .</a:t>
                      </a:r>
                      <a:endParaRPr lang="en-US" sz="240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4"/>
                  </a:ext>
                </a:extLst>
              </a:tr>
              <a:tr h="1123325">
                <a:tc>
                  <a:txBody>
                    <a:bodyPr/>
                    <a:lstStyle/>
                    <a:p>
                      <a:pPr marL="0" marR="0" algn="justLow" rtl="1">
                        <a:spcBef>
                          <a:spcPts val="0"/>
                        </a:spcBef>
                        <a:spcAft>
                          <a:spcPts val="0"/>
                        </a:spcAft>
                      </a:pPr>
                      <a:r>
                        <a:rPr lang="ar-IQ" sz="2400">
                          <a:effectLst/>
                        </a:rPr>
                        <a:t>5-يهتم بعملية التشخيص التي يقوم بها من خلال اعتماده على الاختبارات والمقاييس .</a:t>
                      </a:r>
                      <a:endParaRPr lang="en-US" sz="2400">
                        <a:effectLst/>
                        <a:latin typeface="Times New Roman"/>
                        <a:ea typeface="Times New Roman"/>
                        <a:cs typeface="Simplified Arabic"/>
                      </a:endParaRPr>
                    </a:p>
                  </a:txBody>
                  <a:tcPr marL="68580" marR="68580" marT="0" marB="0"/>
                </a:tc>
                <a:tc>
                  <a:txBody>
                    <a:bodyPr/>
                    <a:lstStyle/>
                    <a:p>
                      <a:pPr marL="0" marR="0" algn="justLow" rtl="1">
                        <a:spcBef>
                          <a:spcPts val="0"/>
                        </a:spcBef>
                        <a:spcAft>
                          <a:spcPts val="0"/>
                        </a:spcAft>
                      </a:pPr>
                      <a:r>
                        <a:rPr lang="ar-IQ" sz="2400" dirty="0">
                          <a:effectLst/>
                        </a:rPr>
                        <a:t>5-يحترم المرشد التقارير الذاتية ويرى ان عملية التشخيص غير ضرورية لانها تزيد من اعتمادية المسترشد على المرشد .</a:t>
                      </a:r>
                      <a:endParaRPr lang="en-US" sz="2400" dirty="0">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a:xfrm>
            <a:off x="467544" y="116632"/>
            <a:ext cx="8229600" cy="634082"/>
          </a:xfrm>
        </p:spPr>
        <p:txBody>
          <a:bodyPr>
            <a:normAutofit fontScale="90000"/>
          </a:bodyPr>
          <a:lstStyle/>
          <a:p>
            <a:pPr algn="r"/>
            <a:r>
              <a:rPr lang="ar-SA" dirty="0">
                <a:solidFill>
                  <a:srgbClr val="FF0000"/>
                </a:solidFill>
              </a:rPr>
              <a:t>اوجه الاختلاف بين الارشاد المباشر وغير المباشر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124744"/>
            <a:ext cx="8928992" cy="4882547"/>
          </a:xfrm>
        </p:spPr>
        <p:txBody>
          <a:bodyPr>
            <a:normAutofit/>
          </a:bodyPr>
          <a:lstStyle/>
          <a:p>
            <a:pPr marL="109728" indent="0">
              <a:buNone/>
            </a:pPr>
            <a:r>
              <a:rPr lang="ar-IQ" sz="3200" dirty="0"/>
              <a:t>يعد اللعب وسيلة ارشادية في عملية ارشاد الاطفال ؟ </a:t>
            </a:r>
          </a:p>
          <a:p>
            <a:r>
              <a:rPr lang="ar-IQ" sz="3200" dirty="0"/>
              <a:t> لانهم لا يستطيعون ان يعبروا عن انفسهم شفويا بطريقة سليمة ، </a:t>
            </a:r>
          </a:p>
          <a:p>
            <a:r>
              <a:rPr lang="ar-IQ" sz="3200" dirty="0"/>
              <a:t>لانهم يتفاعلون مع البيئة المحيطة بهم من خلال اللعب ، </a:t>
            </a:r>
          </a:p>
          <a:p>
            <a:r>
              <a:rPr lang="ar-IQ" sz="3200" dirty="0">
                <a:solidFill>
                  <a:srgbClr val="FF0000"/>
                </a:solidFill>
              </a:rPr>
              <a:t>ذكر واطسون عام (</a:t>
            </a:r>
            <a:r>
              <a:rPr lang="en-US" sz="3200" dirty="0">
                <a:solidFill>
                  <a:srgbClr val="FF0000"/>
                </a:solidFill>
              </a:rPr>
              <a:t>Watson 1934</a:t>
            </a:r>
            <a:r>
              <a:rPr lang="ar-IQ" sz="3200" dirty="0">
                <a:solidFill>
                  <a:srgbClr val="FF0000"/>
                </a:solidFill>
              </a:rPr>
              <a:t> </a:t>
            </a:r>
            <a:r>
              <a:rPr lang="ar-IQ" sz="3200" dirty="0"/>
              <a:t>) </a:t>
            </a:r>
            <a:r>
              <a:rPr lang="ar-IQ" sz="3200" dirty="0">
                <a:solidFill>
                  <a:schemeClr val="tx2"/>
                </a:solidFill>
              </a:rPr>
              <a:t>ان اللعب يزود الاطفال بطريقة افضل للتفاعل مع الكبار الذين يمثلون اتجاهات مختلفة لديهم </a:t>
            </a:r>
            <a:r>
              <a:rPr lang="ar-IQ" sz="3200" dirty="0"/>
              <a:t>، </a:t>
            </a:r>
          </a:p>
          <a:p>
            <a:r>
              <a:rPr lang="ar-IQ" sz="3200" dirty="0"/>
              <a:t>فاللعب يستفيد منه في حماية الطفل ووقايته من الوقوع في مشكلات انفعالية حادة ويتيح له فرصاً للتخلص من التوتر الانفعالي.</a:t>
            </a:r>
            <a:endParaRPr lang="en-US" sz="3200" dirty="0"/>
          </a:p>
          <a:p>
            <a:endParaRPr lang="ar-SA" dirty="0"/>
          </a:p>
        </p:txBody>
      </p:sp>
      <p:sp>
        <p:nvSpPr>
          <p:cNvPr id="3" name="Title 2"/>
          <p:cNvSpPr>
            <a:spLocks noGrp="1"/>
          </p:cNvSpPr>
          <p:nvPr>
            <p:ph type="title"/>
          </p:nvPr>
        </p:nvSpPr>
        <p:spPr>
          <a:xfrm>
            <a:off x="457200" y="274638"/>
            <a:ext cx="8229600" cy="778098"/>
          </a:xfrm>
        </p:spPr>
        <p:txBody>
          <a:bodyPr/>
          <a:lstStyle/>
          <a:p>
            <a:pPr algn="r"/>
            <a:r>
              <a:rPr lang="ar-SA" dirty="0"/>
              <a:t> </a:t>
            </a:r>
            <a:r>
              <a:rPr lang="ar-IQ" dirty="0">
                <a:effectLst/>
              </a:rPr>
              <a:t>الارشاد باللعب ( اللعب كوسيلة ارشادية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800" decel="100000"/>
                                        <p:tgtEl>
                                          <p:spTgt spid="2">
                                            <p:txEl>
                                              <p:pRg st="0" end="0"/>
                                            </p:txEl>
                                          </p:spTgt>
                                        </p:tgtEl>
                                      </p:cBhvr>
                                    </p:animEffect>
                                    <p:anim calcmode="lin" valueType="num">
                                      <p:cBhvr>
                                        <p:cTn id="15"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800" decel="100000"/>
                                        <p:tgtEl>
                                          <p:spTgt spid="2">
                                            <p:txEl>
                                              <p:pRg st="1" end="1"/>
                                            </p:txEl>
                                          </p:spTgt>
                                        </p:tgtEl>
                                      </p:cBhvr>
                                    </p:animEffect>
                                    <p:anim calcmode="lin" valueType="num">
                                      <p:cBhvr>
                                        <p:cTn id="2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800" decel="100000"/>
                                        <p:tgtEl>
                                          <p:spTgt spid="2">
                                            <p:txEl>
                                              <p:pRg st="2" end="2"/>
                                            </p:txEl>
                                          </p:spTgt>
                                        </p:tgtEl>
                                      </p:cBhvr>
                                    </p:animEffect>
                                    <p:anim calcmode="lin" valueType="num">
                                      <p:cBhvr>
                                        <p:cTn id="35"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800" decel="100000"/>
                                        <p:tgtEl>
                                          <p:spTgt spid="2">
                                            <p:txEl>
                                              <p:pRg st="3" end="3"/>
                                            </p:txEl>
                                          </p:spTgt>
                                        </p:tgtEl>
                                      </p:cBhvr>
                                    </p:animEffect>
                                    <p:anim calcmode="lin" valueType="num">
                                      <p:cBhvr>
                                        <p:cTn id="45"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2">
                                            <p:txEl>
                                              <p:pRg st="4" end="4"/>
                                            </p:txEl>
                                          </p:spTgt>
                                        </p:tgtEl>
                                        <p:attrNameLst>
                                          <p:attrName>style.visibility</p:attrName>
                                        </p:attrNameLst>
                                      </p:cBhvr>
                                      <p:to>
                                        <p:strVal val="visible"/>
                                      </p:to>
                                    </p:set>
                                    <p:animEffect transition="in" filter="fade">
                                      <p:cBhvr>
                                        <p:cTn id="54" dur="800" decel="100000"/>
                                        <p:tgtEl>
                                          <p:spTgt spid="2">
                                            <p:txEl>
                                              <p:pRg st="4" end="4"/>
                                            </p:txEl>
                                          </p:spTgt>
                                        </p:tgtEl>
                                      </p:cBhvr>
                                    </p:animEffect>
                                    <p:anim calcmode="lin" valueType="num">
                                      <p:cBhvr>
                                        <p:cTn id="55"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052736"/>
            <a:ext cx="8507288" cy="4954555"/>
          </a:xfrm>
        </p:spPr>
        <p:txBody>
          <a:bodyPr>
            <a:normAutofit/>
          </a:bodyPr>
          <a:lstStyle/>
          <a:p>
            <a:r>
              <a:rPr lang="ar-IQ" sz="2800" dirty="0"/>
              <a:t>وهناك مواصفات عامة يجب ان توفرها في حجرة الالعاب وفي الالعاب نفسها وتتمثل في :</a:t>
            </a:r>
            <a:endParaRPr lang="en-US" sz="2800" dirty="0"/>
          </a:p>
          <a:p>
            <a:r>
              <a:rPr lang="ar-IQ" sz="2800" dirty="0"/>
              <a:t>1-غرفة الالعاب : يجب ان تكون ذات الوان زاهية وسهلة التنظيف ، وان تلحق بها غرفة ملاحظ ذات جدار ملاحظ من جهة واحدة (</a:t>
            </a:r>
            <a:r>
              <a:rPr lang="en-US" sz="2800" dirty="0"/>
              <a:t>One Way mirror</a:t>
            </a:r>
            <a:r>
              <a:rPr lang="ar-IQ" sz="2800" dirty="0"/>
              <a:t>) وان تكون موصله بآلة تسجيل بغرفة الملاحظة .</a:t>
            </a:r>
            <a:endParaRPr lang="en-US" sz="2800" dirty="0"/>
          </a:p>
          <a:p>
            <a:r>
              <a:rPr lang="ar-IQ" sz="2800" dirty="0"/>
              <a:t>2-الالعاب يجب ان تتوافر فيها المواصفات  حتى تحقق الهدف منها :</a:t>
            </a:r>
            <a:endParaRPr lang="en-US" sz="2800" dirty="0"/>
          </a:p>
          <a:p>
            <a:r>
              <a:rPr lang="ar-IQ" sz="2800" dirty="0"/>
              <a:t>أ- تتضمن مواقف الحياة اليومية .</a:t>
            </a:r>
          </a:p>
          <a:p>
            <a:r>
              <a:rPr lang="ar-IQ" sz="2800" dirty="0"/>
              <a:t> ب- تجذب انتباه واهتمام الطفل .</a:t>
            </a:r>
            <a:endParaRPr lang="en-US" sz="2800" dirty="0"/>
          </a:p>
          <a:p>
            <a:r>
              <a:rPr lang="ar-IQ" sz="2800" dirty="0"/>
              <a:t>ج- تتناسب مع قدراته العقلية .  </a:t>
            </a:r>
          </a:p>
          <a:p>
            <a:r>
              <a:rPr lang="ar-IQ" sz="2800" dirty="0"/>
              <a:t>  د- تكون غير قابلة للكسر السريع او التلف .</a:t>
            </a:r>
            <a:endParaRPr lang="en-US" sz="2800" dirty="0"/>
          </a:p>
          <a:p>
            <a:endParaRPr lang="ar-SA" dirty="0">
              <a:solidFill>
                <a:srgbClr val="7030A0"/>
              </a:solidFill>
            </a:endParaRPr>
          </a:p>
        </p:txBody>
      </p:sp>
      <p:sp>
        <p:nvSpPr>
          <p:cNvPr id="3" name="Title 2"/>
          <p:cNvSpPr>
            <a:spLocks noGrp="1"/>
          </p:cNvSpPr>
          <p:nvPr>
            <p:ph type="title"/>
          </p:nvPr>
        </p:nvSpPr>
        <p:spPr>
          <a:xfrm>
            <a:off x="457200" y="274638"/>
            <a:ext cx="8229600" cy="706090"/>
          </a:xfrm>
        </p:spPr>
        <p:txBody>
          <a:bodyPr>
            <a:normAutofit fontScale="90000"/>
          </a:bodyPr>
          <a:lstStyle/>
          <a:p>
            <a:pPr algn="r"/>
            <a:r>
              <a:rPr lang="ar-SA" dirty="0"/>
              <a:t> </a:t>
            </a:r>
            <a:r>
              <a:rPr lang="ar-IQ" dirty="0">
                <a:solidFill>
                  <a:srgbClr val="FF0000"/>
                </a:solidFill>
                <a:effectLst/>
              </a:rPr>
              <a:t>مواصفات الالعاب التي تستخدم في عملية الارشاد :</a:t>
            </a:r>
            <a:r>
              <a:rPr lang="ar-SA"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 calcmode="lin" valueType="num">
                                      <p:cBhvr>
                                        <p:cTn id="56"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08720"/>
            <a:ext cx="8964488" cy="5616624"/>
          </a:xfrm>
        </p:spPr>
        <p:txBody>
          <a:bodyPr>
            <a:normAutofit lnSpcReduction="10000"/>
          </a:bodyPr>
          <a:lstStyle/>
          <a:p>
            <a:pPr marL="109728" lvl="0" indent="0">
              <a:buNone/>
            </a:pPr>
            <a:r>
              <a:rPr lang="ar-IQ" dirty="0"/>
              <a:t>1-يبدأ المرشد في تكوين علاقة ودية مع الطفل .</a:t>
            </a:r>
            <a:endParaRPr lang="en-US" dirty="0"/>
          </a:p>
          <a:p>
            <a:pPr marL="109728" lvl="0" indent="0">
              <a:buNone/>
            </a:pPr>
            <a:r>
              <a:rPr lang="ar-IQ" dirty="0"/>
              <a:t>2- </a:t>
            </a:r>
            <a:r>
              <a:rPr lang="ar-IQ" dirty="0">
                <a:solidFill>
                  <a:srgbClr val="FF0000"/>
                </a:solidFill>
              </a:rPr>
              <a:t>متابعة الطفل اثناء اللعب مع الاطفال الاخرين </a:t>
            </a:r>
            <a:r>
              <a:rPr lang="ar-IQ" dirty="0"/>
              <a:t>في الروضة او اي مواقف اخرى من حيث استمراريته ودوره في اللعب هل هو تابع ام مسيطر ، ام انه ليس له دور واضح ، هل يشارك بلعبة واحدة او اكثر ام انه لا يشترك مع الاطفال مطلقا ، هذا عن اللعب الحر او غير المحدد الذي تترك فيه الحرية للطفل لاختيار اللعب وتركه يلعب بما يشار وبالطريقة التي يراها دون تهديد او رقابة ، </a:t>
            </a:r>
          </a:p>
          <a:p>
            <a:pPr marL="109728" lvl="0" indent="0">
              <a:buNone/>
            </a:pPr>
            <a:r>
              <a:rPr lang="ar-IQ" dirty="0"/>
              <a:t>اما اذا كان الطفل يلعب باللعب الموجه او المحدد ففيه يحدد المرشد الادوات والالعاب التي تناسب عمر الطفل ويصمم بما يناسب مشكلة الطفل ويشترك المرشد مع الطفل في اللعب .</a:t>
            </a:r>
            <a:endParaRPr lang="en-US" dirty="0"/>
          </a:p>
          <a:p>
            <a:pPr marL="109728" lvl="0" indent="0">
              <a:buNone/>
            </a:pPr>
            <a:r>
              <a:rPr lang="ar-IQ" dirty="0"/>
              <a:t>3- ملاحظة المرشد </a:t>
            </a:r>
            <a:r>
              <a:rPr lang="ar-IQ" dirty="0">
                <a:solidFill>
                  <a:srgbClr val="FF0000"/>
                </a:solidFill>
              </a:rPr>
              <a:t>ان الطفل الذي لديه مشكلة يسلك في لعبة سلوكا يختلف عن الطفل الأعتيادي ،</a:t>
            </a:r>
            <a:r>
              <a:rPr lang="ar-IQ" dirty="0"/>
              <a:t> فالطفل المضطرب يسقط ما يعانيه على العابه اثناء اللعب.</a:t>
            </a:r>
            <a:endParaRPr lang="en-US" dirty="0"/>
          </a:p>
          <a:p>
            <a:pPr marL="109728" indent="0">
              <a:buNone/>
            </a:pPr>
            <a:r>
              <a:rPr lang="ar-IQ" dirty="0"/>
              <a:t>4- بعد انتهاء الطفل من اللعب يقوم المرشد بتوجيه بعض الاسئلة عن الشخصيات التي تمثلها العابه</a:t>
            </a:r>
            <a:endParaRPr lang="ar-SA" dirty="0"/>
          </a:p>
        </p:txBody>
      </p:sp>
      <p:sp>
        <p:nvSpPr>
          <p:cNvPr id="3" name="Title 2"/>
          <p:cNvSpPr>
            <a:spLocks noGrp="1"/>
          </p:cNvSpPr>
          <p:nvPr>
            <p:ph type="title"/>
          </p:nvPr>
        </p:nvSpPr>
        <p:spPr>
          <a:xfrm>
            <a:off x="395536" y="476672"/>
            <a:ext cx="8229600" cy="301426"/>
          </a:xfrm>
        </p:spPr>
        <p:txBody>
          <a:bodyPr>
            <a:normAutofit fontScale="90000"/>
          </a:bodyPr>
          <a:lstStyle/>
          <a:p>
            <a:pPr algn="r"/>
            <a:r>
              <a:rPr lang="ar-IQ" sz="4000" dirty="0">
                <a:solidFill>
                  <a:srgbClr val="FF0000"/>
                </a:solidFill>
                <a:effectLst/>
              </a:rPr>
              <a:t>أما الاجراءات التي يجب ان يقوم بها المرشد في</a:t>
            </a:r>
            <a:r>
              <a:rPr lang="en-US" sz="4000" dirty="0">
                <a:solidFill>
                  <a:srgbClr val="FF0000"/>
                </a:solidFill>
                <a:effectLst/>
              </a:rPr>
              <a:t> </a:t>
            </a:r>
            <a:r>
              <a:rPr lang="ar-IQ" sz="4000" dirty="0">
                <a:solidFill>
                  <a:srgbClr val="FF0000"/>
                </a:solidFill>
                <a:effectLst/>
              </a:rPr>
              <a:t>اللعب </a:t>
            </a:r>
            <a:r>
              <a:rPr lang="ar-IQ" dirty="0">
                <a:effectLst/>
              </a:rPr>
              <a:t>:</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normAutofit/>
          </a:bodyPr>
          <a:lstStyle/>
          <a:p>
            <a:pPr marL="109728" lvl="0" indent="0">
              <a:buNone/>
            </a:pPr>
            <a:r>
              <a:rPr lang="ar-IQ" sz="3600" dirty="0"/>
              <a:t>1- تُعد من انسب الطرق لارشاد الطفل .</a:t>
            </a:r>
          </a:p>
          <a:p>
            <a:pPr marL="109728" lvl="0" indent="0">
              <a:buNone/>
            </a:pPr>
            <a:endParaRPr lang="en-US" sz="3600" dirty="0"/>
          </a:p>
          <a:p>
            <a:pPr marL="109728" lvl="0" indent="0">
              <a:buNone/>
            </a:pPr>
            <a:r>
              <a:rPr lang="ar-IQ" sz="3600" dirty="0"/>
              <a:t>2- يستفيد منه في التشخيص والعلاج .</a:t>
            </a:r>
          </a:p>
          <a:p>
            <a:pPr marL="109728" lvl="0" indent="0">
              <a:buNone/>
            </a:pPr>
            <a:endParaRPr lang="en-US" sz="3600" dirty="0"/>
          </a:p>
          <a:p>
            <a:pPr marL="109728" indent="0">
              <a:buNone/>
            </a:pPr>
            <a:r>
              <a:rPr lang="ar-IQ" sz="3600" dirty="0"/>
              <a:t>3- يمثل فرصة لاشراك الوالدين والتعامل معهما في عملية الارشاد .</a:t>
            </a:r>
            <a:endParaRPr lang="ar-SA" sz="3600" b="1" dirty="0">
              <a:solidFill>
                <a:srgbClr val="7030A0"/>
              </a:solidFill>
            </a:endParaRPr>
          </a:p>
        </p:txBody>
      </p:sp>
      <p:sp>
        <p:nvSpPr>
          <p:cNvPr id="3" name="Title 2"/>
          <p:cNvSpPr>
            <a:spLocks noGrp="1"/>
          </p:cNvSpPr>
          <p:nvPr>
            <p:ph type="title"/>
          </p:nvPr>
        </p:nvSpPr>
        <p:spPr/>
        <p:txBody>
          <a:bodyPr/>
          <a:lstStyle/>
          <a:p>
            <a:pPr algn="r"/>
            <a:r>
              <a:rPr lang="ar-IQ" dirty="0">
                <a:solidFill>
                  <a:srgbClr val="FF0000"/>
                </a:solidFill>
                <a:effectLst/>
              </a:rPr>
              <a:t>فوائد الارشاد باللعب</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C:\Users\alnfoth\Desktop\ارشاد\صورة5.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12968" cy="5890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552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6632"/>
            <a:ext cx="8229600" cy="1008112"/>
          </a:xfrm>
        </p:spPr>
        <p:txBody>
          <a:bodyPr/>
          <a:lstStyle/>
          <a:p>
            <a:pPr algn="r"/>
            <a:r>
              <a:rPr lang="ar-SA" dirty="0"/>
              <a:t>  </a:t>
            </a:r>
            <a:r>
              <a:rPr lang="ar-SA" dirty="0">
                <a:solidFill>
                  <a:srgbClr val="FF0000"/>
                </a:solidFill>
              </a:rPr>
              <a:t>الارشاد الديني :        </a:t>
            </a:r>
          </a:p>
        </p:txBody>
      </p:sp>
      <p:pic>
        <p:nvPicPr>
          <p:cNvPr id="5122" name="Picture 2" descr="C:\Users\alnfoth\Desktop\ارشاد\موضوع_عن_احترام_الآخرين.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96752"/>
            <a:ext cx="9143999" cy="53285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barn(inVertical)">
                                      <p:cBhvr>
                                        <p:cTn id="1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052736"/>
            <a:ext cx="8712968" cy="5256584"/>
          </a:xfrm>
        </p:spPr>
        <p:txBody>
          <a:bodyPr/>
          <a:lstStyle/>
          <a:p>
            <a:r>
              <a:rPr lang="ar-IQ" sz="2800" dirty="0"/>
              <a:t>هو طريقة لجمع المرشدين على اختلاف اديانهم سواء كانوا يهودا ام مسيحيين ام مسلمين باعتباره ارشاد يقوم على اسس ومفاهيم ومبادئ واساليب دينية روحية اخلاقية في مقابل الارشاد الدنيوي الذي يقصد بقية الاساليب التي تقوم على اسس واساليب وضعها البشر.</a:t>
            </a:r>
            <a:endParaRPr lang="en-US" sz="2800" dirty="0"/>
          </a:p>
          <a:p>
            <a:r>
              <a:rPr lang="ar-IQ" sz="3600" b="1" u="sng" dirty="0">
                <a:solidFill>
                  <a:srgbClr val="FF0000"/>
                </a:solidFill>
              </a:rPr>
              <a:t>فرق بين الارشاد والوعظ الديني </a:t>
            </a:r>
            <a:r>
              <a:rPr lang="ar-IQ" dirty="0"/>
              <a:t>، </a:t>
            </a:r>
          </a:p>
          <a:p>
            <a:r>
              <a:rPr lang="ar-IQ" u="sng" dirty="0">
                <a:solidFill>
                  <a:srgbClr val="FF0000"/>
                </a:solidFill>
              </a:rPr>
              <a:t>الوعظ الديني</a:t>
            </a:r>
            <a:r>
              <a:rPr lang="ar-IQ" dirty="0"/>
              <a:t>:  يعني تحصيل المعلومات الدينية المنظمة وكثيرا ما تقوم به المساجد والبرامج الدينية في الاذاعة والتلفزيون ، </a:t>
            </a:r>
          </a:p>
          <a:p>
            <a:r>
              <a:rPr lang="ar-IQ" u="sng" dirty="0">
                <a:solidFill>
                  <a:srgbClr val="FF0000"/>
                </a:solidFill>
              </a:rPr>
              <a:t>الارشاد ال</a:t>
            </a:r>
            <a:r>
              <a:rPr lang="ar-IQ" dirty="0">
                <a:solidFill>
                  <a:srgbClr val="FF0000"/>
                </a:solidFill>
              </a:rPr>
              <a:t>ديني</a:t>
            </a:r>
            <a:r>
              <a:rPr lang="ar-IQ" dirty="0"/>
              <a:t> : يتم بتكوين حالة نفسية متكاملة نجد فيها السلوك متماشيا ومتكاملا مع المعتقدات الدينية . في حين اسس الارشاد الديني فهو يقوم على ان الله سبحانه وتعالى خلق الإنسان وهو يعلم من خلق ، قال الله سبحانه وتعالى ، الا يعلم من خلق وهو اللطيف الخبير .</a:t>
            </a:r>
            <a:endParaRPr lang="en-US" dirty="0"/>
          </a:p>
          <a:p>
            <a:endParaRPr lang="ar-SA" dirty="0"/>
          </a:p>
        </p:txBody>
      </p:sp>
      <p:sp>
        <p:nvSpPr>
          <p:cNvPr id="3" name="Title 2"/>
          <p:cNvSpPr>
            <a:spLocks noGrp="1"/>
          </p:cNvSpPr>
          <p:nvPr>
            <p:ph type="title"/>
          </p:nvPr>
        </p:nvSpPr>
        <p:spPr>
          <a:xfrm>
            <a:off x="457200" y="274638"/>
            <a:ext cx="8229600" cy="706090"/>
          </a:xfrm>
        </p:spPr>
        <p:txBody>
          <a:bodyPr>
            <a:normAutofit fontScale="90000"/>
          </a:bodyPr>
          <a:lstStyle/>
          <a:p>
            <a:pPr algn="r"/>
            <a:r>
              <a:rPr lang="ar-SA" dirty="0">
                <a:solidFill>
                  <a:srgbClr val="FF0000"/>
                </a:solidFill>
              </a:rPr>
              <a:t> </a:t>
            </a:r>
            <a:r>
              <a:rPr lang="ar-IQ" dirty="0">
                <a:solidFill>
                  <a:srgbClr val="FF0000"/>
                </a:solidFill>
              </a:rPr>
              <a:t>ماهو الارشاد الديني : </a:t>
            </a:r>
            <a:endParaRPr lang="ar-SA" dirty="0">
              <a:solidFill>
                <a:srgbClr val="FF0000"/>
              </a:solidFill>
            </a:endParaRPr>
          </a:p>
        </p:txBody>
      </p:sp>
    </p:spTree>
    <p:extLst>
      <p:ext uri="{BB962C8B-B14F-4D97-AF65-F5344CB8AC3E}">
        <p14:creationId xmlns:p14="http://schemas.microsoft.com/office/powerpoint/2010/main" val="400919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800" decel="100000"/>
                                        <p:tgtEl>
                                          <p:spTgt spid="2">
                                            <p:txEl>
                                              <p:pRg st="1" end="1"/>
                                            </p:txEl>
                                          </p:spTgt>
                                        </p:tgtEl>
                                      </p:cBhvr>
                                    </p:animEffect>
                                    <p:anim calcmode="lin" valueType="num">
                                      <p:cBhvr>
                                        <p:cTn id="2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800" decel="100000"/>
                                        <p:tgtEl>
                                          <p:spTgt spid="2">
                                            <p:txEl>
                                              <p:pRg st="2" end="2"/>
                                            </p:txEl>
                                          </p:spTgt>
                                        </p:tgtEl>
                                      </p:cBhvr>
                                    </p:animEffect>
                                    <p:anim calcmode="lin" valueType="num">
                                      <p:cBhvr>
                                        <p:cTn id="3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fade">
                                      <p:cBhvr>
                                        <p:cTn id="47" dur="800" decel="100000"/>
                                        <p:tgtEl>
                                          <p:spTgt spid="2">
                                            <p:txEl>
                                              <p:pRg st="3" end="3"/>
                                            </p:txEl>
                                          </p:spTgt>
                                        </p:tgtEl>
                                      </p:cBhvr>
                                    </p:animEffect>
                                    <p:anim calcmode="lin" valueType="num">
                                      <p:cBhvr>
                                        <p:cTn id="4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052736"/>
            <a:ext cx="8712968" cy="5256584"/>
          </a:xfrm>
        </p:spPr>
        <p:txBody>
          <a:bodyPr/>
          <a:lstStyle/>
          <a:p>
            <a:r>
              <a:rPr lang="ar-IQ" sz="3600" dirty="0"/>
              <a:t>يحتاج الارشاد الديني يعني</a:t>
            </a:r>
            <a:r>
              <a:rPr lang="ar-SA" sz="3600" dirty="0"/>
              <a:t> الايمان بالله وحبه وخشيته ، فالخوف من الله يؤدي بالفرد الى طاعته والبعد عن الشر ويربى الضمير ويؤدي بالإنسان الى السلوك السليم .</a:t>
            </a:r>
            <a:endParaRPr lang="ar-IQ" sz="3600" dirty="0"/>
          </a:p>
          <a:p>
            <a:endParaRPr lang="ar-SA" sz="3600" dirty="0"/>
          </a:p>
          <a:p>
            <a:r>
              <a:rPr lang="ar-IQ" sz="3600" dirty="0"/>
              <a:t>كذلك </a:t>
            </a:r>
            <a:r>
              <a:rPr lang="ar-SA" sz="3600" dirty="0"/>
              <a:t>ان يكون المرشد ذا بصيره قادره على الاقناع وفقا لما يحمله من التعاليم الدينية وان يحترم الاديان السماوية الاخرى ، ويمكن ان يمارس الارشاد الديني كل من المرشد وعلماء الدين والمربي ويفضل ان يكون في شكل فريق متكامل </a:t>
            </a:r>
          </a:p>
          <a:p>
            <a:endParaRPr lang="ar-SA" dirty="0"/>
          </a:p>
        </p:txBody>
      </p:sp>
      <p:sp>
        <p:nvSpPr>
          <p:cNvPr id="3" name="Title 2"/>
          <p:cNvSpPr>
            <a:spLocks noGrp="1"/>
          </p:cNvSpPr>
          <p:nvPr>
            <p:ph type="title"/>
          </p:nvPr>
        </p:nvSpPr>
        <p:spPr>
          <a:xfrm>
            <a:off x="457200" y="274638"/>
            <a:ext cx="8229600" cy="706090"/>
          </a:xfrm>
        </p:spPr>
        <p:txBody>
          <a:bodyPr>
            <a:normAutofit fontScale="90000"/>
          </a:bodyPr>
          <a:lstStyle/>
          <a:p>
            <a:pPr algn="r"/>
            <a:r>
              <a:rPr lang="ar-SA" dirty="0">
                <a:solidFill>
                  <a:srgbClr val="FF0000"/>
                </a:solidFill>
              </a:rPr>
              <a:t> </a:t>
            </a:r>
            <a:r>
              <a:rPr lang="ar-IQ" dirty="0">
                <a:solidFill>
                  <a:srgbClr val="FF0000"/>
                </a:solidFill>
              </a:rPr>
              <a:t>ماهو الارشاد الديني : </a:t>
            </a:r>
            <a:endParaRPr lang="ar-SA" dirty="0">
              <a:solidFill>
                <a:srgbClr val="FF0000"/>
              </a:solidFill>
            </a:endParaRPr>
          </a:p>
        </p:txBody>
      </p:sp>
    </p:spTree>
    <p:extLst>
      <p:ext uri="{BB962C8B-B14F-4D97-AF65-F5344CB8AC3E}">
        <p14:creationId xmlns:p14="http://schemas.microsoft.com/office/powerpoint/2010/main" val="143537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800" decel="100000"/>
                                        <p:tgtEl>
                                          <p:spTgt spid="2">
                                            <p:txEl>
                                              <p:pRg st="2" end="2"/>
                                            </p:txEl>
                                          </p:spTgt>
                                        </p:tgtEl>
                                      </p:cBhvr>
                                    </p:animEffect>
                                    <p:anim calcmode="lin" valueType="num">
                                      <p:cBhvr>
                                        <p:cTn id="2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80728"/>
            <a:ext cx="8856984" cy="5472608"/>
          </a:xfrm>
        </p:spPr>
        <p:txBody>
          <a:bodyPr>
            <a:normAutofit lnSpcReduction="10000"/>
          </a:bodyPr>
          <a:lstStyle/>
          <a:p>
            <a:r>
              <a:rPr lang="ar-IQ" b="1" u="sng" dirty="0">
                <a:solidFill>
                  <a:srgbClr val="FF0000"/>
                </a:solidFill>
              </a:rPr>
              <a:t>الاعتراف</a:t>
            </a:r>
            <a:r>
              <a:rPr lang="ar-IQ" dirty="0"/>
              <a:t> : وهي عملية تزيل مشاعر الخطيئة والاثم وتخفف من عذاب الضمير ، </a:t>
            </a:r>
            <a:r>
              <a:rPr lang="ar-IQ" dirty="0">
                <a:solidFill>
                  <a:srgbClr val="FF0000"/>
                </a:solidFill>
              </a:rPr>
              <a:t>يعني افضاء الإنسان بما في نفسه الى الله </a:t>
            </a:r>
            <a:r>
              <a:rPr lang="ar-IQ" dirty="0"/>
              <a:t>لذا يجب على المرشد مساعدة المسترشد على الاعتراف بخطاياه وتفريغ ما بنفسه من انفعالات ومشاعر الاثم المهددة.</a:t>
            </a:r>
            <a:endParaRPr lang="en-US" dirty="0"/>
          </a:p>
          <a:p>
            <a:r>
              <a:rPr lang="ar-IQ" b="1" u="sng" dirty="0">
                <a:solidFill>
                  <a:srgbClr val="FF0000"/>
                </a:solidFill>
              </a:rPr>
              <a:t>التوبة</a:t>
            </a:r>
            <a:r>
              <a:rPr lang="ar-IQ" u="sng" dirty="0">
                <a:solidFill>
                  <a:srgbClr val="FF0000"/>
                </a:solidFill>
              </a:rPr>
              <a:t> </a:t>
            </a:r>
            <a:r>
              <a:rPr lang="ar-IQ" dirty="0"/>
              <a:t>: هي طريق المغفرة ومن شروط التوبة العزم على عدم العودة الى المعاصي والذنوب ، ثم عملية الاستبصار : </a:t>
            </a:r>
            <a:r>
              <a:rPr lang="ar-IQ" dirty="0">
                <a:solidFill>
                  <a:srgbClr val="FF0000"/>
                </a:solidFill>
              </a:rPr>
              <a:t>وهي وصول الفرد الى فهم اسباب مشكلاته ، وفهم العميل لنفسه ومواجهتها وفهم ما بنفسه من خير او شر </a:t>
            </a:r>
            <a:r>
              <a:rPr lang="ar-IQ" dirty="0"/>
              <a:t>، </a:t>
            </a:r>
            <a:r>
              <a:rPr lang="ar-IQ" b="1" u="sng" dirty="0"/>
              <a:t>ويتضمن الوصول الى هذه في ضوء بعدين رئيسين :</a:t>
            </a:r>
            <a:endParaRPr lang="en-US" b="1" u="sng" dirty="0"/>
          </a:p>
          <a:p>
            <a:r>
              <a:rPr lang="ar-IQ" dirty="0"/>
              <a:t>البعد الرأسي : الذي يحدد علاقة الإنسان بربه .</a:t>
            </a:r>
            <a:endParaRPr lang="en-US" dirty="0"/>
          </a:p>
          <a:p>
            <a:r>
              <a:rPr lang="ar-IQ" dirty="0"/>
              <a:t>البعد الافقي : الذي يحدد علاقة الإنسان واخيه الإنسان .</a:t>
            </a:r>
            <a:endParaRPr lang="en-US" dirty="0"/>
          </a:p>
          <a:p>
            <a:r>
              <a:rPr lang="ar-IQ" b="1" u="sng" dirty="0"/>
              <a:t>يستخدم الارشاد الديني في </a:t>
            </a:r>
            <a:r>
              <a:rPr lang="ar-IQ" dirty="0"/>
              <a:t>:  مجالات الارشاد الزواجي ، وارشاد الشباب في الحالات التي يتضح ان اسبابها تتعلق بالسلوك الديني والاخلاقي كالادمان والمشكلات الجنسية .</a:t>
            </a:r>
            <a:endParaRPr lang="en-US" dirty="0"/>
          </a:p>
          <a:p>
            <a:endParaRPr lang="ar-SA" dirty="0"/>
          </a:p>
        </p:txBody>
      </p:sp>
      <p:sp>
        <p:nvSpPr>
          <p:cNvPr id="3" name="Title 2"/>
          <p:cNvSpPr>
            <a:spLocks noGrp="1"/>
          </p:cNvSpPr>
          <p:nvPr>
            <p:ph type="title"/>
          </p:nvPr>
        </p:nvSpPr>
        <p:spPr>
          <a:xfrm>
            <a:off x="457200" y="116632"/>
            <a:ext cx="8229600" cy="864096"/>
          </a:xfrm>
        </p:spPr>
        <p:txBody>
          <a:bodyPr>
            <a:normAutofit/>
          </a:bodyPr>
          <a:lstStyle/>
          <a:p>
            <a:pPr algn="r"/>
            <a:r>
              <a:rPr lang="ar-SA" dirty="0"/>
              <a:t> </a:t>
            </a:r>
            <a:r>
              <a:rPr lang="ar-IQ" dirty="0">
                <a:effectLst/>
              </a:rPr>
              <a:t>معالم طريقة الارشاد الديني:</a:t>
            </a:r>
            <a:r>
              <a:rPr lang="ar-SA" dirty="0"/>
              <a:t>       </a:t>
            </a:r>
            <a:endParaRPr lang="ar-SA" dirty="0">
              <a:solidFill>
                <a:srgbClr val="FF0000"/>
              </a:solidFill>
            </a:endParaRPr>
          </a:p>
        </p:txBody>
      </p:sp>
    </p:spTree>
    <p:extLst>
      <p:ext uri="{BB962C8B-B14F-4D97-AF65-F5344CB8AC3E}">
        <p14:creationId xmlns:p14="http://schemas.microsoft.com/office/powerpoint/2010/main" val="340384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800" decel="100000"/>
                                        <p:tgtEl>
                                          <p:spTgt spid="2">
                                            <p:txEl>
                                              <p:pRg st="1" end="1"/>
                                            </p:txEl>
                                          </p:spTgt>
                                        </p:tgtEl>
                                      </p:cBhvr>
                                    </p:animEffect>
                                    <p:anim calcmode="lin" valueType="num">
                                      <p:cBhvr>
                                        <p:cTn id="2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800" decel="100000"/>
                                        <p:tgtEl>
                                          <p:spTgt spid="2">
                                            <p:txEl>
                                              <p:pRg st="2" end="2"/>
                                            </p:txEl>
                                          </p:spTgt>
                                        </p:tgtEl>
                                      </p:cBhvr>
                                    </p:animEffect>
                                    <p:anim calcmode="lin" valueType="num">
                                      <p:cBhvr>
                                        <p:cTn id="3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fade">
                                      <p:cBhvr>
                                        <p:cTn id="47" dur="800" decel="100000"/>
                                        <p:tgtEl>
                                          <p:spTgt spid="2">
                                            <p:txEl>
                                              <p:pRg st="3" end="3"/>
                                            </p:txEl>
                                          </p:spTgt>
                                        </p:tgtEl>
                                      </p:cBhvr>
                                    </p:animEffect>
                                    <p:anim calcmode="lin" valueType="num">
                                      <p:cBhvr>
                                        <p:cTn id="4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Effect transition="in" filter="fade">
                                      <p:cBhvr>
                                        <p:cTn id="57" dur="800" decel="100000"/>
                                        <p:tgtEl>
                                          <p:spTgt spid="2">
                                            <p:txEl>
                                              <p:pRg st="4" end="4"/>
                                            </p:txEl>
                                          </p:spTgt>
                                        </p:tgtEl>
                                      </p:cBhvr>
                                    </p:animEffect>
                                    <p:anim calcmode="lin" valueType="num">
                                      <p:cBhvr>
                                        <p:cTn id="5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124744"/>
            <a:ext cx="8928992" cy="5256584"/>
          </a:xfrm>
        </p:spPr>
        <p:txBody>
          <a:bodyPr>
            <a:normAutofit/>
          </a:bodyPr>
          <a:lstStyle/>
          <a:p>
            <a:pPr marL="109728" lvl="0" indent="0">
              <a:buNone/>
            </a:pPr>
            <a:r>
              <a:rPr lang="ar-IQ" sz="2800" dirty="0"/>
              <a:t>1-السلوك لا يحدث بالصدفة او بدون اسباب ، وانما سنكتشف تلك الاسباب وبالتالي نستطيع ضبطها وضبط السلوك.</a:t>
            </a:r>
            <a:endParaRPr lang="en-US" sz="2800" dirty="0"/>
          </a:p>
          <a:p>
            <a:pPr marL="109728" lvl="0" indent="0">
              <a:buNone/>
            </a:pPr>
            <a:r>
              <a:rPr lang="ar-IQ" sz="2800" dirty="0"/>
              <a:t>2- السلوك في اللحظة التي يحدث فيها يتأثر بثلاثة انواع من العوامل :</a:t>
            </a:r>
            <a:endParaRPr lang="en-US" sz="2800" dirty="0"/>
          </a:p>
          <a:p>
            <a:pPr marL="624078" lvl="0" indent="-514350">
              <a:buAutoNum type="arabic1Minus"/>
            </a:pPr>
            <a:r>
              <a:rPr lang="ar-IQ" sz="2800" dirty="0"/>
              <a:t>الخبرات الماضية ،</a:t>
            </a:r>
          </a:p>
          <a:p>
            <a:pPr marL="624078" lvl="0" indent="-514350">
              <a:buAutoNum type="arabic1Minus"/>
            </a:pPr>
            <a:r>
              <a:rPr lang="ar-IQ" sz="2800" dirty="0"/>
              <a:t> ب- القابليات الوراثية ، </a:t>
            </a:r>
          </a:p>
          <a:p>
            <a:pPr marL="624078" lvl="0" indent="-514350">
              <a:buAutoNum type="arabic1Minus"/>
            </a:pPr>
            <a:r>
              <a:rPr lang="ar-IQ" sz="2800" dirty="0"/>
              <a:t>ج-الظروف البيئية الحالية .</a:t>
            </a:r>
          </a:p>
          <a:p>
            <a:pPr marL="109728" lvl="0" indent="0">
              <a:buNone/>
            </a:pPr>
            <a:r>
              <a:rPr lang="ar-IQ" sz="2800" dirty="0"/>
              <a:t>، ليس بالامكان تغيير الوراثة او الخبرات الماضية ، ولذلك فان القانون الرئيس في تعديل السلوك هو ضبط الظروف البيئية الحالية.</a:t>
            </a:r>
          </a:p>
          <a:p>
            <a:pPr marL="109728" indent="0">
              <a:buNone/>
            </a:pPr>
            <a:r>
              <a:rPr lang="ar-IQ" sz="2800" dirty="0"/>
              <a:t>3- الظروف البيئية الحالية قد تكون سابقة للسلوك أي انها تحدث قبله او قد تكون تابعة له ( أي تحدث بعده ) والاحداث الاكبر اثر على السلوك هي الاحداث التي تتبع السلوك .</a:t>
            </a:r>
            <a:endParaRPr lang="en-US" sz="2800" dirty="0"/>
          </a:p>
          <a:p>
            <a:pPr marL="109728" lvl="0" indent="0">
              <a:buNone/>
            </a:pPr>
            <a:endParaRPr lang="en-US" sz="2800" dirty="0"/>
          </a:p>
          <a:p>
            <a:endParaRPr lang="ar-SA" sz="2800" dirty="0">
              <a:solidFill>
                <a:srgbClr val="FF0000"/>
              </a:solidFill>
            </a:endParaRPr>
          </a:p>
        </p:txBody>
      </p:sp>
      <p:sp>
        <p:nvSpPr>
          <p:cNvPr id="3" name="Title 2"/>
          <p:cNvSpPr>
            <a:spLocks noGrp="1"/>
          </p:cNvSpPr>
          <p:nvPr>
            <p:ph type="title"/>
          </p:nvPr>
        </p:nvSpPr>
        <p:spPr>
          <a:xfrm>
            <a:off x="251520" y="188640"/>
            <a:ext cx="8640960" cy="864096"/>
          </a:xfrm>
        </p:spPr>
        <p:txBody>
          <a:bodyPr>
            <a:noAutofit/>
          </a:bodyPr>
          <a:lstStyle/>
          <a:p>
            <a:pPr algn="r"/>
            <a:r>
              <a:rPr lang="ar-IQ" sz="3200" dirty="0">
                <a:effectLst/>
              </a:rPr>
              <a:t>اهم القوانين السلوكية التي تنطبق على سلوك كل من الطفل المعوق والطفل العادي ما يأتي :</a:t>
            </a:r>
            <a:endParaRPr lang="ar-SA" sz="3200" dirty="0">
              <a:solidFill>
                <a:srgbClr val="FF0000"/>
              </a:solidFill>
            </a:endParaRPr>
          </a:p>
        </p:txBody>
      </p:sp>
    </p:spTree>
    <p:extLst>
      <p:ext uri="{BB962C8B-B14F-4D97-AF65-F5344CB8AC3E}">
        <p14:creationId xmlns:p14="http://schemas.microsoft.com/office/powerpoint/2010/main" val="345666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800" decel="100000"/>
                                        <p:tgtEl>
                                          <p:spTgt spid="2">
                                            <p:txEl>
                                              <p:pRg st="1" end="1"/>
                                            </p:txEl>
                                          </p:spTgt>
                                        </p:tgtEl>
                                      </p:cBhvr>
                                    </p:animEffect>
                                    <p:anim calcmode="lin" valueType="num">
                                      <p:cBhvr>
                                        <p:cTn id="2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800" decel="100000"/>
                                        <p:tgtEl>
                                          <p:spTgt spid="2">
                                            <p:txEl>
                                              <p:pRg st="2" end="2"/>
                                            </p:txEl>
                                          </p:spTgt>
                                        </p:tgtEl>
                                      </p:cBhvr>
                                    </p:animEffect>
                                    <p:anim calcmode="lin" valueType="num">
                                      <p:cBhvr>
                                        <p:cTn id="3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fade">
                                      <p:cBhvr>
                                        <p:cTn id="47" dur="800" decel="100000"/>
                                        <p:tgtEl>
                                          <p:spTgt spid="2">
                                            <p:txEl>
                                              <p:pRg st="3" end="3"/>
                                            </p:txEl>
                                          </p:spTgt>
                                        </p:tgtEl>
                                      </p:cBhvr>
                                    </p:animEffect>
                                    <p:anim calcmode="lin" valueType="num">
                                      <p:cBhvr>
                                        <p:cTn id="4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Effect transition="in" filter="fade">
                                      <p:cBhvr>
                                        <p:cTn id="57" dur="800" decel="100000"/>
                                        <p:tgtEl>
                                          <p:spTgt spid="2">
                                            <p:txEl>
                                              <p:pRg st="4" end="4"/>
                                            </p:txEl>
                                          </p:spTgt>
                                        </p:tgtEl>
                                      </p:cBhvr>
                                    </p:animEffect>
                                    <p:anim calcmode="lin" valueType="num">
                                      <p:cBhvr>
                                        <p:cTn id="5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2">
                                            <p:txEl>
                                              <p:pRg st="5" end="5"/>
                                            </p:txEl>
                                          </p:spTgt>
                                        </p:tgtEl>
                                        <p:attrNameLst>
                                          <p:attrName>style.visibility</p:attrName>
                                        </p:attrNameLst>
                                      </p:cBhvr>
                                      <p:to>
                                        <p:strVal val="visible"/>
                                      </p:to>
                                    </p:set>
                                    <p:animEffect transition="in" filter="fade">
                                      <p:cBhvr>
                                        <p:cTn id="67" dur="800" decel="100000"/>
                                        <p:tgtEl>
                                          <p:spTgt spid="2">
                                            <p:txEl>
                                              <p:pRg st="5" end="5"/>
                                            </p:txEl>
                                          </p:spTgt>
                                        </p:tgtEl>
                                      </p:cBhvr>
                                    </p:animEffect>
                                    <p:anim calcmode="lin" valueType="num">
                                      <p:cBhvr>
                                        <p:cTn id="6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2">
                                            <p:txEl>
                                              <p:pRg st="6" end="6"/>
                                            </p:txEl>
                                          </p:spTgt>
                                        </p:tgtEl>
                                        <p:attrNameLst>
                                          <p:attrName>style.visibility</p:attrName>
                                        </p:attrNameLst>
                                      </p:cBhvr>
                                      <p:to>
                                        <p:strVal val="visible"/>
                                      </p:to>
                                    </p:set>
                                    <p:animEffect transition="in" filter="fade">
                                      <p:cBhvr>
                                        <p:cTn id="77" dur="800" decel="100000"/>
                                        <p:tgtEl>
                                          <p:spTgt spid="2">
                                            <p:txEl>
                                              <p:pRg st="6" end="6"/>
                                            </p:txEl>
                                          </p:spTgt>
                                        </p:tgtEl>
                                      </p:cBhvr>
                                    </p:animEffect>
                                    <p:anim calcmode="lin" valueType="num">
                                      <p:cBhvr>
                                        <p:cTn id="7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a:bodyPr>
          <a:lstStyle/>
          <a:p>
            <a:pPr lvl="0"/>
            <a:r>
              <a:rPr lang="ar-IQ" sz="2800" dirty="0"/>
              <a:t>4-السلوك الانساني ظاهرة بالغة التعقيد ، فالسلوك قد يكون ظاهرا او قد يكون خفيا . </a:t>
            </a:r>
            <a:r>
              <a:rPr lang="ar-IQ" sz="2800" dirty="0">
                <a:solidFill>
                  <a:srgbClr val="FF0000"/>
                </a:solidFill>
              </a:rPr>
              <a:t>ولانه ليس باستطاعتنا تغيير السلوك غير الظاهر بشكل مباشر </a:t>
            </a:r>
            <a:r>
              <a:rPr lang="ar-IQ" sz="2800" dirty="0"/>
              <a:t>، فان علينا التركيز على السلوك الظاهر وتعريفه بدقة ووضوح بحيث يمكن تسجيل عدد مرات حدوثه او مدة حدوثه لكي نحكم على فاعلية الاساليب المستخدمة لتعديله .</a:t>
            </a:r>
            <a:endParaRPr lang="en-US" sz="2800" dirty="0"/>
          </a:p>
          <a:p>
            <a:pPr lvl="0"/>
            <a:r>
              <a:rPr lang="ar-IQ" sz="2800" dirty="0"/>
              <a:t>السلوك سواء كان عاديا ام شاذا هو سلوك متعلم في الغالبية العظمى من الحالات . فالسلوك غير المقبول مثله مثل السلوك المقبول يقوي ويتدعم اذا وفر التعزيز للفرد . ويضعف وقد يتوقف اذا ادى الى الحرمان من التعزيز .</a:t>
            </a:r>
            <a:endParaRPr lang="en-US" sz="2800" dirty="0"/>
          </a:p>
          <a:p>
            <a:pPr marL="109728" lvl="0" indent="0">
              <a:buNone/>
            </a:pPr>
            <a:endParaRPr lang="en-US" sz="2800" dirty="0"/>
          </a:p>
          <a:p>
            <a:pPr marL="109728" lvl="0" indent="0">
              <a:buNone/>
            </a:pPr>
            <a:endParaRPr lang="en-US" sz="2800" dirty="0"/>
          </a:p>
          <a:p>
            <a:endParaRPr lang="ar-SA" sz="2800" dirty="0">
              <a:solidFill>
                <a:srgbClr val="FF0000"/>
              </a:solidFill>
            </a:endParaRPr>
          </a:p>
        </p:txBody>
      </p:sp>
      <p:sp>
        <p:nvSpPr>
          <p:cNvPr id="3" name="Title 2"/>
          <p:cNvSpPr>
            <a:spLocks noGrp="1"/>
          </p:cNvSpPr>
          <p:nvPr>
            <p:ph type="title"/>
          </p:nvPr>
        </p:nvSpPr>
        <p:spPr>
          <a:xfrm>
            <a:off x="251520" y="188640"/>
            <a:ext cx="8640960" cy="576064"/>
          </a:xfrm>
        </p:spPr>
        <p:txBody>
          <a:bodyPr>
            <a:noAutofit/>
          </a:bodyPr>
          <a:lstStyle/>
          <a:p>
            <a:pPr algn="r"/>
            <a:endParaRPr lang="ar-SA" sz="3200" dirty="0">
              <a:solidFill>
                <a:srgbClr val="FF0000"/>
              </a:solidFill>
            </a:endParaRPr>
          </a:p>
        </p:txBody>
      </p:sp>
    </p:spTree>
    <p:extLst>
      <p:ext uri="{BB962C8B-B14F-4D97-AF65-F5344CB8AC3E}">
        <p14:creationId xmlns:p14="http://schemas.microsoft.com/office/powerpoint/2010/main" val="249728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800" decel="100000"/>
                                        <p:tgtEl>
                                          <p:spTgt spid="2">
                                            <p:txEl>
                                              <p:pRg st="1" end="1"/>
                                            </p:txEl>
                                          </p:spTgt>
                                        </p:tgtEl>
                                      </p:cBhvr>
                                    </p:animEffect>
                                    <p:anim calcmode="lin" valueType="num">
                                      <p:cBhvr>
                                        <p:cTn id="2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fontScale="92500"/>
          </a:bodyPr>
          <a:lstStyle/>
          <a:p>
            <a:pPr marL="109728" lvl="0" indent="0">
              <a:buNone/>
            </a:pPr>
            <a:r>
              <a:rPr lang="ar-IQ" sz="2800" b="1" dirty="0"/>
              <a:t>1-التخلص من الحساسية </a:t>
            </a:r>
            <a:r>
              <a:rPr lang="ar-IQ" sz="2800" dirty="0"/>
              <a:t>او "</a:t>
            </a:r>
            <a:r>
              <a:rPr lang="ar-IQ" sz="2800" b="1" u="sng" dirty="0">
                <a:solidFill>
                  <a:srgbClr val="FF0000"/>
                </a:solidFill>
              </a:rPr>
              <a:t>التحصين التدريجي </a:t>
            </a:r>
            <a:r>
              <a:rPr lang="ar-IQ" sz="2800" dirty="0"/>
              <a:t>" ، وهوالتخلص التدريجي من ارتباط السلوك المضطرب بشيء او حادث معين . ويتم ذلك بتحديد مثيرات السلوك المضطرب وتعريض المسترشد لتكرار متدرج لهذه المثيرات – وهو في حالة استرخاء – حتى لا تنتج الاستجابة المضطربة . ثم يستمر التعرض للمثيرات المتدرجة في الشدة حتى يتم الوصول الى عدم استثارتها للاستجابة المضطربة .</a:t>
            </a:r>
            <a:endParaRPr lang="en-US" sz="2800" dirty="0"/>
          </a:p>
          <a:p>
            <a:pPr marL="109728" lvl="0" indent="0">
              <a:buNone/>
            </a:pPr>
            <a:r>
              <a:rPr lang="ar-IQ" sz="2800" b="1" u="sng" dirty="0">
                <a:solidFill>
                  <a:srgbClr val="FF0000"/>
                </a:solidFill>
              </a:rPr>
              <a:t>2- الكف المتبادل </a:t>
            </a:r>
            <a:r>
              <a:rPr lang="ar-IQ" sz="2800" dirty="0"/>
              <a:t>، ويقصد به كف كل من نمطين سلوكيين ( غير متوافقين ) ولكنهما مترابطان واحلال سلوك متوافق محلهما .</a:t>
            </a:r>
            <a:endParaRPr lang="en-US" sz="2800" dirty="0"/>
          </a:p>
          <a:p>
            <a:pPr marL="109728" lvl="0" indent="0">
              <a:buNone/>
            </a:pPr>
            <a:r>
              <a:rPr lang="ar-IQ" sz="2800" dirty="0"/>
              <a:t>3- </a:t>
            </a:r>
            <a:r>
              <a:rPr lang="ar-IQ" sz="2800" b="1" u="sng" dirty="0">
                <a:solidFill>
                  <a:srgbClr val="FF0000"/>
                </a:solidFill>
              </a:rPr>
              <a:t>الاشراط التجنبي </a:t>
            </a:r>
            <a:r>
              <a:rPr lang="ar-IQ" sz="2800" dirty="0"/>
              <a:t>: هو تعديل السلوك من الاقدام الى الاحجام والتجنب .</a:t>
            </a:r>
            <a:endParaRPr lang="en-US" sz="2800" dirty="0"/>
          </a:p>
          <a:p>
            <a:pPr marL="109728" indent="0">
              <a:buNone/>
            </a:pPr>
            <a:r>
              <a:rPr lang="ar-IQ" sz="2800"/>
              <a:t>4- </a:t>
            </a:r>
            <a:r>
              <a:rPr lang="ar-IQ" sz="2800" b="1" u="sng">
                <a:solidFill>
                  <a:srgbClr val="FF0000"/>
                </a:solidFill>
              </a:rPr>
              <a:t>التعزيز الموجب ( الثواب </a:t>
            </a:r>
            <a:r>
              <a:rPr lang="ar-IQ" sz="2800"/>
              <a:t>) ، يعني اثابة او تعزيز السلوك المطلوب ويتم ذلك باثابة المسترشد على السلوك السوي مما يعززه ويؤدي الى النزعة الى تكرار نفس السلوك ( المطلوب ) اذا تكرر الموقف وتضم اشكال الثواب منها متهو مادي او معنوي يؤدي الى رضا المسترشد عندما يقوم بالسلوك المطلوب ( مثل النقود او الطعام او المدح او الحب او الاحترام او الدرجات المرتفعة ...الخ )</a:t>
            </a:r>
            <a:endParaRPr lang="en-US" sz="2800"/>
          </a:p>
          <a:p>
            <a:pPr marL="109728" lvl="0" indent="0">
              <a:buNone/>
            </a:pPr>
            <a:endParaRPr lang="en-US" sz="2800" dirty="0"/>
          </a:p>
          <a:p>
            <a:pPr marL="109728" lvl="0" indent="0">
              <a:buNone/>
            </a:pPr>
            <a:endParaRPr lang="en-US" sz="2800" dirty="0"/>
          </a:p>
          <a:p>
            <a:endParaRPr lang="ar-SA" sz="2800" dirty="0">
              <a:solidFill>
                <a:srgbClr val="FF0000"/>
              </a:solidFill>
            </a:endParaRPr>
          </a:p>
        </p:txBody>
      </p:sp>
      <p:sp>
        <p:nvSpPr>
          <p:cNvPr id="3" name="Title 2"/>
          <p:cNvSpPr>
            <a:spLocks noGrp="1"/>
          </p:cNvSpPr>
          <p:nvPr>
            <p:ph type="title"/>
          </p:nvPr>
        </p:nvSpPr>
        <p:spPr>
          <a:xfrm>
            <a:off x="251520" y="188640"/>
            <a:ext cx="8640960" cy="576064"/>
          </a:xfrm>
        </p:spPr>
        <p:txBody>
          <a:bodyPr>
            <a:noAutofit/>
          </a:bodyPr>
          <a:lstStyle/>
          <a:p>
            <a:pPr algn="r"/>
            <a:r>
              <a:rPr lang="ar-IQ" sz="3200" dirty="0">
                <a:effectLst/>
              </a:rPr>
              <a:t>اساليب الارشاد السلوكي :</a:t>
            </a:r>
            <a:endParaRPr lang="ar-SA" sz="3200" dirty="0">
              <a:solidFill>
                <a:srgbClr val="FF0000"/>
              </a:solidFill>
            </a:endParaRPr>
          </a:p>
        </p:txBody>
      </p:sp>
    </p:spTree>
    <p:extLst>
      <p:ext uri="{BB962C8B-B14F-4D97-AF65-F5344CB8AC3E}">
        <p14:creationId xmlns:p14="http://schemas.microsoft.com/office/powerpoint/2010/main" val="266067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800" decel="100000"/>
                                        <p:tgtEl>
                                          <p:spTgt spid="2">
                                            <p:txEl>
                                              <p:pRg st="0" end="0"/>
                                            </p:txEl>
                                          </p:spTgt>
                                        </p:tgtEl>
                                      </p:cBhvr>
                                    </p:animEffect>
                                    <p:anim calcmode="lin" valueType="num">
                                      <p:cBhvr>
                                        <p:cTn id="1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800" decel="100000"/>
                                        <p:tgtEl>
                                          <p:spTgt spid="2">
                                            <p:txEl>
                                              <p:pRg st="1" end="1"/>
                                            </p:txEl>
                                          </p:spTgt>
                                        </p:tgtEl>
                                      </p:cBhvr>
                                    </p:animEffect>
                                    <p:anim calcmode="lin" valueType="num">
                                      <p:cBhvr>
                                        <p:cTn id="2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800" decel="100000"/>
                                        <p:tgtEl>
                                          <p:spTgt spid="2">
                                            <p:txEl>
                                              <p:pRg st="2" end="2"/>
                                            </p:txEl>
                                          </p:spTgt>
                                        </p:tgtEl>
                                      </p:cBhvr>
                                    </p:animEffect>
                                    <p:anim calcmode="lin" valueType="num">
                                      <p:cBhvr>
                                        <p:cTn id="3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fade">
                                      <p:cBhvr>
                                        <p:cTn id="47" dur="800" decel="100000"/>
                                        <p:tgtEl>
                                          <p:spTgt spid="2">
                                            <p:txEl>
                                              <p:pRg st="3" end="3"/>
                                            </p:txEl>
                                          </p:spTgt>
                                        </p:tgtEl>
                                      </p:cBhvr>
                                    </p:animEffect>
                                    <p:anim calcmode="lin" valueType="num">
                                      <p:cBhvr>
                                        <p:cTn id="4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lnSpcReduction="10000"/>
          </a:bodyPr>
          <a:lstStyle/>
          <a:p>
            <a:pPr marL="109728" lvl="0" indent="0">
              <a:buNone/>
            </a:pPr>
            <a:r>
              <a:rPr lang="ar-IQ" sz="3200" dirty="0"/>
              <a:t>5- </a:t>
            </a:r>
            <a:r>
              <a:rPr lang="ar-IQ" sz="3200" b="1" u="sng" dirty="0">
                <a:solidFill>
                  <a:srgbClr val="FF0000"/>
                </a:solidFill>
              </a:rPr>
              <a:t>التعزيز السالب . </a:t>
            </a:r>
            <a:r>
              <a:rPr lang="ar-IQ" sz="3200" dirty="0"/>
              <a:t>وهو العمل على ظهور المطلوب ، وذلك بتعريض المسترشد لمثير غير سار اثناء السلوك غير المرغوب فيه ، ثم ازالة المثير غير السار مباشرة بعد ظهور الاستجابة المطلوبة .</a:t>
            </a:r>
            <a:endParaRPr lang="en-US" sz="3200" dirty="0"/>
          </a:p>
          <a:p>
            <a:pPr marL="109728" lvl="0" indent="0">
              <a:buNone/>
            </a:pPr>
            <a:r>
              <a:rPr lang="ar-IQ" sz="3200" b="1" u="sng" dirty="0">
                <a:solidFill>
                  <a:srgbClr val="FF0000"/>
                </a:solidFill>
              </a:rPr>
              <a:t>6- الثواب والعقاب </a:t>
            </a:r>
            <a:r>
              <a:rPr lang="ar-IQ" sz="3200" dirty="0"/>
              <a:t>. يفضل عدم استخدام اسلوب العقاب وحدة لانه اثبت بالتجربة بانه اقل الاساليب فعالية – من وجهة نظر الارشاد والعلاج النفسي – لانه يكف السلوك اللا توافقي مؤقتا ، وقد يؤدي الى معاودة ظهوره مرة اخرى او الى ابداله بسلوك لا توافقي اخر وقد يجعل السلوك العام للمسترشد اكثر اضطرابا لا اكثر توافقا ... المطلوب دائما في عملية الارشاد والعلاج النفسي هو تعلم سلوك توافقي ، وان كان لابد من </a:t>
            </a:r>
            <a:r>
              <a:rPr lang="ar-IQ" sz="3200" dirty="0">
                <a:solidFill>
                  <a:srgbClr val="FF0000"/>
                </a:solidFill>
              </a:rPr>
              <a:t>كف السلوك اللا توافقي بالعقاب </a:t>
            </a:r>
            <a:r>
              <a:rPr lang="ar-IQ" sz="3200" dirty="0"/>
              <a:t>، فلابد اذن من ان يلازمه تعلم سلوك توافقي جديد باستخدام الثواب .</a:t>
            </a:r>
            <a:endParaRPr lang="en-US" sz="3200" dirty="0"/>
          </a:p>
          <a:p>
            <a:pPr marL="109728" lvl="0" indent="0">
              <a:buNone/>
            </a:pPr>
            <a:endParaRPr lang="en-US" sz="2800" dirty="0"/>
          </a:p>
          <a:p>
            <a:pPr marL="109728" lvl="0" indent="0">
              <a:buNone/>
            </a:pPr>
            <a:endParaRPr lang="en-US" sz="2800" dirty="0"/>
          </a:p>
          <a:p>
            <a:endParaRPr lang="ar-SA" sz="2800" dirty="0">
              <a:solidFill>
                <a:srgbClr val="FF0000"/>
              </a:solidFill>
            </a:endParaRPr>
          </a:p>
        </p:txBody>
      </p:sp>
      <p:sp>
        <p:nvSpPr>
          <p:cNvPr id="3" name="Title 2"/>
          <p:cNvSpPr>
            <a:spLocks noGrp="1"/>
          </p:cNvSpPr>
          <p:nvPr>
            <p:ph type="title"/>
          </p:nvPr>
        </p:nvSpPr>
        <p:spPr>
          <a:xfrm>
            <a:off x="251520" y="188640"/>
            <a:ext cx="8640960" cy="576064"/>
          </a:xfrm>
        </p:spPr>
        <p:txBody>
          <a:bodyPr>
            <a:noAutofit/>
          </a:bodyPr>
          <a:lstStyle/>
          <a:p>
            <a:pPr algn="r"/>
            <a:r>
              <a:rPr lang="ar-IQ" sz="3600" dirty="0">
                <a:solidFill>
                  <a:srgbClr val="FF0000"/>
                </a:solidFill>
                <a:effectLst/>
              </a:rPr>
              <a:t>اساليب الارشاد السلوكي :</a:t>
            </a:r>
            <a:endParaRPr lang="ar-SA" sz="3600" dirty="0">
              <a:solidFill>
                <a:srgbClr val="FF0000"/>
              </a:solidFill>
            </a:endParaRPr>
          </a:p>
        </p:txBody>
      </p:sp>
    </p:spTree>
    <p:extLst>
      <p:ext uri="{BB962C8B-B14F-4D97-AF65-F5344CB8AC3E}">
        <p14:creationId xmlns:p14="http://schemas.microsoft.com/office/powerpoint/2010/main" val="211715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764704"/>
            <a:ext cx="8928992" cy="5616624"/>
          </a:xfrm>
        </p:spPr>
        <p:txBody>
          <a:bodyPr>
            <a:normAutofit/>
          </a:bodyPr>
          <a:lstStyle/>
          <a:p>
            <a:pPr marL="109728" lvl="0" indent="0">
              <a:buNone/>
            </a:pPr>
            <a:r>
              <a:rPr lang="ar-IQ" sz="3200" b="1" u="sng" dirty="0">
                <a:solidFill>
                  <a:srgbClr val="FF0000"/>
                </a:solidFill>
              </a:rPr>
              <a:t>7- الاطفاء او الاغفال </a:t>
            </a:r>
            <a:r>
              <a:rPr lang="ar-IQ" sz="3200" dirty="0"/>
              <a:t>، هنا يحاول المرشد محو السلوك غير المتوافق وذلك باغفاله ( أي غياب التعزيز ) حتى ينطفئ السلوك غير المتوافق (أي يتضاءل تدريجيا حتى يختفي ) .</a:t>
            </a:r>
            <a:endParaRPr lang="en-US" sz="3200" dirty="0"/>
          </a:p>
          <a:p>
            <a:pPr marL="109728" indent="0">
              <a:buNone/>
            </a:pPr>
            <a:endParaRPr lang="ar-IQ" sz="3200" b="1" u="sng" dirty="0">
              <a:solidFill>
                <a:srgbClr val="FF0000"/>
              </a:solidFill>
            </a:endParaRPr>
          </a:p>
          <a:p>
            <a:pPr marL="109728" indent="0">
              <a:buNone/>
            </a:pPr>
            <a:endParaRPr lang="ar-IQ" sz="3200" b="1" u="sng" dirty="0">
              <a:solidFill>
                <a:srgbClr val="FF0000"/>
              </a:solidFill>
            </a:endParaRPr>
          </a:p>
          <a:p>
            <a:pPr marL="109728" indent="0">
              <a:buNone/>
            </a:pPr>
            <a:r>
              <a:rPr lang="ar-IQ" sz="3200" b="1" u="sng" dirty="0">
                <a:solidFill>
                  <a:srgbClr val="FF0000"/>
                </a:solidFill>
              </a:rPr>
              <a:t>8-الاطفاء والتعزيز ، </a:t>
            </a:r>
            <a:r>
              <a:rPr lang="ar-IQ" sz="3200" dirty="0"/>
              <a:t>لا يستخدم اسلوب تدريب الاطفال ( الاطفاء ) وحده عادة الا اذا صاحبه اسلوب اخر مثل الثواب او التعزيز ، ويستخدم الاطفاء والتعزيز في تسهيل </a:t>
            </a:r>
            <a:r>
              <a:rPr lang="ar-IQ" sz="3200" dirty="0">
                <a:solidFill>
                  <a:srgbClr val="FF0000"/>
                </a:solidFill>
              </a:rPr>
              <a:t>محو السلوك غير المرغوب فيه وتعلم السلوك المطلوب</a:t>
            </a:r>
            <a:r>
              <a:rPr lang="ar-IQ" sz="3200" dirty="0"/>
              <a:t>.</a:t>
            </a:r>
            <a:endParaRPr lang="en-US" sz="3200" dirty="0"/>
          </a:p>
          <a:p>
            <a:pPr marL="109728" lvl="0" indent="0">
              <a:buNone/>
            </a:pPr>
            <a:endParaRPr lang="en-US" sz="2800" dirty="0"/>
          </a:p>
          <a:p>
            <a:pPr marL="109728" lvl="0" indent="0">
              <a:buNone/>
            </a:pPr>
            <a:endParaRPr lang="en-US" sz="2800" dirty="0"/>
          </a:p>
          <a:p>
            <a:endParaRPr lang="ar-SA" sz="2800" dirty="0">
              <a:solidFill>
                <a:srgbClr val="FF0000"/>
              </a:solidFill>
            </a:endParaRPr>
          </a:p>
        </p:txBody>
      </p:sp>
      <p:sp>
        <p:nvSpPr>
          <p:cNvPr id="3" name="Title 2"/>
          <p:cNvSpPr>
            <a:spLocks noGrp="1"/>
          </p:cNvSpPr>
          <p:nvPr>
            <p:ph type="title"/>
          </p:nvPr>
        </p:nvSpPr>
        <p:spPr>
          <a:xfrm>
            <a:off x="251520" y="188640"/>
            <a:ext cx="8640960" cy="288032"/>
          </a:xfrm>
        </p:spPr>
        <p:txBody>
          <a:bodyPr>
            <a:noAutofit/>
          </a:bodyPr>
          <a:lstStyle/>
          <a:p>
            <a:pPr algn="r"/>
            <a:endParaRPr lang="ar-SA" sz="3200" dirty="0">
              <a:solidFill>
                <a:srgbClr val="FF0000"/>
              </a:solidFill>
            </a:endParaRPr>
          </a:p>
        </p:txBody>
      </p:sp>
    </p:spTree>
    <p:extLst>
      <p:ext uri="{BB962C8B-B14F-4D97-AF65-F5344CB8AC3E}">
        <p14:creationId xmlns:p14="http://schemas.microsoft.com/office/powerpoint/2010/main" val="297677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a:bodyPr>
          <a:lstStyle/>
          <a:p>
            <a:pPr marL="109728" indent="0">
              <a:buNone/>
            </a:pPr>
            <a:r>
              <a:rPr lang="ar-IQ" sz="3200" b="1" dirty="0">
                <a:solidFill>
                  <a:srgbClr val="FF0000"/>
                </a:solidFill>
              </a:rPr>
              <a:t>1-تفريغ الانفعالات المكبوتة :</a:t>
            </a:r>
            <a:endParaRPr lang="en-US" sz="3200" dirty="0">
              <a:solidFill>
                <a:srgbClr val="FF0000"/>
              </a:solidFill>
            </a:endParaRPr>
          </a:p>
          <a:p>
            <a:pPr marL="109728" indent="0">
              <a:buNone/>
            </a:pPr>
            <a:r>
              <a:rPr lang="ar-IQ" sz="2800" dirty="0"/>
              <a:t>يهيء الارشاد للفرد فرصة لكي يعبر عن انفعالاته المكبوتة . فالفرد الذي يعاني من مشكلة ما ، ومن خلال حالته انه قد مر بخبرات ادت به الى الصراع والاحباط فكبت هذه الخبرات مع الانفعالات المصاحبة لها .</a:t>
            </a:r>
          </a:p>
          <a:p>
            <a:pPr marL="109728" indent="0">
              <a:buNone/>
            </a:pPr>
            <a:r>
              <a:rPr lang="ar-IQ" sz="2800" dirty="0"/>
              <a:t>ولن تتيح له الفرصة للتعبير عنها ، فاذا ما اتيحت له هذه الفرصة اثناء الارشاد فكأنما ازيح عن كاهله عبء ثقيل ، وتبدو مظاهر هذا التفريغ اثناء التوجيه والارشاد في بكاء الفرد وغضبه وحديثه عن الخبرات التي يعتبرها غير ساره او الخبرات التي كان يعجز عن الافصاح عنها او الاعتراف بها ، لذا يشترط ان يشعر الفرد بان المرشد يتقبله لذاته ، وانه لن يصدر عليه احكاما خلقية مهما كانت اعترافاته وانفعالاته حتى يشعر بالامن والطمأنينة </a:t>
            </a:r>
            <a:endParaRPr lang="en-US" sz="2800" dirty="0"/>
          </a:p>
        </p:txBody>
      </p:sp>
      <p:sp>
        <p:nvSpPr>
          <p:cNvPr id="3" name="Title 2"/>
          <p:cNvSpPr>
            <a:spLocks noGrp="1"/>
          </p:cNvSpPr>
          <p:nvPr>
            <p:ph type="title"/>
          </p:nvPr>
        </p:nvSpPr>
        <p:spPr>
          <a:xfrm>
            <a:off x="251520" y="188640"/>
            <a:ext cx="8640960" cy="720080"/>
          </a:xfrm>
        </p:spPr>
        <p:txBody>
          <a:bodyPr>
            <a:noAutofit/>
          </a:bodyPr>
          <a:lstStyle/>
          <a:p>
            <a:pPr algn="r"/>
            <a:r>
              <a:rPr lang="ar-IQ" sz="3200" dirty="0">
                <a:effectLst/>
              </a:rPr>
              <a:t>العناصر المشتركة في اساليب الارشاد</a:t>
            </a:r>
            <a:endParaRPr lang="ar-SA" sz="3200" dirty="0">
              <a:solidFill>
                <a:srgbClr val="FF0000"/>
              </a:solidFill>
            </a:endParaRPr>
          </a:p>
        </p:txBody>
      </p:sp>
    </p:spTree>
    <p:extLst>
      <p:ext uri="{BB962C8B-B14F-4D97-AF65-F5344CB8AC3E}">
        <p14:creationId xmlns:p14="http://schemas.microsoft.com/office/powerpoint/2010/main" val="145645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r-IQ" dirty="0"/>
              <a:t>1-الارشاد الفردي .				2-الارشاد الجماعي.</a:t>
            </a:r>
            <a:endParaRPr lang="en-US" dirty="0"/>
          </a:p>
          <a:p>
            <a:r>
              <a:rPr lang="ar-IQ" dirty="0"/>
              <a:t>3-الارشاد المباشر .				4-الارشاد غير المباشر.</a:t>
            </a:r>
            <a:endParaRPr lang="en-US" dirty="0"/>
          </a:p>
          <a:p>
            <a:r>
              <a:rPr lang="ar-IQ" dirty="0"/>
              <a:t>5-الارشاد الديني .				6-الارشاد باللعب .</a:t>
            </a:r>
            <a:endParaRPr lang="en-US" dirty="0"/>
          </a:p>
          <a:p>
            <a:r>
              <a:rPr lang="ar-IQ" dirty="0"/>
              <a:t>7-الارشاد المختصر .				8-الارشاد بالمراسلة .</a:t>
            </a:r>
            <a:endParaRPr lang="en-US" dirty="0"/>
          </a:p>
          <a:p>
            <a:r>
              <a:rPr lang="ar-IQ" dirty="0"/>
              <a:t>9-الارشاد العرضي .				10-الارشاد السلوكي.</a:t>
            </a:r>
            <a:endParaRPr lang="en-US" dirty="0"/>
          </a:p>
          <a:p>
            <a:r>
              <a:rPr lang="ar-IQ" dirty="0"/>
              <a:t>11-الارشاد المهني .				12-الارشاد المدرسي .</a:t>
            </a:r>
            <a:endParaRPr lang="en-US" dirty="0"/>
          </a:p>
          <a:p>
            <a:r>
              <a:rPr lang="ar-IQ" dirty="0"/>
              <a:t>13-الارشاد الاسري .				14-الارشاد الزواجي .</a:t>
            </a:r>
            <a:endParaRPr lang="en-US" dirty="0"/>
          </a:p>
          <a:p>
            <a:r>
              <a:rPr lang="ar-IQ" dirty="0"/>
              <a:t>15-ارشاد الاطفال.				16-ارشاد الشباب .</a:t>
            </a:r>
            <a:endParaRPr lang="en-US" dirty="0"/>
          </a:p>
          <a:p>
            <a:r>
              <a:rPr lang="ar-IQ" dirty="0"/>
              <a:t>17-ارشاد الكبار .				18-ارشاد غير الاعتياديين .</a:t>
            </a:r>
            <a:endParaRPr lang="ar-SA" dirty="0"/>
          </a:p>
        </p:txBody>
      </p:sp>
      <p:sp>
        <p:nvSpPr>
          <p:cNvPr id="3" name="Title 2"/>
          <p:cNvSpPr>
            <a:spLocks noGrp="1"/>
          </p:cNvSpPr>
          <p:nvPr>
            <p:ph type="title"/>
          </p:nvPr>
        </p:nvSpPr>
        <p:spPr>
          <a:xfrm>
            <a:off x="457200" y="274638"/>
            <a:ext cx="8229600" cy="634082"/>
          </a:xfrm>
        </p:spPr>
        <p:txBody>
          <a:bodyPr>
            <a:normAutofit fontScale="90000"/>
          </a:bodyPr>
          <a:lstStyle/>
          <a:p>
            <a:pPr algn="r"/>
            <a:r>
              <a:rPr lang="ar-IQ" dirty="0"/>
              <a:t>اساليب الارشاد تتضمن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 calcmode="lin" valueType="num">
                                      <p:cBhvr>
                                        <p:cTn id="56"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ppt_x</p:attrName>
                                        </p:attrNameLst>
                                      </p:cBhvr>
                                      <p:tavLst>
                                        <p:tav tm="0">
                                          <p:val>
                                            <p:strVal val="#ppt_x-.2"/>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 calcmode="lin" valueType="num">
                                      <p:cBhvr>
                                        <p:cTn id="70" dur="1000" fill="hold"/>
                                        <p:tgtEl>
                                          <p:spTgt spid="2">
                                            <p:txEl>
                                              <p:pRg st="8" end="8"/>
                                            </p:txEl>
                                          </p:spTgt>
                                        </p:tgtEl>
                                        <p:attrNameLst>
                                          <p:attrName>ppt_x</p:attrName>
                                        </p:attrNameLst>
                                      </p:cBhvr>
                                      <p:tavLst>
                                        <p:tav tm="0">
                                          <p:val>
                                            <p:strVal val="#ppt_x-.2"/>
                                          </p:val>
                                        </p:tav>
                                        <p:tav tm="100000">
                                          <p:val>
                                            <p:strVal val="#ppt_x"/>
                                          </p:val>
                                        </p:tav>
                                      </p:tavLst>
                                    </p:anim>
                                    <p:anim calcmode="lin" valueType="num">
                                      <p:cBhvr>
                                        <p:cTn id="71" dur="1000" fill="hold"/>
                                        <p:tgtEl>
                                          <p:spTgt spid="2">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fontScale="85000" lnSpcReduction="20000"/>
          </a:bodyPr>
          <a:lstStyle/>
          <a:p>
            <a:r>
              <a:rPr lang="ar-IQ" sz="3800" dirty="0">
                <a:solidFill>
                  <a:srgbClr val="FF0000"/>
                </a:solidFill>
              </a:rPr>
              <a:t>2-</a:t>
            </a:r>
            <a:r>
              <a:rPr lang="ar-IQ" sz="3800" b="1" dirty="0">
                <a:solidFill>
                  <a:srgbClr val="FF0000"/>
                </a:solidFill>
              </a:rPr>
              <a:t>الاستبصار</a:t>
            </a:r>
            <a:r>
              <a:rPr lang="ar-IQ" sz="3800" dirty="0">
                <a:solidFill>
                  <a:srgbClr val="FF0000"/>
                </a:solidFill>
              </a:rPr>
              <a:t> </a:t>
            </a:r>
            <a:r>
              <a:rPr lang="ar-IQ" sz="3800" dirty="0"/>
              <a:t>: </a:t>
            </a:r>
            <a:endParaRPr lang="en-US" sz="3800" dirty="0"/>
          </a:p>
          <a:p>
            <a:pPr marL="109728" indent="0">
              <a:buNone/>
            </a:pPr>
            <a:r>
              <a:rPr lang="ar-IQ" sz="2800" dirty="0"/>
              <a:t>يقصد به مساعدة الفرد لفهم نفسه وادراك نواحي القوة والضعف فيه ومكونات شخصيته ليتقبل ذاته على ما هي عليه . ولا يشترط بالاستبصار فهم الفرد لذاته عقليا فقط بل يجب تغير وجهة نظره نحو نفسه ومشاعره نحو ذاته ،</a:t>
            </a:r>
          </a:p>
          <a:p>
            <a:pPr marL="109728" indent="0">
              <a:buNone/>
            </a:pPr>
            <a:r>
              <a:rPr lang="ar-IQ" sz="2800" dirty="0"/>
              <a:t>فالفهم هنا اساسه العقل والشعور الوجداني والتغيير هنا </a:t>
            </a:r>
            <a:r>
              <a:rPr lang="ar-IQ" sz="2800" b="1" dirty="0">
                <a:solidFill>
                  <a:srgbClr val="FF0000"/>
                </a:solidFill>
              </a:rPr>
              <a:t>تغيير في الذات من حيث تغيير الاتجاهات واكتشاف العناصر النفسية الايجابية واعادة تنظيمها بما يساعد الفرد على التكيف والتوافق ،</a:t>
            </a:r>
            <a:r>
              <a:rPr lang="ar-IQ" sz="2800" dirty="0"/>
              <a:t> ويؤدي الاستبصار في هذه الحالة الى تغيير وجهة نظر الفرد نحو نفسه ونحو العالم المحيط به ، </a:t>
            </a:r>
          </a:p>
          <a:p>
            <a:pPr marL="109728" indent="0">
              <a:buNone/>
            </a:pPr>
            <a:r>
              <a:rPr lang="ar-IQ" sz="2800" dirty="0"/>
              <a:t>ويتوقف مدى ما يصل اليه الفرد من استبصار على نوع الاضطراب الذي يعاني منه او المشكلة التي تواجهة ، فقد يقتصر على مجرد معرفة الفرد لامكانياته ، بالنسبة لموقف خاص او مشكلة معينة، على سبيل المثال </a:t>
            </a:r>
          </a:p>
          <a:p>
            <a:pPr marL="109728" indent="0">
              <a:buNone/>
            </a:pPr>
            <a:r>
              <a:rPr lang="ar-IQ" sz="2800" dirty="0"/>
              <a:t>حالة الطالب الذي يرغمه اهله على دراسة الطب ويساعده الارشاد على التحقق من ان مهنة الطب ليست بالمهنة التي تلائمة وان لديه من الامكانيات ما يساعده على النجاح في الدراسة الاخرى كالهندسة او المحاسبة ، وقد يكون الاستبصار اعمق من ذلك فيشمل اعادة تنظيم الذات بأكملها وتغيير نمط حياة الفرد كله .</a:t>
            </a:r>
            <a:endParaRPr lang="en-US" sz="2800" dirty="0"/>
          </a:p>
          <a:p>
            <a:pPr marL="109728" indent="0">
              <a:buNone/>
            </a:pPr>
            <a:r>
              <a:rPr lang="ar-IQ" sz="2800" dirty="0"/>
              <a:t> </a:t>
            </a:r>
            <a:endParaRPr lang="en-US" sz="2800" dirty="0"/>
          </a:p>
        </p:txBody>
      </p:sp>
      <p:sp>
        <p:nvSpPr>
          <p:cNvPr id="3" name="Title 2"/>
          <p:cNvSpPr>
            <a:spLocks noGrp="1"/>
          </p:cNvSpPr>
          <p:nvPr>
            <p:ph type="title"/>
          </p:nvPr>
        </p:nvSpPr>
        <p:spPr>
          <a:xfrm>
            <a:off x="251520" y="188640"/>
            <a:ext cx="8640960" cy="720080"/>
          </a:xfrm>
        </p:spPr>
        <p:txBody>
          <a:bodyPr>
            <a:noAutofit/>
          </a:bodyPr>
          <a:lstStyle/>
          <a:p>
            <a:pPr algn="r"/>
            <a:r>
              <a:rPr lang="ar-IQ" sz="3200" dirty="0">
                <a:effectLst/>
              </a:rPr>
              <a:t>العناصر المشتركة في اساليب الارشاد</a:t>
            </a:r>
            <a:endParaRPr lang="ar-SA" sz="3200" dirty="0">
              <a:solidFill>
                <a:srgbClr val="FF0000"/>
              </a:solidFill>
            </a:endParaRPr>
          </a:p>
        </p:txBody>
      </p:sp>
    </p:spTree>
    <p:extLst>
      <p:ext uri="{BB962C8B-B14F-4D97-AF65-F5344CB8AC3E}">
        <p14:creationId xmlns:p14="http://schemas.microsoft.com/office/powerpoint/2010/main" val="191825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a:bodyPr>
          <a:lstStyle/>
          <a:p>
            <a:r>
              <a:rPr lang="ar-IQ" sz="3200" dirty="0">
                <a:solidFill>
                  <a:srgbClr val="FF0000"/>
                </a:solidFill>
              </a:rPr>
              <a:t>3-</a:t>
            </a:r>
            <a:r>
              <a:rPr lang="ar-IQ" sz="3200" b="1" dirty="0">
                <a:solidFill>
                  <a:srgbClr val="FF0000"/>
                </a:solidFill>
              </a:rPr>
              <a:t>المقاومة ومجابهة الموقف </a:t>
            </a:r>
            <a:r>
              <a:rPr lang="ar-IQ" sz="2800" b="1" dirty="0">
                <a:solidFill>
                  <a:srgbClr val="FF0000"/>
                </a:solidFill>
              </a:rPr>
              <a:t>:</a:t>
            </a:r>
            <a:endParaRPr lang="en-US" sz="2800" dirty="0">
              <a:solidFill>
                <a:srgbClr val="FF0000"/>
              </a:solidFill>
            </a:endParaRPr>
          </a:p>
          <a:p>
            <a:r>
              <a:rPr lang="ar-IQ" sz="2800" dirty="0"/>
              <a:t>نجد التجاء الفرد الى المرشد يدل على انه عاجز عن الاستبصار وادراك اسباب مشكلته ، ولديه من الانفعالات المكبوتة ما عجز عن تفريغه ، وفي اثناء الارشاد مقاومته ورفضه انتهاز الفرصة المتاحة له للمساعدة رغم حاجته اليها ورغبته فيها ، وقد تبدو المقاومة في شكل منافسة المرشد في ميدان عمله ، وادعاء الذكاء والفهم ،او الصمت او الاحجام عن التعبير او التهرب من مجابهة الموقف ، او الامتناع عن الحضور في المقابلة التالية .</a:t>
            </a:r>
            <a:endParaRPr lang="en-US" sz="2800" dirty="0"/>
          </a:p>
          <a:p>
            <a:pPr marL="109728" indent="0">
              <a:buNone/>
            </a:pPr>
            <a:r>
              <a:rPr lang="ar-IQ" sz="2800" dirty="0"/>
              <a:t> </a:t>
            </a:r>
            <a:endParaRPr lang="en-US" sz="2800" dirty="0"/>
          </a:p>
        </p:txBody>
      </p:sp>
      <p:sp>
        <p:nvSpPr>
          <p:cNvPr id="3" name="Title 2"/>
          <p:cNvSpPr>
            <a:spLocks noGrp="1"/>
          </p:cNvSpPr>
          <p:nvPr>
            <p:ph type="title"/>
          </p:nvPr>
        </p:nvSpPr>
        <p:spPr>
          <a:xfrm>
            <a:off x="251520" y="188640"/>
            <a:ext cx="8640960" cy="720080"/>
          </a:xfrm>
        </p:spPr>
        <p:txBody>
          <a:bodyPr>
            <a:noAutofit/>
          </a:bodyPr>
          <a:lstStyle/>
          <a:p>
            <a:pPr algn="r"/>
            <a:r>
              <a:rPr lang="ar-IQ" sz="3200" dirty="0">
                <a:effectLst/>
              </a:rPr>
              <a:t>العناصر المشتركة في اساليب الارشاد</a:t>
            </a:r>
            <a:endParaRPr lang="ar-SA" sz="3200" dirty="0">
              <a:solidFill>
                <a:srgbClr val="FF0000"/>
              </a:solidFill>
            </a:endParaRPr>
          </a:p>
        </p:txBody>
      </p:sp>
    </p:spTree>
    <p:extLst>
      <p:ext uri="{BB962C8B-B14F-4D97-AF65-F5344CB8AC3E}">
        <p14:creationId xmlns:p14="http://schemas.microsoft.com/office/powerpoint/2010/main" val="10515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928992" cy="5400600"/>
          </a:xfrm>
        </p:spPr>
        <p:txBody>
          <a:bodyPr>
            <a:normAutofit lnSpcReduction="10000"/>
          </a:bodyPr>
          <a:lstStyle/>
          <a:p>
            <a:r>
              <a:rPr lang="ar-IQ" sz="2800" dirty="0"/>
              <a:t>4- </a:t>
            </a:r>
            <a:r>
              <a:rPr lang="ar-IQ" sz="2800" b="1" dirty="0"/>
              <a:t>النضج والاستقلال :</a:t>
            </a:r>
            <a:endParaRPr lang="en-US" sz="2800" dirty="0"/>
          </a:p>
          <a:p>
            <a:r>
              <a:rPr lang="ar-IQ" sz="2800" dirty="0"/>
              <a:t>الهدف من كل اساليب التوجيه مساعدة الفرد كي يتغلب على مشكلاته ، لذا يجب ان يقوم الارشاد على اساس الايمان بان الفرد لديه العناصر والقدرة التي تساعده للتغلب على العوامل التي تعوق نموه ، والارشاد ما هو الا عنصر مساعد فيمثل عمل العناصر الداخلية في الجسم على مقاومة كل ميكروب دخل فيه ، </a:t>
            </a:r>
          </a:p>
          <a:p>
            <a:r>
              <a:rPr lang="ar-IQ" sz="2800" dirty="0"/>
              <a:t>ويساعد الطبيب بالدواء على تقوية العناصر الداخلية هذه ليتغلب الفرد على مرضه فاذا ما زال الخطر لم يعد هناك حاجة للدواء . وكذلك الحال في الارشاد ، اذ يسمح بتدعيم الطاقة الايجابية للفرد ولابد ان يأتي الفرد الذي لا يحتاج فيه للمرشد فيستقل عنه ويحاول حل كل ما يصادفه من مشكلات بنفسه ، وبهذا يصل الى مرحلة </a:t>
            </a:r>
            <a:r>
              <a:rPr lang="ar-IQ" sz="2800" b="1" dirty="0">
                <a:solidFill>
                  <a:srgbClr val="FF0000"/>
                </a:solidFill>
              </a:rPr>
              <a:t>الفطام النفسي والنضج </a:t>
            </a:r>
            <a:r>
              <a:rPr lang="ar-IQ" sz="2800" dirty="0"/>
              <a:t>الذي يساعده على التوافق والاستقلال في حياته.</a:t>
            </a:r>
            <a:endParaRPr lang="en-US" sz="2800" dirty="0"/>
          </a:p>
          <a:p>
            <a:pPr marL="109728" indent="0">
              <a:buNone/>
            </a:pPr>
            <a:r>
              <a:rPr lang="ar-IQ" sz="2800" dirty="0"/>
              <a:t> </a:t>
            </a:r>
            <a:endParaRPr lang="en-US" sz="2800" dirty="0"/>
          </a:p>
        </p:txBody>
      </p:sp>
      <p:sp>
        <p:nvSpPr>
          <p:cNvPr id="3" name="Title 2"/>
          <p:cNvSpPr>
            <a:spLocks noGrp="1"/>
          </p:cNvSpPr>
          <p:nvPr>
            <p:ph type="title"/>
          </p:nvPr>
        </p:nvSpPr>
        <p:spPr>
          <a:xfrm>
            <a:off x="251520" y="188640"/>
            <a:ext cx="8640960" cy="720080"/>
          </a:xfrm>
        </p:spPr>
        <p:txBody>
          <a:bodyPr>
            <a:noAutofit/>
          </a:bodyPr>
          <a:lstStyle/>
          <a:p>
            <a:pPr algn="r"/>
            <a:r>
              <a:rPr lang="ar-IQ" sz="3200" dirty="0">
                <a:effectLst/>
              </a:rPr>
              <a:t>العناصر المشتركة في اساليب الارشاد</a:t>
            </a:r>
            <a:endParaRPr lang="ar-SA" sz="3200" dirty="0">
              <a:solidFill>
                <a:srgbClr val="FF0000"/>
              </a:solidFill>
            </a:endParaRPr>
          </a:p>
        </p:txBody>
      </p:sp>
    </p:spTree>
    <p:extLst>
      <p:ext uri="{BB962C8B-B14F-4D97-AF65-F5344CB8AC3E}">
        <p14:creationId xmlns:p14="http://schemas.microsoft.com/office/powerpoint/2010/main" val="410348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rmAutofit/>
          </a:bodyPr>
          <a:lstStyle/>
          <a:p>
            <a:pPr algn="ctr"/>
            <a:r>
              <a:rPr lang="ar-IQ" dirty="0"/>
              <a:t>الارشاد الفردي والجماعي :</a:t>
            </a:r>
            <a:endParaRPr lang="ar-SA" dirty="0"/>
          </a:p>
        </p:txBody>
      </p:sp>
      <p:sp>
        <p:nvSpPr>
          <p:cNvPr id="2" name="Content Placeholder 1"/>
          <p:cNvSpPr>
            <a:spLocks noGrp="1"/>
          </p:cNvSpPr>
          <p:nvPr>
            <p:ph idx="1"/>
          </p:nvPr>
        </p:nvSpPr>
        <p:spPr>
          <a:xfrm>
            <a:off x="457200" y="1268760"/>
            <a:ext cx="8229600" cy="4738531"/>
          </a:xfrm>
        </p:spPr>
        <p:txBody>
          <a:bodyPr>
            <a:normAutofit/>
          </a:bodyPr>
          <a:lstStyle/>
          <a:p>
            <a:r>
              <a:rPr lang="ar-IQ" b="1" u="sng" dirty="0">
                <a:solidFill>
                  <a:srgbClr val="FF0000"/>
                </a:solidFill>
              </a:rPr>
              <a:t>الارشاد الفردي :</a:t>
            </a:r>
          </a:p>
          <a:p>
            <a:r>
              <a:rPr lang="ar-IQ" dirty="0"/>
              <a:t>هو ارشاد شخصي او ارشاد عميل واحد وجها لوجه مرة او جلسة تتراوح مدتها ( 45-50) دقيقة لانها تعد مملة ومتعبة اذا كانت اكثر من ذلك ، وتعتمد فاعلية الارشاد الفردي اساسا على العلاقة الارشادية المهنية بين المرشد والعميل </a:t>
            </a:r>
            <a:r>
              <a:rPr lang="ar-IQ" u="sng" dirty="0">
                <a:solidFill>
                  <a:srgbClr val="FF0000"/>
                </a:solidFill>
              </a:rPr>
              <a:t>وتستخدم حالات </a:t>
            </a:r>
            <a:r>
              <a:rPr lang="ar-IQ" b="1" u="sng" dirty="0">
                <a:solidFill>
                  <a:srgbClr val="FF0000"/>
                </a:solidFill>
              </a:rPr>
              <a:t>الارشاد الفردية</a:t>
            </a:r>
            <a:r>
              <a:rPr lang="ar-IQ" u="sng" dirty="0">
                <a:solidFill>
                  <a:srgbClr val="FF0000"/>
                </a:solidFill>
              </a:rPr>
              <a:t> في :</a:t>
            </a:r>
            <a:endParaRPr lang="en-US" u="sng" dirty="0">
              <a:solidFill>
                <a:srgbClr val="FF0000"/>
              </a:solidFill>
            </a:endParaRPr>
          </a:p>
          <a:p>
            <a:r>
              <a:rPr lang="ar-IQ" dirty="0"/>
              <a:t>* الحالات ذات المشكلات التي يغلب عليها الطابع الفردي والخاصة جدا كما في حالات </a:t>
            </a:r>
            <a:r>
              <a:rPr lang="ar-IQ" dirty="0">
                <a:solidFill>
                  <a:srgbClr val="0070C0"/>
                </a:solidFill>
              </a:rPr>
              <a:t>الانتحار والمشاكل العاطفية او حالات الانحراف الجنسي.</a:t>
            </a:r>
            <a:endParaRPr lang="en-US" dirty="0">
              <a:solidFill>
                <a:srgbClr val="0070C0"/>
              </a:solidFill>
            </a:endParaRPr>
          </a:p>
          <a:p>
            <a:r>
              <a:rPr lang="ar-IQ" dirty="0"/>
              <a:t>* الحالات التي لا يمكن تناولها بفاعلية في الارشاد الجماعي كمشكلات </a:t>
            </a:r>
            <a:r>
              <a:rPr lang="ar-IQ" dirty="0">
                <a:solidFill>
                  <a:srgbClr val="0070C0"/>
                </a:solidFill>
              </a:rPr>
              <a:t>المال والعوز المادي </a:t>
            </a:r>
            <a:r>
              <a:rPr lang="ar-IQ" dirty="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additive="base">
                                        <p:cTn id="2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barn(inVertical)">
                                      <p:cBhvr>
                                        <p:cTn id="31" dur="500"/>
                                        <p:tgtEl>
                                          <p:spTgt spid="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wipe(down)">
                                      <p:cBhvr>
                                        <p:cTn id="36" dur="500"/>
                                        <p:tgtEl>
                                          <p:spTgt spid="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circle(in)">
                                      <p:cBhvr>
                                        <p:cTn id="41"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3074" name="Picture 2" descr="C:\Users\alnfoth\Desktop\ارشاد\-6-7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260648"/>
            <a:ext cx="9036496"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0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endParaRPr lang="en-US" dirty="0">
              <a:solidFill>
                <a:srgbClr val="FF0000"/>
              </a:solidFill>
            </a:endParaRPr>
          </a:p>
        </p:txBody>
      </p:sp>
      <p:pic>
        <p:nvPicPr>
          <p:cNvPr id="2050" name="Picture 2" descr="C:\Users\alnfoth\Desktop\ارشاد\774068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8640"/>
            <a:ext cx="9036495" cy="5727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1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568952" cy="4954555"/>
          </a:xfrm>
        </p:spPr>
        <p:txBody>
          <a:bodyPr>
            <a:normAutofit/>
          </a:bodyPr>
          <a:lstStyle/>
          <a:p>
            <a:r>
              <a:rPr lang="ar-IQ" sz="2800" dirty="0"/>
              <a:t>هو ارشاد مجموعة من المسترشدين ( الاشخاص ) الذين تتقارب او تتشابه مشكلاتهم وتتشابه اضطراباتهم معا في جماعة صغيرة كما يحدث في جماعة ارشادية اوصف ,  اذ يتم تقديم يد العون والمساعدة لهؤلاء لغرض التوصل الى افضل الطرائق لحل مشكلاتهم وتعديل اتجاهاتهم وسلوكهم </a:t>
            </a:r>
          </a:p>
          <a:p>
            <a:r>
              <a:rPr lang="ar-IQ" sz="2800" dirty="0"/>
              <a:t>اذ يلعب المرشد دوراً في خلق مناخ ملائم يتمكن من خلاله اعضاء الجماعة الارشادية التحدث صراحة عن مشكلاتهم دون خوف او خجل .</a:t>
            </a:r>
            <a:endParaRPr lang="en-US" sz="2800" dirty="0"/>
          </a:p>
          <a:p>
            <a:r>
              <a:rPr lang="ar-IQ" sz="2800" dirty="0"/>
              <a:t>وا</a:t>
            </a:r>
            <a:r>
              <a:rPr lang="ar-IQ" sz="2800" u="sng" dirty="0">
                <a:solidFill>
                  <a:srgbClr val="0070C0"/>
                </a:solidFill>
              </a:rPr>
              <a:t>لارشاد الجماعي   </a:t>
            </a:r>
            <a:r>
              <a:rPr lang="ar-IQ" sz="2800" dirty="0"/>
              <a:t>عملية تربوية تقوم على اسس نفسية واجتماعية اما الجماعة الارشادية فهي تضم عددا من العملاء وتكون اما جماعة قائمة فعلا مثل جماعة الطلاب في فصل </a:t>
            </a:r>
            <a:r>
              <a:rPr lang="ar-IQ" sz="2800" b="1" u="sng" dirty="0">
                <a:solidFill>
                  <a:srgbClr val="0070C0"/>
                </a:solidFill>
              </a:rPr>
              <a:t>ويستخدم حالات الارشاد الجماعي في </a:t>
            </a:r>
            <a:r>
              <a:rPr lang="ar-IQ" dirty="0"/>
              <a:t>:</a:t>
            </a:r>
            <a:endParaRPr lang="en-US" dirty="0"/>
          </a:p>
          <a:p>
            <a:endParaRPr lang="ar-SA" dirty="0"/>
          </a:p>
        </p:txBody>
      </p:sp>
      <p:sp>
        <p:nvSpPr>
          <p:cNvPr id="3" name="Title 2"/>
          <p:cNvSpPr>
            <a:spLocks noGrp="1"/>
          </p:cNvSpPr>
          <p:nvPr>
            <p:ph type="title"/>
          </p:nvPr>
        </p:nvSpPr>
        <p:spPr>
          <a:xfrm>
            <a:off x="457200" y="274638"/>
            <a:ext cx="8229600" cy="850106"/>
          </a:xfrm>
        </p:spPr>
        <p:txBody>
          <a:bodyPr/>
          <a:lstStyle/>
          <a:p>
            <a:pPr algn="r"/>
            <a:r>
              <a:rPr lang="ar-IQ" dirty="0">
                <a:solidFill>
                  <a:srgbClr val="FF0000"/>
                </a:solidFill>
              </a:rPr>
              <a:t>الارشاد الجمعي :</a:t>
            </a: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lstStyle/>
          <a:p>
            <a:r>
              <a:rPr lang="ar-IQ" dirty="0"/>
              <a:t>* ارشاد جماعات الاطفال والشباب والراشدين والشيوخ .</a:t>
            </a:r>
            <a:endParaRPr lang="en-US" dirty="0"/>
          </a:p>
          <a:p>
            <a:r>
              <a:rPr lang="ar-IQ" dirty="0"/>
              <a:t>* الارشاد الاسري.</a:t>
            </a:r>
            <a:endParaRPr lang="en-US" dirty="0"/>
          </a:p>
          <a:p>
            <a:r>
              <a:rPr lang="ar-IQ" dirty="0"/>
              <a:t>* توجيه الوالدين للمساعدة في ارشاد اولادهم .</a:t>
            </a:r>
            <a:endParaRPr lang="en-US" dirty="0"/>
          </a:p>
          <a:p>
            <a:r>
              <a:rPr lang="ar-IQ" dirty="0"/>
              <a:t>* اصحاب الحالات ذات المشكلات العامة المشتركة مثل التوافق الاجتماعي والمدرسي .</a:t>
            </a:r>
            <a:endParaRPr lang="en-US" dirty="0"/>
          </a:p>
          <a:p>
            <a:r>
              <a:rPr lang="ar-IQ" dirty="0"/>
              <a:t>* حالات التركيز حول الذات والانطواء والخجل .</a:t>
            </a:r>
            <a:endParaRPr lang="en-US" dirty="0"/>
          </a:p>
          <a:p>
            <a:r>
              <a:rPr lang="ar-IQ" dirty="0"/>
              <a:t>حالات التحويل الذي يطرأ في عملية الارشاد الفردي . إذ تساعد الجماعة في فصل العميل نفسيا من علاقة التحويل ذات البعد الواحد بينه وبين المرشد وتحويلها الى علاقة متعددة الابعاد بينه وبين اعضاء الجماعة.</a:t>
            </a:r>
            <a:endParaRPr lang="ar-SA" dirty="0"/>
          </a:p>
        </p:txBody>
      </p:sp>
      <p:sp>
        <p:nvSpPr>
          <p:cNvPr id="3" name="Title 2"/>
          <p:cNvSpPr>
            <a:spLocks noGrp="1"/>
          </p:cNvSpPr>
          <p:nvPr>
            <p:ph type="title"/>
          </p:nvPr>
        </p:nvSpPr>
        <p:spPr>
          <a:xfrm>
            <a:off x="457200" y="274638"/>
            <a:ext cx="8229600" cy="562074"/>
          </a:xfrm>
        </p:spPr>
        <p:txBody>
          <a:bodyPr>
            <a:normAutofit fontScale="90000"/>
          </a:bodyPr>
          <a:lstStyle/>
          <a:p>
            <a:pPr algn="r"/>
            <a:r>
              <a:rPr lang="ar-SA" dirty="0">
                <a:solidFill>
                  <a:srgbClr val="FF0000"/>
                </a:solidFill>
              </a:rPr>
              <a:t>ويستخدم حالات الارشاد الجماعي في </a:t>
            </a:r>
            <a:r>
              <a:rPr lang="ar-SA"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wipe(down)">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circle(in)">
                                      <p:cBhvr>
                                        <p:cTn id="26" dur="2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circle(in)">
                                      <p:cBhvr>
                                        <p:cTn id="31" dur="2000"/>
                                        <p:tgtEl>
                                          <p:spTgt spid="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wheel(1)">
                                      <p:cBhvr>
                                        <p:cTn id="36" dur="20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barn(inVertical)">
                                      <p:cBhvr>
                                        <p:cTn id="4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2044</TotalTime>
  <Words>3571</Words>
  <Application>Microsoft Office PowerPoint</Application>
  <PresentationFormat>عرض على الشاشة (4:3)</PresentationFormat>
  <Paragraphs>207</Paragraphs>
  <Slides>42</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42</vt:i4>
      </vt:variant>
    </vt:vector>
  </HeadingPairs>
  <TitlesOfParts>
    <vt:vector size="49" baseType="lpstr">
      <vt:lpstr>Lucida Sans Unicode</vt:lpstr>
      <vt:lpstr>Times New Roman</vt:lpstr>
      <vt:lpstr>Verdana</vt:lpstr>
      <vt:lpstr>Wingdings</vt:lpstr>
      <vt:lpstr>Wingdings 2</vt:lpstr>
      <vt:lpstr>Wingdings 3</vt:lpstr>
      <vt:lpstr>Concourse</vt:lpstr>
      <vt:lpstr>عرض تقديمي في PowerPoint</vt:lpstr>
      <vt:lpstr>عرض تقديمي في PowerPoint</vt:lpstr>
      <vt:lpstr>عرض تقديمي في PowerPoint</vt:lpstr>
      <vt:lpstr>اساليب الارشاد تتضمن :</vt:lpstr>
      <vt:lpstr>الارشاد الفردي والجماعي :</vt:lpstr>
      <vt:lpstr>عرض تقديمي في PowerPoint</vt:lpstr>
      <vt:lpstr>عرض تقديمي في PowerPoint</vt:lpstr>
      <vt:lpstr>الارشاد الجمعي :</vt:lpstr>
      <vt:lpstr>ويستخدم حالات الارشاد الجماعي في :</vt:lpstr>
      <vt:lpstr>  ومن الاساليب المتبعة في الارشاد الجماعي:                   </vt:lpstr>
      <vt:lpstr>                     </vt:lpstr>
      <vt:lpstr>      اما اسلوب رواد النوادي                    </vt:lpstr>
      <vt:lpstr>نشـــــــــــــاط  1</vt:lpstr>
      <vt:lpstr>عرض تقديمي في PowerPoint</vt:lpstr>
      <vt:lpstr>   اوجه الاختلاف بين الارشاد الفردي والجماعي               </vt:lpstr>
      <vt:lpstr> الارشاد المباشر والارشاد غير المباشر :                  </vt:lpstr>
      <vt:lpstr>   </vt:lpstr>
      <vt:lpstr>عرض تقديمي في PowerPoint</vt:lpstr>
      <vt:lpstr>الارشاد غير المباشر Non-Directive Counseling</vt:lpstr>
      <vt:lpstr> نشاط  2</vt:lpstr>
      <vt:lpstr>عرض تقديمي في PowerPoint</vt:lpstr>
      <vt:lpstr>                      </vt:lpstr>
      <vt:lpstr>عرض تقديمي في PowerPoint</vt:lpstr>
      <vt:lpstr>                       </vt:lpstr>
      <vt:lpstr>اوجه الاختلاف بين الارشاد المباشر وغير المباشر </vt:lpstr>
      <vt:lpstr> الارشاد باللعب ( اللعب كوسيلة ارشادية )</vt:lpstr>
      <vt:lpstr> مواصفات الالعاب التي تستخدم في عملية الارشاد : </vt:lpstr>
      <vt:lpstr>أما الاجراءات التي يجب ان يقوم بها المرشد في اللعب :</vt:lpstr>
      <vt:lpstr>فوائد الارشاد باللعب</vt:lpstr>
      <vt:lpstr>  الارشاد الديني :        </vt:lpstr>
      <vt:lpstr> ماهو الارشاد الديني : </vt:lpstr>
      <vt:lpstr> ماهو الارشاد الديني : </vt:lpstr>
      <vt:lpstr> معالم طريقة الارشاد الديني:       </vt:lpstr>
      <vt:lpstr>اهم القوانين السلوكية التي تنطبق على سلوك كل من الطفل المعوق والطفل العادي ما يأتي :</vt:lpstr>
      <vt:lpstr>عرض تقديمي في PowerPoint</vt:lpstr>
      <vt:lpstr>اساليب الارشاد السلوكي :</vt:lpstr>
      <vt:lpstr>اساليب الارشاد السلوكي :</vt:lpstr>
      <vt:lpstr>عرض تقديمي في PowerPoint</vt:lpstr>
      <vt:lpstr>العناصر المشتركة في اساليب الارشاد</vt:lpstr>
      <vt:lpstr>العناصر المشتركة في اساليب الارشاد</vt:lpstr>
      <vt:lpstr>العناصر المشتركة في اساليب الارشاد</vt:lpstr>
      <vt:lpstr>العناصر المشتركة في اساليب الارشاد</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التفكير المحورية</dc:title>
  <dc:creator>HP</dc:creator>
  <cp:lastModifiedBy>zhianshaker@outlook.com</cp:lastModifiedBy>
  <cp:revision>96</cp:revision>
  <dcterms:created xsi:type="dcterms:W3CDTF">2013-03-05T05:32:13Z</dcterms:created>
  <dcterms:modified xsi:type="dcterms:W3CDTF">2024-01-07T17:23:25Z</dcterms:modified>
</cp:coreProperties>
</file>