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420" y="66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6915-BD2A-4200-B42D-C26B6D6BC434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23AB-31F5-4FF6-949C-43D3C9F9E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5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6915-BD2A-4200-B42D-C26B6D6BC434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23AB-31F5-4FF6-949C-43D3C9F9E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6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6915-BD2A-4200-B42D-C26B6D6BC434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23AB-31F5-4FF6-949C-43D3C9F9E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6915-BD2A-4200-B42D-C26B6D6BC434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23AB-31F5-4FF6-949C-43D3C9F9E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7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6915-BD2A-4200-B42D-C26B6D6BC434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23AB-31F5-4FF6-949C-43D3C9F9E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3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6915-BD2A-4200-B42D-C26B6D6BC434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23AB-31F5-4FF6-949C-43D3C9F9E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6915-BD2A-4200-B42D-C26B6D6BC434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23AB-31F5-4FF6-949C-43D3C9F9E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2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6915-BD2A-4200-B42D-C26B6D6BC434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23AB-31F5-4FF6-949C-43D3C9F9E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3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6915-BD2A-4200-B42D-C26B6D6BC434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23AB-31F5-4FF6-949C-43D3C9F9E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6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6915-BD2A-4200-B42D-C26B6D6BC434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23AB-31F5-4FF6-949C-43D3C9F9E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5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6915-BD2A-4200-B42D-C26B6D6BC434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23AB-31F5-4FF6-949C-43D3C9F9E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2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B6915-BD2A-4200-B42D-C26B6D6BC434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823AB-31F5-4FF6-949C-43D3C9F9E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5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5521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Axiomatic System and Geometry </a:t>
            </a:r>
            <a:br>
              <a:rPr lang="en-US" sz="6000" b="1" dirty="0" smtClean="0"/>
            </a:br>
            <a:r>
              <a:rPr lang="en-US" sz="6000" b="1" dirty="0" smtClean="0"/>
              <a:t>2022-2023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68409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206" y="579910"/>
            <a:ext cx="9403102" cy="12354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4358" y="1508546"/>
            <a:ext cx="2353516" cy="17854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2012" y="645459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36-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538" y="2141728"/>
            <a:ext cx="3930464" cy="11862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0920" y="3126693"/>
            <a:ext cx="2069166" cy="21030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2062" y="5271242"/>
            <a:ext cx="10239300" cy="61435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7399" y="2289597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37-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56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395" y="605119"/>
            <a:ext cx="10952455" cy="18019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924" y="2838450"/>
            <a:ext cx="3316381" cy="19962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6349" y="753035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38-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28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030" y="376520"/>
            <a:ext cx="11371153" cy="8202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5328" y="1376127"/>
            <a:ext cx="3381935" cy="28577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5152" y="430307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39-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888" y="3264553"/>
            <a:ext cx="4371263" cy="7964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99296" y="4091085"/>
            <a:ext cx="2052633" cy="24397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5152" y="346710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79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9237" y="275821"/>
            <a:ext cx="2658316" cy="33352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6812"/>
            <a:ext cx="4899903" cy="8930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279" y="4512883"/>
            <a:ext cx="5752915" cy="10541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2729" y="416859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41-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2729" y="4625788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42-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98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22" y="357474"/>
            <a:ext cx="3806641" cy="23027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6723" y="265872"/>
            <a:ext cx="3900489" cy="24393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6115" y="223815"/>
            <a:ext cx="3975885" cy="24364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920" y="3692332"/>
            <a:ext cx="3433406" cy="20898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4563" y="3752564"/>
            <a:ext cx="3684487" cy="21492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41606" y="3643307"/>
            <a:ext cx="3752653" cy="22585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9920" y="209557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04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817" y="497541"/>
            <a:ext cx="4506465" cy="26955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1482" y="551084"/>
            <a:ext cx="4168589" cy="24620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671" y="3779458"/>
            <a:ext cx="4397187" cy="25414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9153" y="3662357"/>
            <a:ext cx="4406717" cy="261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5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91885"/>
            <a:ext cx="9144000" cy="9218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460" y="1860332"/>
            <a:ext cx="11188390" cy="1655762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CC3300"/>
                </a:solidFill>
              </a:rPr>
              <a:t>Some Basic Information of Geometry with Figures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544287" y="2551837"/>
            <a:ext cx="105591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/>
              <a:t>In its simplest form, </a:t>
            </a:r>
            <a:r>
              <a:rPr lang="en-US" sz="3600" b="1" dirty="0" smtClean="0"/>
              <a:t>geometry</a:t>
            </a:r>
            <a:r>
              <a:rPr lang="en-US" sz="3600" dirty="0" smtClean="0"/>
              <a:t> is </a:t>
            </a:r>
            <a:r>
              <a:rPr lang="en-US" sz="3600" b="1" dirty="0" smtClean="0"/>
              <a:t>the</a:t>
            </a:r>
            <a:r>
              <a:rPr lang="en-US" sz="3600" dirty="0" smtClean="0"/>
              <a:t> mathematical study of </a:t>
            </a:r>
            <a:r>
              <a:rPr lang="en-US" sz="3600" b="1" dirty="0" smtClean="0"/>
              <a:t>shapes</a:t>
            </a:r>
            <a:r>
              <a:rPr lang="en-US" sz="3600" dirty="0" smtClean="0"/>
              <a:t> and space. ... Before diving into two-dimensional and three-dimensional </a:t>
            </a:r>
            <a:r>
              <a:rPr lang="en-US" sz="3600" b="1" dirty="0" smtClean="0"/>
              <a:t>shapes</a:t>
            </a:r>
            <a:r>
              <a:rPr lang="en-US" sz="3600" dirty="0" smtClean="0"/>
              <a:t>, consider </a:t>
            </a:r>
            <a:r>
              <a:rPr lang="en-US" sz="3600" b="1" dirty="0" smtClean="0"/>
              <a:t>the basic geometric</a:t>
            </a:r>
            <a:r>
              <a:rPr lang="en-US" sz="3600" dirty="0" smtClean="0"/>
              <a:t> objects that create these </a:t>
            </a:r>
            <a:r>
              <a:rPr lang="en-US" sz="3600" b="1" dirty="0" smtClean="0"/>
              <a:t>shapes</a:t>
            </a:r>
            <a:r>
              <a:rPr lang="en-US" sz="3600" dirty="0" smtClean="0"/>
              <a:t>: points, lines, line segments, rays, and planes. A point is represented by a dot and shows a location in space.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3438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469571" cy="76698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1- point</a:t>
            </a: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25287" y="1344841"/>
            <a:ext cx="2340427" cy="766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2</a:t>
            </a:r>
            <a:r>
              <a:rPr lang="en-US" sz="2400" dirty="0" smtClean="0"/>
              <a:t>- horizontal line</a:t>
            </a:r>
            <a:endParaRPr lang="en-US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2542267"/>
            <a:ext cx="2275114" cy="766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3</a:t>
            </a:r>
            <a:r>
              <a:rPr lang="en-US" sz="2400" dirty="0" smtClean="0"/>
              <a:t>- vertical line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3696152"/>
            <a:ext cx="2071914" cy="766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4</a:t>
            </a:r>
            <a:r>
              <a:rPr lang="en-US" sz="2400" dirty="0" smtClean="0"/>
              <a:t>- diagonal line</a:t>
            </a:r>
            <a:endParaRPr lang="en-US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90600" y="5002436"/>
            <a:ext cx="1469571" cy="766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5- curve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3062514" y="580571"/>
            <a:ext cx="203200" cy="246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672114" y="1567543"/>
            <a:ext cx="201748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81714" y="2111830"/>
            <a:ext cx="0" cy="119742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425372" y="3585029"/>
            <a:ext cx="740228" cy="72571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2786742" y="4963886"/>
            <a:ext cx="1088571" cy="725714"/>
          </a:xfrm>
          <a:custGeom>
            <a:avLst/>
            <a:gdLst>
              <a:gd name="connsiteX0" fmla="*/ 411950 w 571607"/>
              <a:gd name="connsiteY0" fmla="*/ 0 h 725714"/>
              <a:gd name="connsiteX1" fmla="*/ 92636 w 571607"/>
              <a:gd name="connsiteY1" fmla="*/ 174172 h 725714"/>
              <a:gd name="connsiteX2" fmla="*/ 34579 w 571607"/>
              <a:gd name="connsiteY2" fmla="*/ 609600 h 725714"/>
              <a:gd name="connsiteX3" fmla="*/ 571607 w 571607"/>
              <a:gd name="connsiteY3" fmla="*/ 725714 h 725714"/>
              <a:gd name="connsiteX4" fmla="*/ 571607 w 571607"/>
              <a:gd name="connsiteY4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607" h="725714">
                <a:moveTo>
                  <a:pt x="411950" y="0"/>
                </a:moveTo>
                <a:cubicBezTo>
                  <a:pt x="283740" y="36286"/>
                  <a:pt x="155531" y="72572"/>
                  <a:pt x="92636" y="174172"/>
                </a:cubicBezTo>
                <a:cubicBezTo>
                  <a:pt x="29741" y="275772"/>
                  <a:pt x="-45250" y="517676"/>
                  <a:pt x="34579" y="609600"/>
                </a:cubicBezTo>
                <a:cubicBezTo>
                  <a:pt x="114408" y="701524"/>
                  <a:pt x="571607" y="725714"/>
                  <a:pt x="571607" y="725714"/>
                </a:cubicBezTo>
                <a:lnTo>
                  <a:pt x="571607" y="725714"/>
                </a:ln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099631" y="386899"/>
            <a:ext cx="2275112" cy="766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6</a:t>
            </a:r>
            <a:r>
              <a:rPr lang="en-US" sz="2400" dirty="0" smtClean="0"/>
              <a:t>- parallel lines</a:t>
            </a:r>
            <a:endParaRPr lang="en-US" sz="24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8701315" y="486229"/>
            <a:ext cx="201748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708575" y="711199"/>
            <a:ext cx="201748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6121405" y="1032784"/>
            <a:ext cx="3167740" cy="766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7- perpendicular lines</a:t>
            </a:r>
            <a:endParaRPr lang="en-US" sz="24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9659261" y="1560280"/>
            <a:ext cx="201748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595429" y="1132114"/>
            <a:ext cx="14514" cy="667659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"/>
          <p:cNvSpPr txBox="1">
            <a:spLocks/>
          </p:cNvSpPr>
          <p:nvPr/>
        </p:nvSpPr>
        <p:spPr>
          <a:xfrm>
            <a:off x="6157693" y="1968956"/>
            <a:ext cx="3167740" cy="766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8</a:t>
            </a:r>
            <a:r>
              <a:rPr lang="en-US" sz="2400" dirty="0" smtClean="0"/>
              <a:t>- angle BAC</a:t>
            </a:r>
            <a:endParaRPr lang="en-US" sz="2400" dirty="0"/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8505371" y="1968956"/>
            <a:ext cx="1153891" cy="30978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8505371" y="2278743"/>
            <a:ext cx="1153891" cy="2635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9637489" y="1850575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9659263" y="239485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8222345" y="213360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4760695" y="3340555"/>
            <a:ext cx="5591620" cy="17975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9- </a:t>
            </a:r>
            <a:r>
              <a:rPr lang="en-US" sz="2400" b="1" dirty="0" smtClean="0"/>
              <a:t>alternative angles:</a:t>
            </a:r>
          </a:p>
          <a:p>
            <a:r>
              <a:rPr lang="en-US" sz="2400" dirty="0" smtClean="0"/>
              <a:t>Angles that are between parallel lines, but on opposite sides of a transversal</a:t>
            </a:r>
          </a:p>
          <a:p>
            <a:r>
              <a:rPr lang="en-US" sz="2400" dirty="0" smtClean="0"/>
              <a:t>As angle1 and angle2</a:t>
            </a:r>
            <a:endParaRPr lang="en-US" sz="2400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5873935" y="6516916"/>
            <a:ext cx="3091540" cy="435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026335" y="5812974"/>
            <a:ext cx="3091540" cy="435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6933474" y="5167086"/>
            <a:ext cx="1908633" cy="1524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325366" y="58274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7405196" y="61830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2462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 animBg="1"/>
      <p:bldP spid="18" grpId="0" animBg="1"/>
      <p:bldP spid="19" grpId="0"/>
      <p:bldP spid="23" grpId="0"/>
      <p:bldP spid="31" grpId="0"/>
      <p:bldP spid="39" grpId="0"/>
      <p:bldP spid="40" grpId="0"/>
      <p:bldP spid="41" grpId="0"/>
      <p:bldP spid="42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/>
          <p:cNvSpPr txBox="1">
            <a:spLocks/>
          </p:cNvSpPr>
          <p:nvPr/>
        </p:nvSpPr>
        <p:spPr>
          <a:xfrm>
            <a:off x="544663" y="3340555"/>
            <a:ext cx="5591620" cy="17975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11- </a:t>
            </a:r>
            <a:r>
              <a:rPr lang="en-US" sz="2400" b="1" dirty="0" smtClean="0"/>
              <a:t>vertical angles:</a:t>
            </a:r>
          </a:p>
          <a:p>
            <a:r>
              <a:rPr lang="en-US" sz="2400" dirty="0" smtClean="0"/>
              <a:t>It consists of two equal angles of measure such as angle 1 and angle 2.</a:t>
            </a:r>
            <a:endParaRPr lang="en-US" sz="24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2365829" y="5240507"/>
            <a:ext cx="3407174" cy="4727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326362" y="4853188"/>
            <a:ext cx="1908633" cy="1524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772846" y="54589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4671536" y="51867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337464" y="328840"/>
            <a:ext cx="5591620" cy="179750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10- </a:t>
            </a:r>
            <a:r>
              <a:rPr lang="en-US" sz="2400" b="1" dirty="0" smtClean="0">
                <a:solidFill>
                  <a:srgbClr val="FF0000"/>
                </a:solidFill>
              </a:rPr>
              <a:t>angle bisector</a:t>
            </a:r>
            <a:r>
              <a:rPr lang="en-US" sz="2400" b="1" dirty="0" smtClean="0"/>
              <a:t>:</a:t>
            </a:r>
          </a:p>
          <a:p>
            <a:r>
              <a:rPr lang="en-US" sz="2400" dirty="0" smtClean="0"/>
              <a:t>Is the </a:t>
            </a:r>
            <a:r>
              <a:rPr lang="en-US" sz="2400" b="1" dirty="0" smtClean="0">
                <a:solidFill>
                  <a:srgbClr val="FF0000"/>
                </a:solidFill>
              </a:rPr>
              <a:t>line</a:t>
            </a:r>
            <a:r>
              <a:rPr lang="en-US" sz="2400" dirty="0" smtClean="0"/>
              <a:t> that divides an angle into two equal parts.</a:t>
            </a:r>
            <a:endParaRPr lang="en-US" sz="2400" dirty="0"/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3200398" y="1560280"/>
            <a:ext cx="2184402" cy="7112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3200397" y="2271487"/>
            <a:ext cx="2344060" cy="4927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2365829" y="2220688"/>
            <a:ext cx="3294742" cy="507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882582" y="191587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005954" y="216987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x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136283" y="328840"/>
            <a:ext cx="56280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12- right angle </a:t>
            </a:r>
          </a:p>
          <a:p>
            <a:r>
              <a:rPr lang="en-US" dirty="0" smtClean="0"/>
              <a:t>Two perpendicular lines make four equal angles, so one of these angles is a right angle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9457902" y="1829520"/>
            <a:ext cx="559558" cy="4087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>
            <a:off x="8393376" y="2054501"/>
            <a:ext cx="3455170" cy="1706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9735414" y="1460188"/>
            <a:ext cx="36386" cy="14188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9976514" y="1643762"/>
            <a:ext cx="450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4426" y="2646830"/>
            <a:ext cx="1844492" cy="20904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9145" y="2959192"/>
            <a:ext cx="1747938" cy="19875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8143" y="4719351"/>
            <a:ext cx="2638597" cy="209366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139989" y="2679560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13-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9842411" y="3141241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14-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247126" y="4970037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15-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44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9" grpId="0"/>
      <p:bldP spid="50" grpId="0"/>
      <p:bldP spid="52" grpId="0" animBg="1"/>
      <p:bldP spid="62" grpId="0"/>
      <p:bldP spid="63" grpId="0"/>
      <p:bldP spid="66" grpId="0"/>
      <p:bldP spid="72" grpId="0" animBg="1"/>
      <p:bldP spid="73" grpId="0"/>
      <p:bldP spid="10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300" y="3429000"/>
            <a:ext cx="2318504" cy="25039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0146" y="155841"/>
            <a:ext cx="2432806" cy="29630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256" y="363071"/>
            <a:ext cx="2476524" cy="15349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7237" y="3590364"/>
            <a:ext cx="2318763" cy="23907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00248" y="103897"/>
            <a:ext cx="3417930" cy="376551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11544" y="339777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16-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356460" y="245653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17-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09831" y="3405698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18-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504368" y="3634297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19-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27537" y="4206403"/>
            <a:ext cx="4349141" cy="2154056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7717775" y="290461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20-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435387" y="4445600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21-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46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16" y="2433918"/>
            <a:ext cx="5269052" cy="16136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220" y="4237218"/>
            <a:ext cx="5619607" cy="1961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8187" y="403412"/>
            <a:ext cx="4979253" cy="14522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2543" y="811677"/>
            <a:ext cx="4840383" cy="24559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036424" y="3240747"/>
            <a:ext cx="1465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Base</a:t>
            </a:r>
            <a:endParaRPr lang="en-US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16507" y="1993763"/>
            <a:ext cx="952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height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98696" y="702845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22-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33918" y="2908159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23-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60812" y="4710057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24-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249870" y="796977"/>
            <a:ext cx="489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25-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54445" y="4176991"/>
            <a:ext cx="2636149" cy="25868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20120" y="4316502"/>
            <a:ext cx="30121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26- </a:t>
            </a:r>
            <a:r>
              <a:rPr lang="en-US" sz="2400" b="1" dirty="0" smtClean="0"/>
              <a:t>quadrilateral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It is consists of 4 distinct point </a:t>
            </a:r>
          </a:p>
          <a:p>
            <a:r>
              <a:rPr lang="en-US" sz="2400" dirty="0" smtClean="0"/>
              <a:t>A, B, C, D in the plane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9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801" y="102253"/>
            <a:ext cx="4701138" cy="12155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968" y="1770073"/>
            <a:ext cx="2079256" cy="27030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9124" y="1770073"/>
            <a:ext cx="1697113" cy="22971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0945" y="251571"/>
            <a:ext cx="1845890" cy="24047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85997" y="220479"/>
            <a:ext cx="2121274" cy="26515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28262" y="3202078"/>
            <a:ext cx="1908594" cy="217674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66743" y="3106272"/>
            <a:ext cx="1911418" cy="239373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01706" y="1770073"/>
            <a:ext cx="712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27-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446926" y="1922473"/>
            <a:ext cx="712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28-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76690" y="456750"/>
            <a:ext cx="712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29-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718183" y="456750"/>
            <a:ext cx="712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30-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09453" y="3455433"/>
            <a:ext cx="712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31-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323313" y="3280620"/>
            <a:ext cx="712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9030" y="1385047"/>
            <a:ext cx="3080382" cy="25630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329" y="564777"/>
            <a:ext cx="9488308" cy="12900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941" y="282389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33-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4871" y="2166937"/>
            <a:ext cx="3908891" cy="429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52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13" y="465606"/>
            <a:ext cx="11104905" cy="18373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9917" y="1949824"/>
            <a:ext cx="4975580" cy="1973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765" y="3773762"/>
            <a:ext cx="10042170" cy="16736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40747" y="4975411"/>
            <a:ext cx="1995895" cy="18488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5318" y="22356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34-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7414" y="383185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98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180</Words>
  <Application>Microsoft Office PowerPoint</Application>
  <PresentationFormat>Widescreen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Office Theme</vt:lpstr>
      <vt:lpstr>Axiomatic System and Geometry  2022-2023</vt:lpstr>
      <vt:lpstr>Lecture 1</vt:lpstr>
      <vt:lpstr>1- 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Axiomatic System and Geometry  2020-2021</dc:title>
  <dc:creator>DR.Ahmed Saker 2O14</dc:creator>
  <cp:lastModifiedBy>DR.Ahmed Saker 2O14</cp:lastModifiedBy>
  <cp:revision>33</cp:revision>
  <dcterms:created xsi:type="dcterms:W3CDTF">2020-10-03T14:01:05Z</dcterms:created>
  <dcterms:modified xsi:type="dcterms:W3CDTF">2023-01-11T18:51:59Z</dcterms:modified>
</cp:coreProperties>
</file>