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58" r:id="rId5"/>
    <p:sldId id="259" r:id="rId6"/>
    <p:sldId id="260" r:id="rId7"/>
    <p:sldId id="261" r:id="rId8"/>
    <p:sldId id="267" r:id="rId9"/>
    <p:sldId id="268" r:id="rId10"/>
    <p:sldId id="266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552" y="60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3A6-47C2-4A09-AE88-B2E65951DF7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719-841A-4A5E-8207-255EBC41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3A6-47C2-4A09-AE88-B2E65951DF7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719-841A-4A5E-8207-255EBC41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7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3A6-47C2-4A09-AE88-B2E65951DF7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719-841A-4A5E-8207-255EBC41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0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3A6-47C2-4A09-AE88-B2E65951DF7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719-841A-4A5E-8207-255EBC41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47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3A6-47C2-4A09-AE88-B2E65951DF7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719-841A-4A5E-8207-255EBC41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0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3A6-47C2-4A09-AE88-B2E65951DF7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719-841A-4A5E-8207-255EBC41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5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3A6-47C2-4A09-AE88-B2E65951DF7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719-841A-4A5E-8207-255EBC41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3A6-47C2-4A09-AE88-B2E65951DF7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719-841A-4A5E-8207-255EBC41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3A6-47C2-4A09-AE88-B2E65951DF7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719-841A-4A5E-8207-255EBC41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4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3A6-47C2-4A09-AE88-B2E65951DF7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719-841A-4A5E-8207-255EBC41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9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3A6-47C2-4A09-AE88-B2E65951DF7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78719-841A-4A5E-8207-255EBC41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5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313A6-47C2-4A09-AE88-B2E65951DF7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78719-841A-4A5E-8207-255EBC410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8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8435" y="15417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Axiomatic System and Geometry</a:t>
            </a:r>
            <a:br>
              <a:rPr lang="en-US" dirty="0" smtClean="0"/>
            </a:br>
            <a:r>
              <a:rPr lang="en-US" dirty="0" smtClean="0"/>
              <a:t>2022-2023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258" y="2849423"/>
            <a:ext cx="9144000" cy="1655762"/>
          </a:xfrm>
        </p:spPr>
        <p:txBody>
          <a:bodyPr/>
          <a:lstStyle/>
          <a:p>
            <a:pPr algn="l"/>
            <a:r>
              <a:rPr lang="en-US" dirty="0" smtClean="0"/>
              <a:t>Lecture 2</a:t>
            </a:r>
          </a:p>
          <a:p>
            <a:pPr algn="l"/>
            <a:r>
              <a:rPr lang="en-US" b="1" u="sng" dirty="0" smtClean="0">
                <a:solidFill>
                  <a:schemeClr val="bg1"/>
                </a:solidFill>
              </a:rPr>
              <a:t>		</a:t>
            </a:r>
            <a:r>
              <a:rPr lang="en-US" b="1" u="sng" dirty="0" smtClean="0">
                <a:solidFill>
                  <a:srgbClr val="CC3300"/>
                </a:solidFill>
              </a:rPr>
              <a:t>History of </a:t>
            </a:r>
            <a:r>
              <a:rPr lang="en-US" b="1" u="sng" dirty="0" smtClean="0">
                <a:solidFill>
                  <a:srgbClr val="CC3300"/>
                </a:solidFill>
              </a:rPr>
              <a:t>Geometry and Axiomatic System</a:t>
            </a:r>
            <a:r>
              <a:rPr lang="en-US" b="1" u="sng" dirty="0" smtClean="0">
                <a:solidFill>
                  <a:srgbClr val="CC3300"/>
                </a:solidFill>
              </a:rPr>
              <a:t/>
            </a:r>
            <a:br>
              <a:rPr lang="en-US" b="1" u="sng" dirty="0" smtClean="0">
                <a:solidFill>
                  <a:srgbClr val="CC33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176332" y="1222379"/>
            <a:ext cx="8229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Example1</a:t>
            </a:r>
            <a:r>
              <a:rPr lang="en-US" dirty="0" smtClean="0">
                <a:solidFill>
                  <a:schemeClr val="tx2"/>
                </a:solidFill>
              </a:rPr>
              <a:t>: 					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by assigning </a:t>
            </a:r>
            <a:r>
              <a:rPr lang="en-US" dirty="0">
                <a:solidFill>
                  <a:srgbClr val="0000FF"/>
                </a:solidFill>
              </a:rPr>
              <a:t>A1</a:t>
            </a:r>
            <a:r>
              <a:rPr lang="en-US" dirty="0">
                <a:solidFill>
                  <a:schemeClr val="tx2"/>
                </a:solidFill>
              </a:rPr>
              <a:t> as </a:t>
            </a:r>
            <a:r>
              <a:rPr lang="en-US" dirty="0" smtClean="0">
                <a:solidFill>
                  <a:srgbClr val="0000FF"/>
                </a:solidFill>
              </a:rPr>
              <a:t>person </a:t>
            </a:r>
            <a:r>
              <a:rPr lang="en-US" dirty="0" smtClean="0">
                <a:solidFill>
                  <a:schemeClr val="tx2"/>
                </a:solidFill>
              </a:rPr>
              <a:t>and </a:t>
            </a:r>
            <a:r>
              <a:rPr lang="en-US" b="1" dirty="0">
                <a:solidFill>
                  <a:srgbClr val="00B050"/>
                </a:solidFill>
              </a:rPr>
              <a:t>A2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as </a:t>
            </a:r>
            <a:r>
              <a:rPr lang="en-US" b="1" dirty="0">
                <a:solidFill>
                  <a:srgbClr val="00B050"/>
                </a:solidFill>
              </a:rPr>
              <a:t>committee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the example# is interpreted as following.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71575" y="3646496"/>
            <a:ext cx="9039225" cy="23622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</a:rPr>
              <a:t>Example2</a:t>
            </a:r>
            <a:r>
              <a:rPr lang="en-US" sz="3600" dirty="0" smtClean="0"/>
              <a:t>:						H.W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by assigning </a:t>
            </a:r>
            <a:r>
              <a:rPr lang="en-US" sz="3600" dirty="0">
                <a:solidFill>
                  <a:srgbClr val="FF0000"/>
                </a:solidFill>
              </a:rPr>
              <a:t>A1</a:t>
            </a:r>
            <a:r>
              <a:rPr lang="en-US" sz="3600" dirty="0"/>
              <a:t> as </a:t>
            </a:r>
            <a:r>
              <a:rPr lang="en-US" sz="3600" dirty="0">
                <a:solidFill>
                  <a:srgbClr val="FF0000"/>
                </a:solidFill>
              </a:rPr>
              <a:t>book</a:t>
            </a:r>
            <a:r>
              <a:rPr lang="en-US" sz="3600" dirty="0"/>
              <a:t> and </a:t>
            </a:r>
            <a:r>
              <a:rPr lang="en-US" sz="3600" dirty="0">
                <a:solidFill>
                  <a:srgbClr val="00B050"/>
                </a:solidFill>
              </a:rPr>
              <a:t>A2 </a:t>
            </a:r>
            <a:r>
              <a:rPr lang="en-US" sz="3600" dirty="0"/>
              <a:t>as </a:t>
            </a:r>
            <a:r>
              <a:rPr lang="en-US" sz="3600" dirty="0">
                <a:solidFill>
                  <a:srgbClr val="00B050"/>
                </a:solidFill>
              </a:rPr>
              <a:t>horizontal</a:t>
            </a:r>
            <a:r>
              <a:rPr lang="en-US" sz="3600" dirty="0">
                <a:solidFill>
                  <a:srgbClr val="92D050"/>
                </a:solidFill>
              </a:rPr>
              <a:t> </a:t>
            </a:r>
            <a:r>
              <a:rPr lang="en-US" sz="3600" dirty="0">
                <a:solidFill>
                  <a:srgbClr val="00B050"/>
                </a:solidFill>
              </a:rPr>
              <a:t>shelve </a:t>
            </a:r>
            <a:r>
              <a:rPr lang="en-US" sz="3600" dirty="0"/>
              <a:t>the example# is interpreted as following.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671513" y="624173"/>
            <a:ext cx="10958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Does put into words in the following examples become a model?</a:t>
            </a:r>
          </a:p>
        </p:txBody>
      </p:sp>
    </p:spTree>
    <p:extLst>
      <p:ext uri="{BB962C8B-B14F-4D97-AF65-F5344CB8AC3E}">
        <p14:creationId xmlns:p14="http://schemas.microsoft.com/office/powerpoint/2010/main" val="198091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733419" y="619115"/>
            <a:ext cx="8229600" cy="221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Example3</a:t>
            </a:r>
            <a:r>
              <a:rPr lang="en-US" dirty="0">
                <a:solidFill>
                  <a:schemeClr val="tx2"/>
                </a:solidFill>
              </a:rPr>
              <a:t>:	H.W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by assigning </a:t>
            </a:r>
            <a:r>
              <a:rPr lang="en-US" dirty="0">
                <a:solidFill>
                  <a:srgbClr val="0000FF"/>
                </a:solidFill>
              </a:rPr>
              <a:t>A1</a:t>
            </a:r>
            <a:r>
              <a:rPr lang="en-US" dirty="0">
                <a:solidFill>
                  <a:schemeClr val="tx2"/>
                </a:solidFill>
              </a:rPr>
              <a:t> as </a:t>
            </a:r>
            <a:r>
              <a:rPr lang="en-US" dirty="0">
                <a:solidFill>
                  <a:srgbClr val="0000FF"/>
                </a:solidFill>
              </a:rPr>
              <a:t>toy </a:t>
            </a:r>
            <a:r>
              <a:rPr lang="en-US" dirty="0">
                <a:solidFill>
                  <a:schemeClr val="tx2"/>
                </a:solidFill>
              </a:rPr>
              <a:t>and </a:t>
            </a:r>
            <a:r>
              <a:rPr lang="en-US" b="1" dirty="0">
                <a:solidFill>
                  <a:srgbClr val="00B050"/>
                </a:solidFill>
              </a:rPr>
              <a:t>A2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as </a:t>
            </a:r>
            <a:r>
              <a:rPr lang="en-US" b="1" dirty="0">
                <a:solidFill>
                  <a:srgbClr val="00B050"/>
                </a:solidFill>
              </a:rPr>
              <a:t>child </a:t>
            </a:r>
            <a:r>
              <a:rPr lang="en-US" dirty="0">
                <a:solidFill>
                  <a:schemeClr val="tx2"/>
                </a:solidFill>
              </a:rPr>
              <a:t>the example# is interpreted as following.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904870" y="3408356"/>
            <a:ext cx="8229600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Example4</a:t>
            </a:r>
            <a:r>
              <a:rPr lang="en-US" dirty="0">
                <a:solidFill>
                  <a:schemeClr val="tx2"/>
                </a:solidFill>
              </a:rPr>
              <a:t>:	H.W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by assigning </a:t>
            </a:r>
            <a:r>
              <a:rPr lang="en-US" dirty="0">
                <a:solidFill>
                  <a:srgbClr val="0000FF"/>
                </a:solidFill>
              </a:rPr>
              <a:t>A1</a:t>
            </a:r>
            <a:r>
              <a:rPr lang="en-US" dirty="0">
                <a:solidFill>
                  <a:schemeClr val="tx2"/>
                </a:solidFill>
              </a:rPr>
              <a:t> as </a:t>
            </a:r>
            <a:r>
              <a:rPr lang="en-US" dirty="0">
                <a:solidFill>
                  <a:srgbClr val="0000FF"/>
                </a:solidFill>
              </a:rPr>
              <a:t>point </a:t>
            </a:r>
            <a:r>
              <a:rPr lang="en-US" dirty="0">
                <a:solidFill>
                  <a:schemeClr val="tx2"/>
                </a:solidFill>
              </a:rPr>
              <a:t>and </a:t>
            </a:r>
            <a:r>
              <a:rPr lang="en-US" b="1" dirty="0">
                <a:solidFill>
                  <a:srgbClr val="00B050"/>
                </a:solidFill>
              </a:rPr>
              <a:t>A2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as </a:t>
            </a:r>
            <a:r>
              <a:rPr lang="en-US" b="1" dirty="0">
                <a:solidFill>
                  <a:srgbClr val="00B050"/>
                </a:solidFill>
              </a:rPr>
              <a:t>line </a:t>
            </a:r>
            <a:r>
              <a:rPr lang="en-US" b="1" dirty="0" smtClean="0">
                <a:solidFill>
                  <a:srgbClr val="00B050"/>
                </a:solidFill>
              </a:rPr>
              <a:t>in </a:t>
            </a:r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dirty="0">
                <a:solidFill>
                  <a:schemeClr val="tx2"/>
                </a:solidFill>
              </a:rPr>
              <a:t>example# is interpreted as following. </a:t>
            </a:r>
          </a:p>
        </p:txBody>
      </p:sp>
    </p:spTree>
    <p:extLst>
      <p:ext uri="{BB962C8B-B14F-4D97-AF65-F5344CB8AC3E}">
        <p14:creationId xmlns:p14="http://schemas.microsoft.com/office/powerpoint/2010/main" val="339058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43A4E8-89D7-4E3A-8D59-CC3C7BEE549C}" type="slidenum">
              <a:rPr lang="ar-SA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344706" y="434694"/>
            <a:ext cx="8382000" cy="5105493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CC3300"/>
                </a:solidFill>
              </a:rPr>
              <a:t>The </a:t>
            </a:r>
            <a:r>
              <a:rPr lang="en-US" sz="2400" b="1" u="sng" dirty="0">
                <a:solidFill>
                  <a:srgbClr val="CC3300"/>
                </a:solidFill>
              </a:rPr>
              <a:t>Babylonian’s Geometry</a:t>
            </a:r>
            <a:r>
              <a:rPr lang="en-US" sz="2400" b="1" u="sng" dirty="0" smtClean="0">
                <a:solidFill>
                  <a:srgbClr val="CC3300"/>
                </a:solidFill>
              </a:rPr>
              <a:t>:</a:t>
            </a:r>
            <a:br>
              <a:rPr lang="en-US" sz="2400" b="1" u="sng" dirty="0" smtClean="0">
                <a:solidFill>
                  <a:srgbClr val="CC3300"/>
                </a:solidFill>
              </a:rPr>
            </a:br>
            <a:r>
              <a:rPr lang="en-US" sz="2400" dirty="0" smtClean="0"/>
              <a:t>the Babylonians were more advanced than Egyptians in math, so many of their boards were giving algebra analysis for those problems that’s known as algebra equations now.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1) (</a:t>
            </a:r>
            <a:r>
              <a:rPr lang="en-US" sz="2400" dirty="0" err="1" smtClean="0"/>
              <a:t>a+b</a:t>
            </a:r>
            <a:r>
              <a:rPr lang="en-US" sz="2400" dirty="0" smtClean="0"/>
              <a:t>)(</a:t>
            </a:r>
            <a:r>
              <a:rPr lang="en-US" sz="2400" dirty="0" err="1" smtClean="0"/>
              <a:t>a+b</a:t>
            </a:r>
            <a:r>
              <a:rPr lang="en-US" sz="2400" dirty="0" smtClean="0"/>
              <a:t>) = 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+2ab+b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2) (</a:t>
            </a:r>
            <a:r>
              <a:rPr lang="en-US" sz="2400" dirty="0" err="1" smtClean="0"/>
              <a:t>a+b</a:t>
            </a:r>
            <a:r>
              <a:rPr lang="en-US" sz="2400" dirty="0" smtClean="0"/>
              <a:t>)c = </a:t>
            </a:r>
            <a:r>
              <a:rPr lang="en-US" sz="2400" dirty="0" err="1" smtClean="0"/>
              <a:t>ac+bc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3) a(b-a) = ab-a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4) a(b-c) = </a:t>
            </a:r>
            <a:r>
              <a:rPr lang="en-US" sz="2400" dirty="0" err="1" smtClean="0"/>
              <a:t>ab</a:t>
            </a:r>
            <a:r>
              <a:rPr lang="en-US" sz="2400" dirty="0" smtClean="0"/>
              <a:t>-ac</a:t>
            </a:r>
            <a:br>
              <a:rPr lang="en-US" sz="2400" dirty="0" smtClean="0"/>
            </a:br>
            <a:r>
              <a:rPr lang="en-US" sz="2400" dirty="0" smtClean="0"/>
              <a:t>5) (a-b)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= 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-2ab+b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6) (</a:t>
            </a:r>
            <a:r>
              <a:rPr lang="en-US" sz="2400" dirty="0" err="1" smtClean="0"/>
              <a:t>a+b</a:t>
            </a:r>
            <a:r>
              <a:rPr lang="en-US" sz="2400" dirty="0" smtClean="0"/>
              <a:t>)(a-b) = 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-b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696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43A4E8-89D7-4E3A-8D59-CC3C7BEE549C}" type="slidenum">
              <a:rPr lang="ar-SA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54013"/>
            <a:ext cx="8382000" cy="914400"/>
          </a:xfrm>
        </p:spPr>
        <p:txBody>
          <a:bodyPr>
            <a:normAutofit fontScale="90000"/>
          </a:bodyPr>
          <a:lstStyle/>
          <a:p>
            <a:r>
              <a:rPr lang="en-US" sz="2400" b="1" u="sng" dirty="0" smtClean="0">
                <a:solidFill>
                  <a:srgbClr val="CC3300"/>
                </a:solidFill>
              </a:rPr>
              <a:t> </a:t>
            </a:r>
            <a:r>
              <a:rPr lang="en-US" sz="2400" b="1" u="sng" dirty="0" smtClean="0">
                <a:solidFill>
                  <a:srgbClr val="CC3300"/>
                </a:solidFill>
              </a:rPr>
              <a:t>The </a:t>
            </a:r>
            <a:r>
              <a:rPr lang="en-US" sz="2400" b="1" u="sng" dirty="0">
                <a:solidFill>
                  <a:srgbClr val="CC3300"/>
                </a:solidFill>
              </a:rPr>
              <a:t>Babylonian’s Geometry</a:t>
            </a:r>
            <a:r>
              <a:rPr lang="en-US" sz="2400" b="1" u="sng" dirty="0" smtClean="0">
                <a:solidFill>
                  <a:srgbClr val="CC3300"/>
                </a:solidFill>
              </a:rPr>
              <a:t>:</a:t>
            </a:r>
            <a:br>
              <a:rPr lang="en-US" sz="2400" b="1" u="sng" dirty="0" smtClean="0">
                <a:solidFill>
                  <a:srgbClr val="CC3300"/>
                </a:solidFill>
              </a:rPr>
            </a:br>
            <a:r>
              <a:rPr lang="en-US" sz="2400" dirty="0" smtClean="0"/>
              <a:t>1) (</a:t>
            </a:r>
            <a:r>
              <a:rPr lang="en-US" sz="2400" dirty="0" err="1" smtClean="0"/>
              <a:t>a+b</a:t>
            </a:r>
            <a:r>
              <a:rPr lang="en-US" sz="2400" dirty="0" smtClean="0"/>
              <a:t>)(</a:t>
            </a:r>
            <a:r>
              <a:rPr lang="en-US" sz="2400" dirty="0" err="1" smtClean="0"/>
              <a:t>a+b</a:t>
            </a:r>
            <a:r>
              <a:rPr lang="en-US" sz="2400" dirty="0" smtClean="0"/>
              <a:t>) = 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+2ab+b</a:t>
            </a:r>
            <a:r>
              <a:rPr lang="en-US" sz="2400" baseline="30000" dirty="0" smtClean="0"/>
              <a:t>2</a:t>
            </a:r>
            <a:r>
              <a:rPr lang="en-US" sz="2400" b="1" u="sng" dirty="0">
                <a:solidFill>
                  <a:srgbClr val="CC3300"/>
                </a:solidFill>
              </a:rPr>
              <a:t/>
            </a:r>
            <a:br>
              <a:rPr lang="en-US" sz="2400" b="1" u="sng" dirty="0">
                <a:solidFill>
                  <a:srgbClr val="CC3300"/>
                </a:solidFill>
              </a:rPr>
            </a:br>
            <a:endParaRPr lang="en-US" sz="2800" dirty="0"/>
          </a:p>
        </p:txBody>
      </p:sp>
      <p:sp>
        <p:nvSpPr>
          <p:cNvPr id="10244" name="Rectangle 8"/>
          <p:cNvSpPr>
            <a:spLocks noChangeArrowheads="1"/>
          </p:cNvSpPr>
          <p:nvPr/>
        </p:nvSpPr>
        <p:spPr bwMode="auto">
          <a:xfrm>
            <a:off x="2743200" y="2209800"/>
            <a:ext cx="5562600" cy="441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sz="1800"/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2743200" y="2209800"/>
            <a:ext cx="4876800" cy="6858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sz="1800"/>
          </a:p>
        </p:txBody>
      </p:sp>
      <p:sp>
        <p:nvSpPr>
          <p:cNvPr id="10246" name="Rectangle 10"/>
          <p:cNvSpPr>
            <a:spLocks noChangeArrowheads="1"/>
          </p:cNvSpPr>
          <p:nvPr/>
        </p:nvSpPr>
        <p:spPr bwMode="auto">
          <a:xfrm rot="5400000">
            <a:off x="6096000" y="4419600"/>
            <a:ext cx="3733800" cy="6858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sz="1800"/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4343400" y="1676401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800" dirty="0"/>
              <a:t>a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7696200" y="1752601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800" dirty="0"/>
              <a:t>b</a:t>
            </a:r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8305800" y="45862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800"/>
              <a:t>a</a:t>
            </a:r>
          </a:p>
        </p:txBody>
      </p:sp>
      <p:sp>
        <p:nvSpPr>
          <p:cNvPr id="10250" name="Text Box 14"/>
          <p:cNvSpPr txBox="1">
            <a:spLocks noChangeArrowheads="1"/>
          </p:cNvSpPr>
          <p:nvPr/>
        </p:nvSpPr>
        <p:spPr bwMode="auto">
          <a:xfrm>
            <a:off x="8458200" y="2362201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800"/>
              <a:t>b</a:t>
            </a:r>
          </a:p>
        </p:txBody>
      </p:sp>
      <p:sp>
        <p:nvSpPr>
          <p:cNvPr id="10251" name="Text Box 15"/>
          <p:cNvSpPr txBox="1">
            <a:spLocks noChangeArrowheads="1"/>
          </p:cNvSpPr>
          <p:nvPr/>
        </p:nvSpPr>
        <p:spPr bwMode="auto">
          <a:xfrm>
            <a:off x="5334000" y="990601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800"/>
              <a:t>a+b</a:t>
            </a:r>
          </a:p>
        </p:txBody>
      </p:sp>
      <p:sp>
        <p:nvSpPr>
          <p:cNvPr id="10252" name="Text Box 16"/>
          <p:cNvSpPr txBox="1">
            <a:spLocks noChangeArrowheads="1"/>
          </p:cNvSpPr>
          <p:nvPr/>
        </p:nvSpPr>
        <p:spPr bwMode="auto">
          <a:xfrm>
            <a:off x="9448800" y="4205288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800"/>
              <a:t>a+b</a:t>
            </a:r>
          </a:p>
        </p:txBody>
      </p:sp>
      <p:sp>
        <p:nvSpPr>
          <p:cNvPr id="10253" name="AutoShape 17"/>
          <p:cNvSpPr>
            <a:spLocks/>
          </p:cNvSpPr>
          <p:nvPr/>
        </p:nvSpPr>
        <p:spPr bwMode="auto">
          <a:xfrm>
            <a:off x="9067800" y="2209800"/>
            <a:ext cx="228600" cy="4343400"/>
          </a:xfrm>
          <a:prstGeom prst="rightBrace">
            <a:avLst>
              <a:gd name="adj1" fmla="val 1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sz="1800"/>
          </a:p>
        </p:txBody>
      </p:sp>
      <p:sp>
        <p:nvSpPr>
          <p:cNvPr id="10254" name="AutoShape 19"/>
          <p:cNvSpPr>
            <a:spLocks/>
          </p:cNvSpPr>
          <p:nvPr/>
        </p:nvSpPr>
        <p:spPr bwMode="auto">
          <a:xfrm rot="-5400000">
            <a:off x="5372100" y="-1028700"/>
            <a:ext cx="457200" cy="5410200"/>
          </a:xfrm>
          <a:prstGeom prst="rightBrace">
            <a:avLst>
              <a:gd name="adj1" fmla="val 986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sz="1800"/>
          </a:p>
        </p:txBody>
      </p:sp>
      <p:sp>
        <p:nvSpPr>
          <p:cNvPr id="10255" name="Text Box 20"/>
          <p:cNvSpPr txBox="1">
            <a:spLocks noChangeArrowheads="1"/>
          </p:cNvSpPr>
          <p:nvPr/>
        </p:nvSpPr>
        <p:spPr bwMode="auto">
          <a:xfrm>
            <a:off x="4495800" y="4510088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sz="1800" dirty="0" smtClean="0"/>
              <a:t>C= a</a:t>
            </a:r>
            <a:r>
              <a:rPr lang="en-US" sz="1800" baseline="30000" dirty="0" smtClean="0"/>
              <a:t>2</a:t>
            </a:r>
            <a:endParaRPr lang="en-US" sz="1800" baseline="30000" dirty="0"/>
          </a:p>
        </p:txBody>
      </p:sp>
      <p:sp>
        <p:nvSpPr>
          <p:cNvPr id="10256" name="Text Box 21"/>
          <p:cNvSpPr txBox="1">
            <a:spLocks noChangeArrowheads="1"/>
          </p:cNvSpPr>
          <p:nvPr/>
        </p:nvSpPr>
        <p:spPr bwMode="auto">
          <a:xfrm>
            <a:off x="7440706" y="2438401"/>
            <a:ext cx="9144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sz="1800" dirty="0" smtClean="0"/>
              <a:t>B= b</a:t>
            </a:r>
            <a:r>
              <a:rPr lang="en-US" sz="1800" baseline="30000" dirty="0" smtClean="0"/>
              <a:t>2</a:t>
            </a:r>
            <a:endParaRPr lang="en-US" sz="1800" baseline="30000" dirty="0"/>
          </a:p>
        </p:txBody>
      </p:sp>
      <p:sp>
        <p:nvSpPr>
          <p:cNvPr id="10257" name="Text Box 22"/>
          <p:cNvSpPr txBox="1">
            <a:spLocks noChangeArrowheads="1"/>
          </p:cNvSpPr>
          <p:nvPr/>
        </p:nvSpPr>
        <p:spPr bwMode="auto">
          <a:xfrm>
            <a:off x="4495800" y="2376488"/>
            <a:ext cx="106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800" dirty="0" smtClean="0"/>
              <a:t>A= </a:t>
            </a:r>
            <a:r>
              <a:rPr lang="en-US" sz="1800" dirty="0" err="1" smtClean="0"/>
              <a:t>ab</a:t>
            </a:r>
            <a:endParaRPr lang="en-US" sz="1800" dirty="0"/>
          </a:p>
        </p:txBody>
      </p:sp>
      <p:sp>
        <p:nvSpPr>
          <p:cNvPr id="10258" name="Text Box 23"/>
          <p:cNvSpPr txBox="1">
            <a:spLocks noChangeArrowheads="1"/>
          </p:cNvSpPr>
          <p:nvPr/>
        </p:nvSpPr>
        <p:spPr bwMode="auto">
          <a:xfrm rot="5400000">
            <a:off x="7548283" y="3936345"/>
            <a:ext cx="91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800" dirty="0" smtClean="0"/>
              <a:t>A= </a:t>
            </a:r>
            <a:r>
              <a:rPr lang="en-US" sz="1800" dirty="0" err="1" smtClean="0"/>
              <a:t>ab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9429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/>
      <p:bldP spid="10248" grpId="0"/>
      <p:bldP spid="10249" grpId="0"/>
      <p:bldP spid="10250" grpId="0"/>
      <p:bldP spid="10255" grpId="0"/>
      <p:bldP spid="10256" grpId="0"/>
      <p:bldP spid="10257" grpId="0"/>
      <p:bldP spid="102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03" y="304791"/>
            <a:ext cx="10779859" cy="212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6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5818187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0000"/>
                </a:solidFill>
              </a:rPr>
              <a:t>Example#</a:t>
            </a:r>
            <a:r>
              <a:rPr lang="en-US" sz="3200" dirty="0"/>
              <a:t>: undefined terms</a:t>
            </a:r>
            <a:br>
              <a:rPr lang="en-US" sz="3200" dirty="0"/>
            </a:br>
            <a:r>
              <a:rPr lang="en-US" sz="3200" dirty="0"/>
              <a:t>A1, A2 and the relation belong to</a:t>
            </a:r>
            <a:br>
              <a:rPr lang="en-US" sz="3200" dirty="0"/>
            </a:br>
            <a:r>
              <a:rPr lang="en-US" sz="3200" dirty="0"/>
              <a:t>Axiom1: there exist exactly 3 distinct A1’s in this system.</a:t>
            </a:r>
            <a:br>
              <a:rPr lang="en-US" sz="3200" dirty="0"/>
            </a:br>
            <a:r>
              <a:rPr lang="en-US" sz="3200" dirty="0"/>
              <a:t>Axiom2: two distinct A1’s belong to exactly one A2.</a:t>
            </a:r>
            <a:br>
              <a:rPr lang="en-US" sz="3200" dirty="0"/>
            </a:br>
            <a:r>
              <a:rPr lang="en-US" sz="3200" dirty="0"/>
              <a:t>Axiom3: not all A1’s belong to the same A2.</a:t>
            </a:r>
            <a:br>
              <a:rPr lang="en-US" sz="3200" dirty="0"/>
            </a:br>
            <a:r>
              <a:rPr lang="en-US" sz="3200" dirty="0"/>
              <a:t>Axiom4: any two distinct A2’s contain at least one A1 which belong to both.</a:t>
            </a:r>
          </a:p>
        </p:txBody>
      </p:sp>
    </p:spTree>
    <p:extLst>
      <p:ext uri="{BB962C8B-B14F-4D97-AF65-F5344CB8AC3E}">
        <p14:creationId xmlns:p14="http://schemas.microsoft.com/office/powerpoint/2010/main" val="172233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858962"/>
          </a:xfrm>
        </p:spPr>
        <p:txBody>
          <a:bodyPr/>
          <a:lstStyle/>
          <a:p>
            <a:pPr algn="l"/>
            <a:r>
              <a:rPr lang="en-US" sz="3200" b="1">
                <a:solidFill>
                  <a:srgbClr val="FF0000"/>
                </a:solidFill>
              </a:rPr>
              <a:t>Theorem1:A1-A2</a:t>
            </a:r>
            <a:r>
              <a:rPr lang="en-US" sz="3200"/>
              <a:t/>
            </a:r>
            <a:br>
              <a:rPr lang="en-US" sz="3200"/>
            </a:br>
            <a:r>
              <a:rPr lang="en-US" sz="3200"/>
              <a:t>two different A2’s there exist exactly one A1.</a:t>
            </a:r>
            <a:br>
              <a:rPr lang="en-US" sz="3200"/>
            </a:br>
            <a:endParaRPr lang="en-US" sz="3200"/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919288" y="2146301"/>
            <a:ext cx="8229600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66FF"/>
                </a:solidFill>
              </a:rPr>
              <a:t>Theorem2:A1-A2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there are exactly three A2’s.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340" name="Title 1"/>
          <p:cNvSpPr txBox="1">
            <a:spLocks/>
          </p:cNvSpPr>
          <p:nvPr/>
        </p:nvSpPr>
        <p:spPr bwMode="auto">
          <a:xfrm>
            <a:off x="2133600" y="3803651"/>
            <a:ext cx="8229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0B050"/>
                </a:solidFill>
              </a:rPr>
              <a:t>Theorem3:A1-A2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Each A2 has exactly two A1’s that belong to it.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34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55" y="352407"/>
            <a:ext cx="10819369" cy="11906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3" y="2120025"/>
            <a:ext cx="5310187" cy="10089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954" y="3200412"/>
            <a:ext cx="9103364" cy="287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30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69" y="300029"/>
            <a:ext cx="7111944" cy="21621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299" y="3871915"/>
            <a:ext cx="9219011" cy="29003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099" y="2381253"/>
            <a:ext cx="5829411" cy="4191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410" y="3305174"/>
            <a:ext cx="8939579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05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104" y="1149985"/>
            <a:ext cx="6348421" cy="53578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00" y="652454"/>
            <a:ext cx="7670088" cy="3905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00975" y="1700213"/>
            <a:ext cx="231457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Therefore this </a:t>
            </a:r>
            <a:r>
              <a:rPr lang="en-US" sz="3200" b="1" dirty="0" smtClean="0"/>
              <a:t>axiomatic system </a:t>
            </a:r>
            <a:r>
              <a:rPr lang="en-US" sz="3200" dirty="0" smtClean="0"/>
              <a:t>is </a:t>
            </a:r>
            <a:r>
              <a:rPr lang="en-US" sz="3200" b="1" dirty="0" smtClean="0">
                <a:solidFill>
                  <a:srgbClr val="FF0000"/>
                </a:solidFill>
              </a:rPr>
              <a:t>model</a:t>
            </a:r>
          </a:p>
          <a:p>
            <a:r>
              <a:rPr lang="en-US" sz="3200" dirty="0" smtClean="0"/>
              <a:t>Because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all axioms are true. 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61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74</Words>
  <Application>Microsoft Office PowerPoint</Application>
  <PresentationFormat>Widescreen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Axiomatic System and Geometry 2022-2023</vt:lpstr>
      <vt:lpstr>The Babylonian’s Geometry: the Babylonians were more advanced than Egyptians in math, so many of their boards were giving algebra analysis for those problems that’s known as algebra equations now.  1) (a+b)(a+b) = a2+2ab+b2 2) (a+b)c = ac+bc 3) a(b-a) = ab-a2 4) a(b-c) = ab-ac 5) (a-b)2 = a2-2ab+b2 6) (a+b)(a-b) = a2-b2 </vt:lpstr>
      <vt:lpstr> The Babylonian’s Geometry: 1) (a+b)(a+b) = a2+2ab+b2 </vt:lpstr>
      <vt:lpstr>PowerPoint Presentation</vt:lpstr>
      <vt:lpstr>Example#: undefined terms A1, A2 and the relation belong to Axiom1: there exist exactly 3 distinct A1’s in this system. Axiom2: two distinct A1’s belong to exactly one A2. Axiom3: not all A1’s belong to the same A2. Axiom4: any two distinct A2’s contain at least one A1 which belong to both.</vt:lpstr>
      <vt:lpstr>Theorem1:A1-A2 two different A2’s there exist exactly one A1. </vt:lpstr>
      <vt:lpstr>PowerPoint Presentation</vt:lpstr>
      <vt:lpstr>PowerPoint Presentation</vt:lpstr>
      <vt:lpstr>PowerPoint Presentation</vt:lpstr>
      <vt:lpstr>Example2:      H.W by assigning A1 as book and A2 as horizontal shelve the example# is interpreted as following.  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Indian’s Geometry &amp; Axiomatic system </dc:title>
  <dc:creator>DR.Ahmed Saker 2O14</dc:creator>
  <cp:lastModifiedBy>DR.Ahmed Saker 2O14</cp:lastModifiedBy>
  <cp:revision>19</cp:revision>
  <dcterms:created xsi:type="dcterms:W3CDTF">2020-10-15T13:08:13Z</dcterms:created>
  <dcterms:modified xsi:type="dcterms:W3CDTF">2023-01-11T18:55:52Z</dcterms:modified>
</cp:coreProperties>
</file>