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6" d="100"/>
          <a:sy n="76" d="100"/>
        </p:scale>
        <p:origin x="420"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BCC6ED-8FB6-47C8-ABD7-9BE7DE71B0A9}"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104E70-AA2A-4F92-A231-9085C105A957}" type="slidenum">
              <a:rPr lang="en-US" smtClean="0"/>
              <a:t>‹#›</a:t>
            </a:fld>
            <a:endParaRPr lang="en-US"/>
          </a:p>
        </p:txBody>
      </p:sp>
    </p:spTree>
    <p:extLst>
      <p:ext uri="{BB962C8B-B14F-4D97-AF65-F5344CB8AC3E}">
        <p14:creationId xmlns:p14="http://schemas.microsoft.com/office/powerpoint/2010/main" val="1916006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BCC6ED-8FB6-47C8-ABD7-9BE7DE71B0A9}"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104E70-AA2A-4F92-A231-9085C105A957}" type="slidenum">
              <a:rPr lang="en-US" smtClean="0"/>
              <a:t>‹#›</a:t>
            </a:fld>
            <a:endParaRPr lang="en-US"/>
          </a:p>
        </p:txBody>
      </p:sp>
    </p:spTree>
    <p:extLst>
      <p:ext uri="{BB962C8B-B14F-4D97-AF65-F5344CB8AC3E}">
        <p14:creationId xmlns:p14="http://schemas.microsoft.com/office/powerpoint/2010/main" val="303196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BCC6ED-8FB6-47C8-ABD7-9BE7DE71B0A9}"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104E70-AA2A-4F92-A231-9085C105A957}" type="slidenum">
              <a:rPr lang="en-US" smtClean="0"/>
              <a:t>‹#›</a:t>
            </a:fld>
            <a:endParaRPr lang="en-US"/>
          </a:p>
        </p:txBody>
      </p:sp>
    </p:spTree>
    <p:extLst>
      <p:ext uri="{BB962C8B-B14F-4D97-AF65-F5344CB8AC3E}">
        <p14:creationId xmlns:p14="http://schemas.microsoft.com/office/powerpoint/2010/main" val="1526279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BCC6ED-8FB6-47C8-ABD7-9BE7DE71B0A9}"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104E70-AA2A-4F92-A231-9085C105A957}" type="slidenum">
              <a:rPr lang="en-US" smtClean="0"/>
              <a:t>‹#›</a:t>
            </a:fld>
            <a:endParaRPr lang="en-US"/>
          </a:p>
        </p:txBody>
      </p:sp>
    </p:spTree>
    <p:extLst>
      <p:ext uri="{BB962C8B-B14F-4D97-AF65-F5344CB8AC3E}">
        <p14:creationId xmlns:p14="http://schemas.microsoft.com/office/powerpoint/2010/main" val="3365602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BCC6ED-8FB6-47C8-ABD7-9BE7DE71B0A9}"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104E70-AA2A-4F92-A231-9085C105A957}" type="slidenum">
              <a:rPr lang="en-US" smtClean="0"/>
              <a:t>‹#›</a:t>
            </a:fld>
            <a:endParaRPr lang="en-US"/>
          </a:p>
        </p:txBody>
      </p:sp>
    </p:spTree>
    <p:extLst>
      <p:ext uri="{BB962C8B-B14F-4D97-AF65-F5344CB8AC3E}">
        <p14:creationId xmlns:p14="http://schemas.microsoft.com/office/powerpoint/2010/main" val="2081558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BCC6ED-8FB6-47C8-ABD7-9BE7DE71B0A9}"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104E70-AA2A-4F92-A231-9085C105A957}" type="slidenum">
              <a:rPr lang="en-US" smtClean="0"/>
              <a:t>‹#›</a:t>
            </a:fld>
            <a:endParaRPr lang="en-US"/>
          </a:p>
        </p:txBody>
      </p:sp>
    </p:spTree>
    <p:extLst>
      <p:ext uri="{BB962C8B-B14F-4D97-AF65-F5344CB8AC3E}">
        <p14:creationId xmlns:p14="http://schemas.microsoft.com/office/powerpoint/2010/main" val="2189546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BCC6ED-8FB6-47C8-ABD7-9BE7DE71B0A9}" type="datetimeFigureOut">
              <a:rPr lang="en-US" smtClean="0"/>
              <a:t>1/11/2023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104E70-AA2A-4F92-A231-9085C105A957}" type="slidenum">
              <a:rPr lang="en-US" smtClean="0"/>
              <a:t>‹#›</a:t>
            </a:fld>
            <a:endParaRPr lang="en-US"/>
          </a:p>
        </p:txBody>
      </p:sp>
    </p:spTree>
    <p:extLst>
      <p:ext uri="{BB962C8B-B14F-4D97-AF65-F5344CB8AC3E}">
        <p14:creationId xmlns:p14="http://schemas.microsoft.com/office/powerpoint/2010/main" val="676415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BCC6ED-8FB6-47C8-ABD7-9BE7DE71B0A9}" type="datetimeFigureOut">
              <a:rPr lang="en-US" smtClean="0"/>
              <a:t>1/11/2023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104E70-AA2A-4F92-A231-9085C105A957}" type="slidenum">
              <a:rPr lang="en-US" smtClean="0"/>
              <a:t>‹#›</a:t>
            </a:fld>
            <a:endParaRPr lang="en-US"/>
          </a:p>
        </p:txBody>
      </p:sp>
    </p:spTree>
    <p:extLst>
      <p:ext uri="{BB962C8B-B14F-4D97-AF65-F5344CB8AC3E}">
        <p14:creationId xmlns:p14="http://schemas.microsoft.com/office/powerpoint/2010/main" val="920139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BCC6ED-8FB6-47C8-ABD7-9BE7DE71B0A9}" type="datetimeFigureOut">
              <a:rPr lang="en-US" smtClean="0"/>
              <a:t>1/11/2023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104E70-AA2A-4F92-A231-9085C105A957}" type="slidenum">
              <a:rPr lang="en-US" smtClean="0"/>
              <a:t>‹#›</a:t>
            </a:fld>
            <a:endParaRPr lang="en-US"/>
          </a:p>
        </p:txBody>
      </p:sp>
    </p:spTree>
    <p:extLst>
      <p:ext uri="{BB962C8B-B14F-4D97-AF65-F5344CB8AC3E}">
        <p14:creationId xmlns:p14="http://schemas.microsoft.com/office/powerpoint/2010/main" val="54177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BCC6ED-8FB6-47C8-ABD7-9BE7DE71B0A9}"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104E70-AA2A-4F92-A231-9085C105A957}" type="slidenum">
              <a:rPr lang="en-US" smtClean="0"/>
              <a:t>‹#›</a:t>
            </a:fld>
            <a:endParaRPr lang="en-US"/>
          </a:p>
        </p:txBody>
      </p:sp>
    </p:spTree>
    <p:extLst>
      <p:ext uri="{BB962C8B-B14F-4D97-AF65-F5344CB8AC3E}">
        <p14:creationId xmlns:p14="http://schemas.microsoft.com/office/powerpoint/2010/main" val="1355679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BCC6ED-8FB6-47C8-ABD7-9BE7DE71B0A9}"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104E70-AA2A-4F92-A231-9085C105A957}" type="slidenum">
              <a:rPr lang="en-US" smtClean="0"/>
              <a:t>‹#›</a:t>
            </a:fld>
            <a:endParaRPr lang="en-US"/>
          </a:p>
        </p:txBody>
      </p:sp>
    </p:spTree>
    <p:extLst>
      <p:ext uri="{BB962C8B-B14F-4D97-AF65-F5344CB8AC3E}">
        <p14:creationId xmlns:p14="http://schemas.microsoft.com/office/powerpoint/2010/main" val="936315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BCC6ED-8FB6-47C8-ABD7-9BE7DE71B0A9}" type="datetimeFigureOut">
              <a:rPr lang="en-US" smtClean="0"/>
              <a:t>1/11/2023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104E70-AA2A-4F92-A231-9085C105A957}" type="slidenum">
              <a:rPr lang="en-US" smtClean="0"/>
              <a:t>‹#›</a:t>
            </a:fld>
            <a:endParaRPr lang="en-US"/>
          </a:p>
        </p:txBody>
      </p:sp>
    </p:spTree>
    <p:extLst>
      <p:ext uri="{BB962C8B-B14F-4D97-AF65-F5344CB8AC3E}">
        <p14:creationId xmlns:p14="http://schemas.microsoft.com/office/powerpoint/2010/main" val="2529727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n w="22225">
                  <a:solidFill>
                    <a:schemeClr val="accent2"/>
                  </a:solidFill>
                  <a:prstDash val="solid"/>
                </a:ln>
                <a:solidFill>
                  <a:schemeClr val="accent2">
                    <a:lumMod val="40000"/>
                    <a:lumOff val="60000"/>
                  </a:schemeClr>
                </a:solidFill>
              </a:rPr>
              <a:t>Euclid’s Axioms system</a:t>
            </a:r>
            <a:endParaRPr lang="en-US" b="1" dirty="0">
              <a:ln w="22225">
                <a:solidFill>
                  <a:schemeClr val="accent2"/>
                </a:solidFill>
                <a:prstDash val="solid"/>
              </a:ln>
              <a:solidFill>
                <a:schemeClr val="accent2">
                  <a:lumMod val="40000"/>
                  <a:lumOff val="60000"/>
                </a:schemeClr>
              </a:solidFill>
            </a:endParaRPr>
          </a:p>
        </p:txBody>
      </p:sp>
      <p:sp>
        <p:nvSpPr>
          <p:cNvPr id="3" name="Subtitle 2"/>
          <p:cNvSpPr>
            <a:spLocks noGrp="1"/>
          </p:cNvSpPr>
          <p:nvPr>
            <p:ph type="subTitle" idx="1"/>
          </p:nvPr>
        </p:nvSpPr>
        <p:spPr/>
        <p:txBody>
          <a:bodyPr/>
          <a:lstStyle/>
          <a:p>
            <a:pPr algn="l"/>
            <a:r>
              <a:rPr lang="en-US" dirty="0" smtClean="0">
                <a:ln w="0"/>
                <a:effectLst>
                  <a:outerShdw blurRad="38100" dist="19050" dir="2700000" algn="tl" rotWithShape="0">
                    <a:schemeClr val="dk1">
                      <a:alpha val="40000"/>
                    </a:schemeClr>
                  </a:outerShdw>
                </a:effectLst>
              </a:rPr>
              <a:t>Lecture </a:t>
            </a:r>
            <a:r>
              <a:rPr lang="en-US" dirty="0" smtClean="0">
                <a:ln w="0"/>
                <a:effectLst>
                  <a:outerShdw blurRad="38100" dist="19050" dir="2700000" algn="tl" rotWithShape="0">
                    <a:schemeClr val="dk1">
                      <a:alpha val="40000"/>
                    </a:schemeClr>
                  </a:outerShdw>
                </a:effectLst>
              </a:rPr>
              <a:t>4</a:t>
            </a:r>
            <a:endParaRPr lang="en-US" dirty="0"/>
          </a:p>
        </p:txBody>
      </p:sp>
    </p:spTree>
    <p:extLst>
      <p:ext uri="{BB962C8B-B14F-4D97-AF65-F5344CB8AC3E}">
        <p14:creationId xmlns:p14="http://schemas.microsoft.com/office/powerpoint/2010/main" val="11659868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128155" y="274638"/>
            <a:ext cx="8643937" cy="6297612"/>
          </a:xfrm>
        </p:spPr>
        <p:txBody>
          <a:bodyPr/>
          <a:lstStyle/>
          <a:p>
            <a:pPr algn="l"/>
            <a:r>
              <a:rPr lang="en-US" sz="3200" b="1" u="sng" dirty="0">
                <a:solidFill>
                  <a:srgbClr val="FF0000"/>
                </a:solidFill>
              </a:rPr>
              <a:t>Second</a:t>
            </a:r>
            <a:r>
              <a:rPr lang="en-US" sz="3200" dirty="0">
                <a:solidFill>
                  <a:srgbClr val="FF0000"/>
                </a:solidFill>
              </a:rPr>
              <a:t>: postulates or axioms</a:t>
            </a:r>
            <a:r>
              <a:rPr lang="en-US" sz="2800" dirty="0"/>
              <a:t/>
            </a:r>
            <a:br>
              <a:rPr lang="en-US" sz="2800" dirty="0"/>
            </a:br>
            <a:r>
              <a:rPr lang="en-US" sz="2800" dirty="0"/>
              <a:t>1) to draw a straight line from any point to any point. </a:t>
            </a:r>
            <a:br>
              <a:rPr lang="en-US" sz="2800" dirty="0"/>
            </a:br>
            <a:r>
              <a:rPr lang="en-US" sz="2800" dirty="0"/>
              <a:t>2) to produce a finite straight line continuously in a straight line.</a:t>
            </a:r>
            <a:br>
              <a:rPr lang="en-US" sz="2800" dirty="0"/>
            </a:br>
            <a:r>
              <a:rPr lang="en-US" sz="2800" dirty="0"/>
              <a:t>3)  to describe a circle with any </a:t>
            </a:r>
            <a:r>
              <a:rPr lang="en-US" sz="2800" dirty="0" smtClean="0"/>
              <a:t>center </a:t>
            </a:r>
            <a:r>
              <a:rPr lang="en-US" sz="2800" dirty="0"/>
              <a:t>and distance (radius).</a:t>
            </a:r>
            <a:br>
              <a:rPr lang="en-US" sz="2800" dirty="0"/>
            </a:br>
            <a:r>
              <a:rPr lang="en-US" sz="2800" dirty="0"/>
              <a:t>4) that all right angles are equal to one another.</a:t>
            </a:r>
            <a:br>
              <a:rPr lang="en-US" sz="2800" dirty="0"/>
            </a:br>
            <a:r>
              <a:rPr lang="en-US" sz="2800" dirty="0"/>
              <a:t>5)  if a straight line falling on two straight lines makes the interior angles on the same side and the sum of interior angles is less than two right angles, the two straight lines if produced indefinitely, meet  on the side angles.</a:t>
            </a:r>
            <a:endParaRPr lang="ar-IQ" sz="2800" dirty="0"/>
          </a:p>
        </p:txBody>
      </p:sp>
    </p:spTree>
    <p:extLst>
      <p:ext uri="{BB962C8B-B14F-4D97-AF65-F5344CB8AC3E}">
        <p14:creationId xmlns:p14="http://schemas.microsoft.com/office/powerpoint/2010/main" val="30686498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420631" y="274639"/>
            <a:ext cx="8229600" cy="4440237"/>
          </a:xfrm>
        </p:spPr>
        <p:txBody>
          <a:bodyPr/>
          <a:lstStyle/>
          <a:p>
            <a:pPr algn="l"/>
            <a:r>
              <a:rPr lang="en-US" b="1" u="sng" dirty="0" smtClean="0"/>
              <a:t>Theorems</a:t>
            </a:r>
            <a:r>
              <a:rPr lang="en-US" dirty="0" smtClean="0"/>
              <a:t>: theorems are true statements in our system that is logical consequences of the above body. </a:t>
            </a:r>
            <a:endParaRPr lang="ar-IQ" dirty="0" smtClean="0"/>
          </a:p>
        </p:txBody>
      </p:sp>
    </p:spTree>
    <p:extLst>
      <p:ext uri="{BB962C8B-B14F-4D97-AF65-F5344CB8AC3E}">
        <p14:creationId xmlns:p14="http://schemas.microsoft.com/office/powerpoint/2010/main" val="30413685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mtClean="0"/>
              <a:t>Proposition (1)</a:t>
            </a:r>
          </a:p>
        </p:txBody>
      </p:sp>
      <p:sp>
        <p:nvSpPr>
          <p:cNvPr id="8196" name="Rectangle 4"/>
          <p:cNvSpPr>
            <a:spLocks noChangeArrowheads="1"/>
          </p:cNvSpPr>
          <p:nvPr/>
        </p:nvSpPr>
        <p:spPr bwMode="auto">
          <a:xfrm>
            <a:off x="861364" y="1341439"/>
            <a:ext cx="6994525" cy="9350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2400"/>
              <a:t>To describe an equilateral triangle on a given finite straight line</a:t>
            </a:r>
          </a:p>
        </p:txBody>
      </p:sp>
      <p:sp>
        <p:nvSpPr>
          <p:cNvPr id="8197" name="Oval 5"/>
          <p:cNvSpPr>
            <a:spLocks noChangeArrowheads="1"/>
          </p:cNvSpPr>
          <p:nvPr/>
        </p:nvSpPr>
        <p:spPr bwMode="auto">
          <a:xfrm>
            <a:off x="5016501" y="2638425"/>
            <a:ext cx="3095625" cy="3024188"/>
          </a:xfrm>
          <a:prstGeom prst="ellipse">
            <a:avLst/>
          </a:pr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8198" name="Oval 6"/>
          <p:cNvSpPr>
            <a:spLocks noChangeArrowheads="1"/>
          </p:cNvSpPr>
          <p:nvPr/>
        </p:nvSpPr>
        <p:spPr bwMode="auto">
          <a:xfrm>
            <a:off x="3503614" y="2638425"/>
            <a:ext cx="3095625" cy="3024188"/>
          </a:xfrm>
          <a:prstGeom prst="ellipse">
            <a:avLst/>
          </a:prstGeom>
          <a:noFill/>
          <a:ln w="57150">
            <a:solidFill>
              <a:srgbClr val="FF66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8199" name="Line 7"/>
          <p:cNvSpPr>
            <a:spLocks noChangeShapeType="1"/>
          </p:cNvSpPr>
          <p:nvPr/>
        </p:nvSpPr>
        <p:spPr bwMode="auto">
          <a:xfrm>
            <a:off x="5016501" y="4078288"/>
            <a:ext cx="1584325" cy="0"/>
          </a:xfrm>
          <a:prstGeom prst="line">
            <a:avLst/>
          </a:prstGeom>
          <a:noFill/>
          <a:ln w="38100">
            <a:solidFill>
              <a:schemeClr val="accent1">
                <a:lumMod val="75000"/>
              </a:schemeClr>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0" name="Line 8"/>
          <p:cNvSpPr>
            <a:spLocks noChangeShapeType="1"/>
          </p:cNvSpPr>
          <p:nvPr/>
        </p:nvSpPr>
        <p:spPr bwMode="auto">
          <a:xfrm>
            <a:off x="5808663" y="2854326"/>
            <a:ext cx="792162" cy="122396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1" name="Line 9"/>
          <p:cNvSpPr>
            <a:spLocks noChangeShapeType="1"/>
          </p:cNvSpPr>
          <p:nvPr/>
        </p:nvSpPr>
        <p:spPr bwMode="auto">
          <a:xfrm flipV="1">
            <a:off x="5016501" y="2854326"/>
            <a:ext cx="792163" cy="1223963"/>
          </a:xfrm>
          <a:prstGeom prst="line">
            <a:avLst/>
          </a:prstGeom>
          <a:noFill/>
          <a:ln w="38100">
            <a:solidFill>
              <a:srgbClr val="FF66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2" name="Text Box 10"/>
          <p:cNvSpPr txBox="1">
            <a:spLocks noChangeArrowheads="1"/>
          </p:cNvSpPr>
          <p:nvPr/>
        </p:nvSpPr>
        <p:spPr bwMode="auto">
          <a:xfrm>
            <a:off x="4584701" y="3862388"/>
            <a:ext cx="3603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sz="1800"/>
              <a:t>A</a:t>
            </a:r>
          </a:p>
        </p:txBody>
      </p:sp>
      <p:sp>
        <p:nvSpPr>
          <p:cNvPr id="8203" name="Text Box 11"/>
          <p:cNvSpPr txBox="1">
            <a:spLocks noChangeArrowheads="1"/>
          </p:cNvSpPr>
          <p:nvPr/>
        </p:nvSpPr>
        <p:spPr bwMode="auto">
          <a:xfrm>
            <a:off x="5664201" y="2349501"/>
            <a:ext cx="3603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sz="1800"/>
              <a:t>C</a:t>
            </a:r>
          </a:p>
        </p:txBody>
      </p:sp>
      <p:sp>
        <p:nvSpPr>
          <p:cNvPr id="8204" name="Text Box 12"/>
          <p:cNvSpPr txBox="1">
            <a:spLocks noChangeArrowheads="1"/>
          </p:cNvSpPr>
          <p:nvPr/>
        </p:nvSpPr>
        <p:spPr bwMode="auto">
          <a:xfrm>
            <a:off x="6672263" y="3933826"/>
            <a:ext cx="3603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sz="1800"/>
              <a:t>B</a:t>
            </a:r>
          </a:p>
        </p:txBody>
      </p:sp>
    </p:spTree>
    <p:extLst>
      <p:ext uri="{BB962C8B-B14F-4D97-AF65-F5344CB8AC3E}">
        <p14:creationId xmlns:p14="http://schemas.microsoft.com/office/powerpoint/2010/main" val="41759905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anim calcmode="lin" valueType="num">
                                      <p:cBhvr>
                                        <p:cTn id="7" dur="1000" fill="hold"/>
                                        <p:tgtEl>
                                          <p:spTgt spid="8196"/>
                                        </p:tgtEl>
                                        <p:attrNameLst>
                                          <p:attrName>ppt_x</p:attrName>
                                        </p:attrNameLst>
                                      </p:cBhvr>
                                      <p:tavLst>
                                        <p:tav tm="0">
                                          <p:val>
                                            <p:strVal val="#ppt_x-.2"/>
                                          </p:val>
                                        </p:tav>
                                        <p:tav tm="100000">
                                          <p:val>
                                            <p:strVal val="#ppt_x"/>
                                          </p:val>
                                        </p:tav>
                                      </p:tavLst>
                                    </p:anim>
                                    <p:anim calcmode="lin" valueType="num">
                                      <p:cBhvr>
                                        <p:cTn id="8" dur="1000" fill="hold"/>
                                        <p:tgtEl>
                                          <p:spTgt spid="8196"/>
                                        </p:tgtEl>
                                        <p:attrNameLst>
                                          <p:attrName>ppt_y</p:attrName>
                                        </p:attrNameLst>
                                      </p:cBhvr>
                                      <p:tavLst>
                                        <p:tav tm="0">
                                          <p:val>
                                            <p:strVal val="#ppt_y"/>
                                          </p:val>
                                        </p:tav>
                                        <p:tav tm="100000">
                                          <p:val>
                                            <p:strVal val="#ppt_y"/>
                                          </p:val>
                                        </p:tav>
                                      </p:tavLst>
                                    </p:anim>
                                    <p:animEffect transition="in" filter="wipe(right)" prLst="gradientSize: 0.1">
                                      <p:cBhvr>
                                        <p:cTn id="9" dur="1000"/>
                                        <p:tgtEl>
                                          <p:spTgt spid="819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7" presetClass="entr" presetSubtype="10" fill="hold" grpId="0" nodeType="clickEffect">
                                  <p:stCondLst>
                                    <p:cond delay="0"/>
                                  </p:stCondLst>
                                  <p:childTnLst>
                                    <p:set>
                                      <p:cBhvr>
                                        <p:cTn id="13" dur="1" fill="hold">
                                          <p:stCondLst>
                                            <p:cond delay="0"/>
                                          </p:stCondLst>
                                        </p:cTn>
                                        <p:tgtEl>
                                          <p:spTgt spid="8202"/>
                                        </p:tgtEl>
                                        <p:attrNameLst>
                                          <p:attrName>style.visibility</p:attrName>
                                        </p:attrNameLst>
                                      </p:cBhvr>
                                      <p:to>
                                        <p:strVal val="visible"/>
                                      </p:to>
                                    </p:set>
                                    <p:anim calcmode="lin" valueType="num">
                                      <p:cBhvr>
                                        <p:cTn id="14" dur="500" fill="hold"/>
                                        <p:tgtEl>
                                          <p:spTgt spid="8202"/>
                                        </p:tgtEl>
                                        <p:attrNameLst>
                                          <p:attrName>ppt_w</p:attrName>
                                        </p:attrNameLst>
                                      </p:cBhvr>
                                      <p:tavLst>
                                        <p:tav tm="0">
                                          <p:val>
                                            <p:fltVal val="0"/>
                                          </p:val>
                                        </p:tav>
                                        <p:tav tm="100000">
                                          <p:val>
                                            <p:strVal val="#ppt_w"/>
                                          </p:val>
                                        </p:tav>
                                      </p:tavLst>
                                    </p:anim>
                                    <p:anim calcmode="lin" valueType="num">
                                      <p:cBhvr>
                                        <p:cTn id="15" dur="500" fill="hold"/>
                                        <p:tgtEl>
                                          <p:spTgt spid="8202"/>
                                        </p:tgtEl>
                                        <p:attrNameLst>
                                          <p:attrName>ppt_h</p:attrName>
                                        </p:attrNameLst>
                                      </p:cBhvr>
                                      <p:tavLst>
                                        <p:tav tm="0">
                                          <p:val>
                                            <p:strVal val="#ppt_h"/>
                                          </p:val>
                                        </p:tav>
                                        <p:tav tm="100000">
                                          <p:val>
                                            <p:strVal val="#ppt_h"/>
                                          </p:val>
                                        </p:tav>
                                      </p:tavLst>
                                    </p:anim>
                                  </p:childTnLst>
                                </p:cTn>
                              </p:par>
                              <p:par>
                                <p:cTn id="16" presetID="17" presetClass="entr" presetSubtype="10" fill="hold" grpId="0" nodeType="withEffect">
                                  <p:stCondLst>
                                    <p:cond delay="0"/>
                                  </p:stCondLst>
                                  <p:childTnLst>
                                    <p:set>
                                      <p:cBhvr>
                                        <p:cTn id="17" dur="1" fill="hold">
                                          <p:stCondLst>
                                            <p:cond delay="0"/>
                                          </p:stCondLst>
                                        </p:cTn>
                                        <p:tgtEl>
                                          <p:spTgt spid="8199"/>
                                        </p:tgtEl>
                                        <p:attrNameLst>
                                          <p:attrName>style.visibility</p:attrName>
                                        </p:attrNameLst>
                                      </p:cBhvr>
                                      <p:to>
                                        <p:strVal val="visible"/>
                                      </p:to>
                                    </p:set>
                                    <p:anim calcmode="lin" valueType="num">
                                      <p:cBhvr>
                                        <p:cTn id="18" dur="500" fill="hold"/>
                                        <p:tgtEl>
                                          <p:spTgt spid="8199"/>
                                        </p:tgtEl>
                                        <p:attrNameLst>
                                          <p:attrName>ppt_w</p:attrName>
                                        </p:attrNameLst>
                                      </p:cBhvr>
                                      <p:tavLst>
                                        <p:tav tm="0">
                                          <p:val>
                                            <p:fltVal val="0"/>
                                          </p:val>
                                        </p:tav>
                                        <p:tav tm="100000">
                                          <p:val>
                                            <p:strVal val="#ppt_w"/>
                                          </p:val>
                                        </p:tav>
                                      </p:tavLst>
                                    </p:anim>
                                    <p:anim calcmode="lin" valueType="num">
                                      <p:cBhvr>
                                        <p:cTn id="19" dur="500" fill="hold"/>
                                        <p:tgtEl>
                                          <p:spTgt spid="8199"/>
                                        </p:tgtEl>
                                        <p:attrNameLst>
                                          <p:attrName>ppt_h</p:attrName>
                                        </p:attrNameLst>
                                      </p:cBhvr>
                                      <p:tavLst>
                                        <p:tav tm="0">
                                          <p:val>
                                            <p:strVal val="#ppt_h"/>
                                          </p:val>
                                        </p:tav>
                                        <p:tav tm="100000">
                                          <p:val>
                                            <p:strVal val="#ppt_h"/>
                                          </p:val>
                                        </p:tav>
                                      </p:tavLst>
                                    </p:anim>
                                  </p:childTnLst>
                                </p:cTn>
                              </p:par>
                              <p:par>
                                <p:cTn id="20" presetID="17" presetClass="entr" presetSubtype="10" fill="hold" grpId="0" nodeType="withEffect">
                                  <p:stCondLst>
                                    <p:cond delay="0"/>
                                  </p:stCondLst>
                                  <p:childTnLst>
                                    <p:set>
                                      <p:cBhvr>
                                        <p:cTn id="21" dur="1" fill="hold">
                                          <p:stCondLst>
                                            <p:cond delay="0"/>
                                          </p:stCondLst>
                                        </p:cTn>
                                        <p:tgtEl>
                                          <p:spTgt spid="8204"/>
                                        </p:tgtEl>
                                        <p:attrNameLst>
                                          <p:attrName>style.visibility</p:attrName>
                                        </p:attrNameLst>
                                      </p:cBhvr>
                                      <p:to>
                                        <p:strVal val="visible"/>
                                      </p:to>
                                    </p:set>
                                    <p:anim calcmode="lin" valueType="num">
                                      <p:cBhvr>
                                        <p:cTn id="22" dur="500" fill="hold"/>
                                        <p:tgtEl>
                                          <p:spTgt spid="8204"/>
                                        </p:tgtEl>
                                        <p:attrNameLst>
                                          <p:attrName>ppt_w</p:attrName>
                                        </p:attrNameLst>
                                      </p:cBhvr>
                                      <p:tavLst>
                                        <p:tav tm="0">
                                          <p:val>
                                            <p:fltVal val="0"/>
                                          </p:val>
                                        </p:tav>
                                        <p:tav tm="100000">
                                          <p:val>
                                            <p:strVal val="#ppt_w"/>
                                          </p:val>
                                        </p:tav>
                                      </p:tavLst>
                                    </p:anim>
                                    <p:anim calcmode="lin" valueType="num">
                                      <p:cBhvr>
                                        <p:cTn id="23" dur="500" fill="hold"/>
                                        <p:tgtEl>
                                          <p:spTgt spid="8204"/>
                                        </p:tgtEl>
                                        <p:attrNameLst>
                                          <p:attrName>ppt_h</p:attrName>
                                        </p:attrNameLst>
                                      </p:cBhvr>
                                      <p:tavLst>
                                        <p:tav tm="0">
                                          <p:val>
                                            <p:strVal val="#ppt_h"/>
                                          </p:val>
                                        </p:tav>
                                        <p:tav tm="100000">
                                          <p:val>
                                            <p:strVal val="#ppt_h"/>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1" presetClass="entr" presetSubtype="4" fill="hold" grpId="0" nodeType="clickEffect">
                                  <p:stCondLst>
                                    <p:cond delay="0"/>
                                  </p:stCondLst>
                                  <p:childTnLst>
                                    <p:set>
                                      <p:cBhvr>
                                        <p:cTn id="27" dur="1" fill="hold">
                                          <p:stCondLst>
                                            <p:cond delay="0"/>
                                          </p:stCondLst>
                                        </p:cTn>
                                        <p:tgtEl>
                                          <p:spTgt spid="8197"/>
                                        </p:tgtEl>
                                        <p:attrNameLst>
                                          <p:attrName>style.visibility</p:attrName>
                                        </p:attrNameLst>
                                      </p:cBhvr>
                                      <p:to>
                                        <p:strVal val="visible"/>
                                      </p:to>
                                    </p:set>
                                    <p:animEffect transition="in" filter="wheel(4)">
                                      <p:cBhvr>
                                        <p:cTn id="28" dur="2000"/>
                                        <p:tgtEl>
                                          <p:spTgt spid="8197"/>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1" presetClass="entr" presetSubtype="4" fill="hold" grpId="0" nodeType="clickEffect">
                                  <p:stCondLst>
                                    <p:cond delay="0"/>
                                  </p:stCondLst>
                                  <p:childTnLst>
                                    <p:set>
                                      <p:cBhvr>
                                        <p:cTn id="32" dur="1" fill="hold">
                                          <p:stCondLst>
                                            <p:cond delay="0"/>
                                          </p:stCondLst>
                                        </p:cTn>
                                        <p:tgtEl>
                                          <p:spTgt spid="8198"/>
                                        </p:tgtEl>
                                        <p:attrNameLst>
                                          <p:attrName>style.visibility</p:attrName>
                                        </p:attrNameLst>
                                      </p:cBhvr>
                                      <p:to>
                                        <p:strVal val="visible"/>
                                      </p:to>
                                    </p:set>
                                    <p:animEffect transition="in" filter="wheel(4)">
                                      <p:cBhvr>
                                        <p:cTn id="33" dur="2000"/>
                                        <p:tgtEl>
                                          <p:spTgt spid="8198"/>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8201"/>
                                        </p:tgtEl>
                                        <p:attrNameLst>
                                          <p:attrName>style.visibility</p:attrName>
                                        </p:attrNameLst>
                                      </p:cBhvr>
                                      <p:to>
                                        <p:strVal val="visible"/>
                                      </p:to>
                                    </p:set>
                                    <p:animEffect transition="in" filter="fade">
                                      <p:cBhvr>
                                        <p:cTn id="38" dur="2000"/>
                                        <p:tgtEl>
                                          <p:spTgt spid="8201"/>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8200"/>
                                        </p:tgtEl>
                                        <p:attrNameLst>
                                          <p:attrName>style.visibility</p:attrName>
                                        </p:attrNameLst>
                                      </p:cBhvr>
                                      <p:to>
                                        <p:strVal val="visible"/>
                                      </p:to>
                                    </p:set>
                                    <p:animEffect transition="in" filter="fade">
                                      <p:cBhvr>
                                        <p:cTn id="41" dur="2000"/>
                                        <p:tgtEl>
                                          <p:spTgt spid="8200"/>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7" presetClass="entr" presetSubtype="10" fill="hold" grpId="0" nodeType="clickEffect">
                                  <p:stCondLst>
                                    <p:cond delay="0"/>
                                  </p:stCondLst>
                                  <p:childTnLst>
                                    <p:set>
                                      <p:cBhvr>
                                        <p:cTn id="45" dur="1" fill="hold">
                                          <p:stCondLst>
                                            <p:cond delay="0"/>
                                          </p:stCondLst>
                                        </p:cTn>
                                        <p:tgtEl>
                                          <p:spTgt spid="8203"/>
                                        </p:tgtEl>
                                        <p:attrNameLst>
                                          <p:attrName>style.visibility</p:attrName>
                                        </p:attrNameLst>
                                      </p:cBhvr>
                                      <p:to>
                                        <p:strVal val="visible"/>
                                      </p:to>
                                    </p:set>
                                    <p:anim calcmode="lin" valueType="num">
                                      <p:cBhvr>
                                        <p:cTn id="46" dur="500" fill="hold"/>
                                        <p:tgtEl>
                                          <p:spTgt spid="8203"/>
                                        </p:tgtEl>
                                        <p:attrNameLst>
                                          <p:attrName>ppt_w</p:attrName>
                                        </p:attrNameLst>
                                      </p:cBhvr>
                                      <p:tavLst>
                                        <p:tav tm="0">
                                          <p:val>
                                            <p:fltVal val="0"/>
                                          </p:val>
                                        </p:tav>
                                        <p:tav tm="100000">
                                          <p:val>
                                            <p:strVal val="#ppt_w"/>
                                          </p:val>
                                        </p:tav>
                                      </p:tavLst>
                                    </p:anim>
                                    <p:anim calcmode="lin" valueType="num">
                                      <p:cBhvr>
                                        <p:cTn id="47" dur="500" fill="hold"/>
                                        <p:tgtEl>
                                          <p:spTgt spid="820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animBg="1"/>
      <p:bldP spid="8197" grpId="0" animBg="1"/>
      <p:bldP spid="8198" grpId="0" animBg="1"/>
      <p:bldP spid="8199" grpId="0" animBg="1"/>
      <p:bldP spid="8200" grpId="0" animBg="1"/>
      <p:bldP spid="8201" grpId="0" animBg="1"/>
      <p:bldP spid="8202" grpId="0"/>
      <p:bldP spid="8203" grpId="0"/>
      <p:bldP spid="820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981200" y="115889"/>
            <a:ext cx="8229600" cy="865187"/>
          </a:xfrm>
        </p:spPr>
        <p:txBody>
          <a:bodyPr/>
          <a:lstStyle/>
          <a:p>
            <a:pPr eaLnBrk="1" hangingPunct="1"/>
            <a:r>
              <a:rPr lang="en-US" smtClean="0"/>
              <a:t>Proposition(4)</a:t>
            </a:r>
          </a:p>
        </p:txBody>
      </p:sp>
      <p:sp>
        <p:nvSpPr>
          <p:cNvPr id="9220" name="Rectangle 4"/>
          <p:cNvSpPr>
            <a:spLocks noChangeArrowheads="1"/>
          </p:cNvSpPr>
          <p:nvPr/>
        </p:nvSpPr>
        <p:spPr bwMode="auto">
          <a:xfrm>
            <a:off x="1738314" y="974725"/>
            <a:ext cx="8929687" cy="31686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sz="2800" b="1"/>
              <a:t>If two triangles have two sides of the one equal to two sides of the other, each to each, and have also the angles contained by those side equal, then shall their bases or third sides be equal , and the triangles shall be equal in area, and their remaining angles shall be equal, each to each, namely those to which the equal sides are opposite: that is to say the triangles shall be equal in all respects</a:t>
            </a:r>
          </a:p>
        </p:txBody>
      </p:sp>
      <p:sp>
        <p:nvSpPr>
          <p:cNvPr id="9222" name="AutoShape 6"/>
          <p:cNvSpPr>
            <a:spLocks noChangeArrowheads="1"/>
          </p:cNvSpPr>
          <p:nvPr/>
        </p:nvSpPr>
        <p:spPr bwMode="auto">
          <a:xfrm>
            <a:off x="3214689" y="4573588"/>
            <a:ext cx="2663825" cy="1873250"/>
          </a:xfrm>
          <a:prstGeom prst="triangle">
            <a:avLst>
              <a:gd name="adj" fmla="val 50000"/>
            </a:avLst>
          </a:prstGeom>
          <a:noFill/>
          <a:ln w="5715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9223" name="AutoShape 7"/>
          <p:cNvSpPr>
            <a:spLocks noChangeArrowheads="1"/>
          </p:cNvSpPr>
          <p:nvPr/>
        </p:nvSpPr>
        <p:spPr bwMode="auto">
          <a:xfrm>
            <a:off x="6816726" y="4573588"/>
            <a:ext cx="2663825" cy="1873250"/>
          </a:xfrm>
          <a:prstGeom prst="triangle">
            <a:avLst>
              <a:gd name="adj" fmla="val 50000"/>
            </a:avLst>
          </a:prstGeom>
          <a:noFill/>
          <a:ln w="571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ar-IQ" sz="1800"/>
          </a:p>
        </p:txBody>
      </p:sp>
      <p:sp>
        <p:nvSpPr>
          <p:cNvPr id="9225" name="Text Box 9"/>
          <p:cNvSpPr txBox="1">
            <a:spLocks noChangeArrowheads="1"/>
          </p:cNvSpPr>
          <p:nvPr/>
        </p:nvSpPr>
        <p:spPr bwMode="auto">
          <a:xfrm>
            <a:off x="2854325" y="6302376"/>
            <a:ext cx="431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sz="1800"/>
              <a:t>E</a:t>
            </a:r>
          </a:p>
        </p:txBody>
      </p:sp>
      <p:sp>
        <p:nvSpPr>
          <p:cNvPr id="9226" name="Text Box 10"/>
          <p:cNvSpPr txBox="1">
            <a:spLocks noChangeArrowheads="1"/>
          </p:cNvSpPr>
          <p:nvPr/>
        </p:nvSpPr>
        <p:spPr bwMode="auto">
          <a:xfrm>
            <a:off x="5878513" y="6302376"/>
            <a:ext cx="431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sz="1800"/>
              <a:t>F</a:t>
            </a:r>
          </a:p>
        </p:txBody>
      </p:sp>
      <p:sp>
        <p:nvSpPr>
          <p:cNvPr id="9227" name="Text Box 11"/>
          <p:cNvSpPr txBox="1">
            <a:spLocks noChangeArrowheads="1"/>
          </p:cNvSpPr>
          <p:nvPr/>
        </p:nvSpPr>
        <p:spPr bwMode="auto">
          <a:xfrm>
            <a:off x="4367213" y="4206876"/>
            <a:ext cx="431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sz="1800"/>
              <a:t>D</a:t>
            </a:r>
          </a:p>
        </p:txBody>
      </p:sp>
      <p:sp>
        <p:nvSpPr>
          <p:cNvPr id="9228" name="Text Box 12"/>
          <p:cNvSpPr txBox="1">
            <a:spLocks noChangeArrowheads="1"/>
          </p:cNvSpPr>
          <p:nvPr/>
        </p:nvSpPr>
        <p:spPr bwMode="auto">
          <a:xfrm>
            <a:off x="9409113" y="6302376"/>
            <a:ext cx="431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sz="1800"/>
              <a:t>C</a:t>
            </a:r>
          </a:p>
        </p:txBody>
      </p:sp>
      <p:sp>
        <p:nvSpPr>
          <p:cNvPr id="9229" name="Text Box 13"/>
          <p:cNvSpPr txBox="1">
            <a:spLocks noChangeArrowheads="1"/>
          </p:cNvSpPr>
          <p:nvPr/>
        </p:nvSpPr>
        <p:spPr bwMode="auto">
          <a:xfrm>
            <a:off x="6456363" y="6302376"/>
            <a:ext cx="431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sz="1800"/>
              <a:t>B</a:t>
            </a:r>
          </a:p>
        </p:txBody>
      </p:sp>
      <p:sp>
        <p:nvSpPr>
          <p:cNvPr id="9230" name="Text Box 14"/>
          <p:cNvSpPr txBox="1">
            <a:spLocks noChangeArrowheads="1"/>
          </p:cNvSpPr>
          <p:nvPr/>
        </p:nvSpPr>
        <p:spPr bwMode="auto">
          <a:xfrm>
            <a:off x="7967663" y="4206876"/>
            <a:ext cx="431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sz="1800"/>
              <a:t>A</a:t>
            </a:r>
          </a:p>
        </p:txBody>
      </p:sp>
    </p:spTree>
    <p:extLst>
      <p:ext uri="{BB962C8B-B14F-4D97-AF65-F5344CB8AC3E}">
        <p14:creationId xmlns:p14="http://schemas.microsoft.com/office/powerpoint/2010/main" val="37685741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anim calcmode="lin" valueType="num">
                                      <p:cBhvr>
                                        <p:cTn id="7" dur="1000" fill="hold"/>
                                        <p:tgtEl>
                                          <p:spTgt spid="9220"/>
                                        </p:tgtEl>
                                        <p:attrNameLst>
                                          <p:attrName>ppt_x</p:attrName>
                                        </p:attrNameLst>
                                      </p:cBhvr>
                                      <p:tavLst>
                                        <p:tav tm="0">
                                          <p:val>
                                            <p:strVal val="#ppt_x-.2"/>
                                          </p:val>
                                        </p:tav>
                                        <p:tav tm="100000">
                                          <p:val>
                                            <p:strVal val="#ppt_x"/>
                                          </p:val>
                                        </p:tav>
                                      </p:tavLst>
                                    </p:anim>
                                    <p:anim calcmode="lin" valueType="num">
                                      <p:cBhvr>
                                        <p:cTn id="8" dur="1000" fill="hold"/>
                                        <p:tgtEl>
                                          <p:spTgt spid="9220"/>
                                        </p:tgtEl>
                                        <p:attrNameLst>
                                          <p:attrName>ppt_y</p:attrName>
                                        </p:attrNameLst>
                                      </p:cBhvr>
                                      <p:tavLst>
                                        <p:tav tm="0">
                                          <p:val>
                                            <p:strVal val="#ppt_y"/>
                                          </p:val>
                                        </p:tav>
                                        <p:tav tm="100000">
                                          <p:val>
                                            <p:strVal val="#ppt_y"/>
                                          </p:val>
                                        </p:tav>
                                      </p:tavLst>
                                    </p:anim>
                                    <p:animEffect transition="in" filter="wipe(right)" prLst="gradientSize: 0.1">
                                      <p:cBhvr>
                                        <p:cTn id="9" dur="1000"/>
                                        <p:tgtEl>
                                          <p:spTgt spid="922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9230"/>
                                        </p:tgtEl>
                                        <p:attrNameLst>
                                          <p:attrName>style.visibility</p:attrName>
                                        </p:attrNameLst>
                                      </p:cBhvr>
                                      <p:to>
                                        <p:strVal val="visible"/>
                                      </p:to>
                                    </p:set>
                                    <p:animEffect transition="in" filter="fade">
                                      <p:cBhvr>
                                        <p:cTn id="14" dur="1000"/>
                                        <p:tgtEl>
                                          <p:spTgt spid="9230"/>
                                        </p:tgtEl>
                                      </p:cBhvr>
                                    </p:animEffect>
                                    <p:anim calcmode="lin" valueType="num">
                                      <p:cBhvr>
                                        <p:cTn id="15" dur="1000" fill="hold"/>
                                        <p:tgtEl>
                                          <p:spTgt spid="9230"/>
                                        </p:tgtEl>
                                        <p:attrNameLst>
                                          <p:attrName>ppt_x</p:attrName>
                                        </p:attrNameLst>
                                      </p:cBhvr>
                                      <p:tavLst>
                                        <p:tav tm="0">
                                          <p:val>
                                            <p:strVal val="#ppt_x"/>
                                          </p:val>
                                        </p:tav>
                                        <p:tav tm="100000">
                                          <p:val>
                                            <p:strVal val="#ppt_x"/>
                                          </p:val>
                                        </p:tav>
                                      </p:tavLst>
                                    </p:anim>
                                    <p:anim calcmode="lin" valueType="num">
                                      <p:cBhvr>
                                        <p:cTn id="16" dur="1000" fill="hold"/>
                                        <p:tgtEl>
                                          <p:spTgt spid="9230"/>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9228"/>
                                        </p:tgtEl>
                                        <p:attrNameLst>
                                          <p:attrName>style.visibility</p:attrName>
                                        </p:attrNameLst>
                                      </p:cBhvr>
                                      <p:to>
                                        <p:strVal val="visible"/>
                                      </p:to>
                                    </p:set>
                                    <p:animEffect transition="in" filter="fade">
                                      <p:cBhvr>
                                        <p:cTn id="19" dur="1000"/>
                                        <p:tgtEl>
                                          <p:spTgt spid="9228"/>
                                        </p:tgtEl>
                                      </p:cBhvr>
                                    </p:animEffect>
                                    <p:anim calcmode="lin" valueType="num">
                                      <p:cBhvr>
                                        <p:cTn id="20" dur="1000" fill="hold"/>
                                        <p:tgtEl>
                                          <p:spTgt spid="9228"/>
                                        </p:tgtEl>
                                        <p:attrNameLst>
                                          <p:attrName>ppt_x</p:attrName>
                                        </p:attrNameLst>
                                      </p:cBhvr>
                                      <p:tavLst>
                                        <p:tav tm="0">
                                          <p:val>
                                            <p:strVal val="#ppt_x"/>
                                          </p:val>
                                        </p:tav>
                                        <p:tav tm="100000">
                                          <p:val>
                                            <p:strVal val="#ppt_x"/>
                                          </p:val>
                                        </p:tav>
                                      </p:tavLst>
                                    </p:anim>
                                    <p:anim calcmode="lin" valueType="num">
                                      <p:cBhvr>
                                        <p:cTn id="21" dur="1000" fill="hold"/>
                                        <p:tgtEl>
                                          <p:spTgt spid="9228"/>
                                        </p:tgtEl>
                                        <p:attrNameLst>
                                          <p:attrName>ppt_y</p:attrName>
                                        </p:attrNameLst>
                                      </p:cBhvr>
                                      <p:tavLst>
                                        <p:tav tm="0">
                                          <p:val>
                                            <p:strVal val="#ppt_y-.1"/>
                                          </p:val>
                                        </p:tav>
                                        <p:tav tm="100000">
                                          <p:val>
                                            <p:strVal val="#ppt_y"/>
                                          </p:val>
                                        </p:tav>
                                      </p:tavLst>
                                    </p:anim>
                                  </p:childTnLst>
                                </p:cTn>
                              </p:par>
                              <p:par>
                                <p:cTn id="22" presetID="47" presetClass="entr" presetSubtype="0" fill="hold" grpId="0" nodeType="withEffect">
                                  <p:stCondLst>
                                    <p:cond delay="0"/>
                                  </p:stCondLst>
                                  <p:childTnLst>
                                    <p:set>
                                      <p:cBhvr>
                                        <p:cTn id="23" dur="1" fill="hold">
                                          <p:stCondLst>
                                            <p:cond delay="0"/>
                                          </p:stCondLst>
                                        </p:cTn>
                                        <p:tgtEl>
                                          <p:spTgt spid="9229"/>
                                        </p:tgtEl>
                                        <p:attrNameLst>
                                          <p:attrName>style.visibility</p:attrName>
                                        </p:attrNameLst>
                                      </p:cBhvr>
                                      <p:to>
                                        <p:strVal val="visible"/>
                                      </p:to>
                                    </p:set>
                                    <p:animEffect transition="in" filter="fade">
                                      <p:cBhvr>
                                        <p:cTn id="24" dur="1000"/>
                                        <p:tgtEl>
                                          <p:spTgt spid="9229"/>
                                        </p:tgtEl>
                                      </p:cBhvr>
                                    </p:animEffect>
                                    <p:anim calcmode="lin" valueType="num">
                                      <p:cBhvr>
                                        <p:cTn id="25" dur="1000" fill="hold"/>
                                        <p:tgtEl>
                                          <p:spTgt spid="9229"/>
                                        </p:tgtEl>
                                        <p:attrNameLst>
                                          <p:attrName>ppt_x</p:attrName>
                                        </p:attrNameLst>
                                      </p:cBhvr>
                                      <p:tavLst>
                                        <p:tav tm="0">
                                          <p:val>
                                            <p:strVal val="#ppt_x"/>
                                          </p:val>
                                        </p:tav>
                                        <p:tav tm="100000">
                                          <p:val>
                                            <p:strVal val="#ppt_x"/>
                                          </p:val>
                                        </p:tav>
                                      </p:tavLst>
                                    </p:anim>
                                    <p:anim calcmode="lin" valueType="num">
                                      <p:cBhvr>
                                        <p:cTn id="26" dur="1000" fill="hold"/>
                                        <p:tgtEl>
                                          <p:spTgt spid="9229"/>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0"/>
                                  </p:stCondLst>
                                  <p:childTnLst>
                                    <p:set>
                                      <p:cBhvr>
                                        <p:cTn id="28" dur="1" fill="hold">
                                          <p:stCondLst>
                                            <p:cond delay="0"/>
                                          </p:stCondLst>
                                        </p:cTn>
                                        <p:tgtEl>
                                          <p:spTgt spid="9223"/>
                                        </p:tgtEl>
                                        <p:attrNameLst>
                                          <p:attrName>style.visibility</p:attrName>
                                        </p:attrNameLst>
                                      </p:cBhvr>
                                      <p:to>
                                        <p:strVal val="visible"/>
                                      </p:to>
                                    </p:set>
                                    <p:animEffect transition="in" filter="fade">
                                      <p:cBhvr>
                                        <p:cTn id="29" dur="1000"/>
                                        <p:tgtEl>
                                          <p:spTgt spid="9223"/>
                                        </p:tgtEl>
                                      </p:cBhvr>
                                    </p:animEffect>
                                    <p:anim calcmode="lin" valueType="num">
                                      <p:cBhvr>
                                        <p:cTn id="30" dur="1000" fill="hold"/>
                                        <p:tgtEl>
                                          <p:spTgt spid="9223"/>
                                        </p:tgtEl>
                                        <p:attrNameLst>
                                          <p:attrName>ppt_x</p:attrName>
                                        </p:attrNameLst>
                                      </p:cBhvr>
                                      <p:tavLst>
                                        <p:tav tm="0">
                                          <p:val>
                                            <p:strVal val="#ppt_x"/>
                                          </p:val>
                                        </p:tav>
                                        <p:tav tm="100000">
                                          <p:val>
                                            <p:strVal val="#ppt_x"/>
                                          </p:val>
                                        </p:tav>
                                      </p:tavLst>
                                    </p:anim>
                                    <p:anim calcmode="lin" valueType="num">
                                      <p:cBhvr>
                                        <p:cTn id="31" dur="1000" fill="hold"/>
                                        <p:tgtEl>
                                          <p:spTgt spid="9223"/>
                                        </p:tgtEl>
                                        <p:attrNameLst>
                                          <p:attrName>ppt_y</p:attrName>
                                        </p:attrNameLst>
                                      </p:cBhvr>
                                      <p:tavLst>
                                        <p:tav tm="0">
                                          <p:val>
                                            <p:strVal val="#ppt_y-.1"/>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47" presetClass="entr" presetSubtype="0" fill="hold" grpId="0" nodeType="clickEffect">
                                  <p:stCondLst>
                                    <p:cond delay="0"/>
                                  </p:stCondLst>
                                  <p:childTnLst>
                                    <p:set>
                                      <p:cBhvr>
                                        <p:cTn id="35" dur="1" fill="hold">
                                          <p:stCondLst>
                                            <p:cond delay="0"/>
                                          </p:stCondLst>
                                        </p:cTn>
                                        <p:tgtEl>
                                          <p:spTgt spid="9227"/>
                                        </p:tgtEl>
                                        <p:attrNameLst>
                                          <p:attrName>style.visibility</p:attrName>
                                        </p:attrNameLst>
                                      </p:cBhvr>
                                      <p:to>
                                        <p:strVal val="visible"/>
                                      </p:to>
                                    </p:set>
                                    <p:animEffect transition="in" filter="fade">
                                      <p:cBhvr>
                                        <p:cTn id="36" dur="1000"/>
                                        <p:tgtEl>
                                          <p:spTgt spid="9227"/>
                                        </p:tgtEl>
                                      </p:cBhvr>
                                    </p:animEffect>
                                    <p:anim calcmode="lin" valueType="num">
                                      <p:cBhvr>
                                        <p:cTn id="37" dur="1000" fill="hold"/>
                                        <p:tgtEl>
                                          <p:spTgt spid="9227"/>
                                        </p:tgtEl>
                                        <p:attrNameLst>
                                          <p:attrName>ppt_x</p:attrName>
                                        </p:attrNameLst>
                                      </p:cBhvr>
                                      <p:tavLst>
                                        <p:tav tm="0">
                                          <p:val>
                                            <p:strVal val="#ppt_x"/>
                                          </p:val>
                                        </p:tav>
                                        <p:tav tm="100000">
                                          <p:val>
                                            <p:strVal val="#ppt_x"/>
                                          </p:val>
                                        </p:tav>
                                      </p:tavLst>
                                    </p:anim>
                                    <p:anim calcmode="lin" valueType="num">
                                      <p:cBhvr>
                                        <p:cTn id="38" dur="1000" fill="hold"/>
                                        <p:tgtEl>
                                          <p:spTgt spid="9227"/>
                                        </p:tgtEl>
                                        <p:attrNameLst>
                                          <p:attrName>ppt_y</p:attrName>
                                        </p:attrNameLst>
                                      </p:cBhvr>
                                      <p:tavLst>
                                        <p:tav tm="0">
                                          <p:val>
                                            <p:strVal val="#ppt_y-.1"/>
                                          </p:val>
                                        </p:tav>
                                        <p:tav tm="100000">
                                          <p:val>
                                            <p:strVal val="#ppt_y"/>
                                          </p:val>
                                        </p:tav>
                                      </p:tavLst>
                                    </p:anim>
                                  </p:childTnLst>
                                </p:cTn>
                              </p:par>
                              <p:par>
                                <p:cTn id="39" presetID="47" presetClass="entr" presetSubtype="0" fill="hold" grpId="0" nodeType="withEffect">
                                  <p:stCondLst>
                                    <p:cond delay="0"/>
                                  </p:stCondLst>
                                  <p:childTnLst>
                                    <p:set>
                                      <p:cBhvr>
                                        <p:cTn id="40" dur="1" fill="hold">
                                          <p:stCondLst>
                                            <p:cond delay="0"/>
                                          </p:stCondLst>
                                        </p:cTn>
                                        <p:tgtEl>
                                          <p:spTgt spid="9226"/>
                                        </p:tgtEl>
                                        <p:attrNameLst>
                                          <p:attrName>style.visibility</p:attrName>
                                        </p:attrNameLst>
                                      </p:cBhvr>
                                      <p:to>
                                        <p:strVal val="visible"/>
                                      </p:to>
                                    </p:set>
                                    <p:animEffect transition="in" filter="fade">
                                      <p:cBhvr>
                                        <p:cTn id="41" dur="1000"/>
                                        <p:tgtEl>
                                          <p:spTgt spid="9226"/>
                                        </p:tgtEl>
                                      </p:cBhvr>
                                    </p:animEffect>
                                    <p:anim calcmode="lin" valueType="num">
                                      <p:cBhvr>
                                        <p:cTn id="42" dur="1000" fill="hold"/>
                                        <p:tgtEl>
                                          <p:spTgt spid="9226"/>
                                        </p:tgtEl>
                                        <p:attrNameLst>
                                          <p:attrName>ppt_x</p:attrName>
                                        </p:attrNameLst>
                                      </p:cBhvr>
                                      <p:tavLst>
                                        <p:tav tm="0">
                                          <p:val>
                                            <p:strVal val="#ppt_x"/>
                                          </p:val>
                                        </p:tav>
                                        <p:tav tm="100000">
                                          <p:val>
                                            <p:strVal val="#ppt_x"/>
                                          </p:val>
                                        </p:tav>
                                      </p:tavLst>
                                    </p:anim>
                                    <p:anim calcmode="lin" valueType="num">
                                      <p:cBhvr>
                                        <p:cTn id="43" dur="1000" fill="hold"/>
                                        <p:tgtEl>
                                          <p:spTgt spid="9226"/>
                                        </p:tgtEl>
                                        <p:attrNameLst>
                                          <p:attrName>ppt_y</p:attrName>
                                        </p:attrNameLst>
                                      </p:cBhvr>
                                      <p:tavLst>
                                        <p:tav tm="0">
                                          <p:val>
                                            <p:strVal val="#ppt_y-.1"/>
                                          </p:val>
                                        </p:tav>
                                        <p:tav tm="100000">
                                          <p:val>
                                            <p:strVal val="#ppt_y"/>
                                          </p:val>
                                        </p:tav>
                                      </p:tavLst>
                                    </p:anim>
                                  </p:childTnLst>
                                </p:cTn>
                              </p:par>
                              <p:par>
                                <p:cTn id="44" presetID="47" presetClass="entr" presetSubtype="0" fill="hold" grpId="0" nodeType="withEffect">
                                  <p:stCondLst>
                                    <p:cond delay="0"/>
                                  </p:stCondLst>
                                  <p:childTnLst>
                                    <p:set>
                                      <p:cBhvr>
                                        <p:cTn id="45" dur="1" fill="hold">
                                          <p:stCondLst>
                                            <p:cond delay="0"/>
                                          </p:stCondLst>
                                        </p:cTn>
                                        <p:tgtEl>
                                          <p:spTgt spid="9225"/>
                                        </p:tgtEl>
                                        <p:attrNameLst>
                                          <p:attrName>style.visibility</p:attrName>
                                        </p:attrNameLst>
                                      </p:cBhvr>
                                      <p:to>
                                        <p:strVal val="visible"/>
                                      </p:to>
                                    </p:set>
                                    <p:animEffect transition="in" filter="fade">
                                      <p:cBhvr>
                                        <p:cTn id="46" dur="1000"/>
                                        <p:tgtEl>
                                          <p:spTgt spid="9225"/>
                                        </p:tgtEl>
                                      </p:cBhvr>
                                    </p:animEffect>
                                    <p:anim calcmode="lin" valueType="num">
                                      <p:cBhvr>
                                        <p:cTn id="47" dur="1000" fill="hold"/>
                                        <p:tgtEl>
                                          <p:spTgt spid="9225"/>
                                        </p:tgtEl>
                                        <p:attrNameLst>
                                          <p:attrName>ppt_x</p:attrName>
                                        </p:attrNameLst>
                                      </p:cBhvr>
                                      <p:tavLst>
                                        <p:tav tm="0">
                                          <p:val>
                                            <p:strVal val="#ppt_x"/>
                                          </p:val>
                                        </p:tav>
                                        <p:tav tm="100000">
                                          <p:val>
                                            <p:strVal val="#ppt_x"/>
                                          </p:val>
                                        </p:tav>
                                      </p:tavLst>
                                    </p:anim>
                                    <p:anim calcmode="lin" valueType="num">
                                      <p:cBhvr>
                                        <p:cTn id="48" dur="1000" fill="hold"/>
                                        <p:tgtEl>
                                          <p:spTgt spid="9225"/>
                                        </p:tgtEl>
                                        <p:attrNameLst>
                                          <p:attrName>ppt_y</p:attrName>
                                        </p:attrNameLst>
                                      </p:cBhvr>
                                      <p:tavLst>
                                        <p:tav tm="0">
                                          <p:val>
                                            <p:strVal val="#ppt_y-.1"/>
                                          </p:val>
                                        </p:tav>
                                        <p:tav tm="100000">
                                          <p:val>
                                            <p:strVal val="#ppt_y"/>
                                          </p:val>
                                        </p:tav>
                                      </p:tavLst>
                                    </p:anim>
                                  </p:childTnLst>
                                </p:cTn>
                              </p:par>
                              <p:par>
                                <p:cTn id="49" presetID="47" presetClass="entr" presetSubtype="0" fill="hold" grpId="0" nodeType="withEffect">
                                  <p:stCondLst>
                                    <p:cond delay="0"/>
                                  </p:stCondLst>
                                  <p:childTnLst>
                                    <p:set>
                                      <p:cBhvr>
                                        <p:cTn id="50" dur="1" fill="hold">
                                          <p:stCondLst>
                                            <p:cond delay="0"/>
                                          </p:stCondLst>
                                        </p:cTn>
                                        <p:tgtEl>
                                          <p:spTgt spid="9222"/>
                                        </p:tgtEl>
                                        <p:attrNameLst>
                                          <p:attrName>style.visibility</p:attrName>
                                        </p:attrNameLst>
                                      </p:cBhvr>
                                      <p:to>
                                        <p:strVal val="visible"/>
                                      </p:to>
                                    </p:set>
                                    <p:animEffect transition="in" filter="fade">
                                      <p:cBhvr>
                                        <p:cTn id="51" dur="1000"/>
                                        <p:tgtEl>
                                          <p:spTgt spid="9222"/>
                                        </p:tgtEl>
                                      </p:cBhvr>
                                    </p:animEffect>
                                    <p:anim calcmode="lin" valueType="num">
                                      <p:cBhvr>
                                        <p:cTn id="52" dur="1000" fill="hold"/>
                                        <p:tgtEl>
                                          <p:spTgt spid="9222"/>
                                        </p:tgtEl>
                                        <p:attrNameLst>
                                          <p:attrName>ppt_x</p:attrName>
                                        </p:attrNameLst>
                                      </p:cBhvr>
                                      <p:tavLst>
                                        <p:tav tm="0">
                                          <p:val>
                                            <p:strVal val="#ppt_x"/>
                                          </p:val>
                                        </p:tav>
                                        <p:tav tm="100000">
                                          <p:val>
                                            <p:strVal val="#ppt_x"/>
                                          </p:val>
                                        </p:tav>
                                      </p:tavLst>
                                    </p:anim>
                                    <p:anim calcmode="lin" valueType="num">
                                      <p:cBhvr>
                                        <p:cTn id="53" dur="1000" fill="hold"/>
                                        <p:tgtEl>
                                          <p:spTgt spid="92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animBg="1"/>
      <p:bldP spid="9222" grpId="0" animBg="1"/>
      <p:bldP spid="9223" grpId="0" animBg="1"/>
      <p:bldP spid="9225" grpId="0"/>
      <p:bldP spid="9226" grpId="0"/>
      <p:bldP spid="9227" grpId="0"/>
      <p:bldP spid="9228" grpId="0"/>
      <p:bldP spid="9229" grpId="0"/>
      <p:bldP spid="92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87742" y="274638"/>
            <a:ext cx="8786812" cy="6297612"/>
          </a:xfrm>
        </p:spPr>
        <p:txBody>
          <a:bodyPr/>
          <a:lstStyle/>
          <a:p>
            <a:pPr algn="l"/>
            <a:r>
              <a:rPr lang="en-US" sz="3600" dirty="0">
                <a:solidFill>
                  <a:srgbClr val="FF0000"/>
                </a:solidFill>
              </a:rPr>
              <a:t>Euclid’s Axioms system</a:t>
            </a:r>
            <a:r>
              <a:rPr lang="en-US" sz="3200" dirty="0"/>
              <a:t/>
            </a:r>
            <a:br>
              <a:rPr lang="en-US" sz="3200" dirty="0"/>
            </a:br>
            <a:r>
              <a:rPr lang="en-US" sz="3200" u="sng" dirty="0"/>
              <a:t>definitions:</a:t>
            </a:r>
            <a:r>
              <a:rPr lang="en-US" sz="3200" dirty="0"/>
              <a:t> Euclid was put 23 definitions</a:t>
            </a:r>
            <a:br>
              <a:rPr lang="en-US" sz="3200" dirty="0"/>
            </a:br>
            <a:r>
              <a:rPr lang="en-GB" sz="3200" dirty="0"/>
              <a:t>1) A point is that which has no part.</a:t>
            </a:r>
            <a:br>
              <a:rPr lang="en-GB" sz="3200" dirty="0"/>
            </a:br>
            <a:r>
              <a:rPr lang="en-GB" sz="3200" dirty="0"/>
              <a:t>2)A line has only length.</a:t>
            </a:r>
            <a:br>
              <a:rPr lang="en-GB" sz="3200" dirty="0"/>
            </a:br>
            <a:r>
              <a:rPr lang="en-GB" sz="3200" dirty="0"/>
              <a:t>3) The extremities of a line are points.</a:t>
            </a:r>
            <a:br>
              <a:rPr lang="en-GB" sz="3200" dirty="0"/>
            </a:br>
            <a:r>
              <a:rPr lang="en-GB" sz="3200" dirty="0"/>
              <a:t>4) A straight line is a line, which lies evenly with the points on itself.</a:t>
            </a:r>
            <a:br>
              <a:rPr lang="en-GB" sz="3200" dirty="0"/>
            </a:br>
            <a:r>
              <a:rPr lang="en-GB" sz="3200" dirty="0"/>
              <a:t>	Or a straight line is that which lies evenly between its extreme points.</a:t>
            </a:r>
            <a:br>
              <a:rPr lang="en-GB" sz="3200" dirty="0"/>
            </a:br>
            <a:r>
              <a:rPr lang="en-GB" sz="3200" dirty="0"/>
              <a:t>5) A surface is that which has length and width only.</a:t>
            </a:r>
            <a:br>
              <a:rPr lang="en-GB" sz="3200" dirty="0"/>
            </a:br>
            <a:r>
              <a:rPr lang="en-GB" sz="3200" dirty="0"/>
              <a:t>6) The extremities of a surface are lines.</a:t>
            </a:r>
            <a:br>
              <a:rPr lang="en-GB" sz="3200" dirty="0"/>
            </a:br>
            <a:endParaRPr lang="ar-IQ" sz="3200" dirty="0"/>
          </a:p>
        </p:txBody>
      </p:sp>
    </p:spTree>
    <p:extLst>
      <p:ext uri="{BB962C8B-B14F-4D97-AF65-F5344CB8AC3E}">
        <p14:creationId xmlns:p14="http://schemas.microsoft.com/office/powerpoint/2010/main" val="3005669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23053" y="142876"/>
            <a:ext cx="8229600" cy="6583363"/>
          </a:xfrm>
        </p:spPr>
        <p:txBody>
          <a:bodyPr/>
          <a:lstStyle/>
          <a:p>
            <a:pPr algn="l"/>
            <a:r>
              <a:rPr lang="en-US" sz="2800" dirty="0">
                <a:solidFill>
                  <a:srgbClr val="FF0000"/>
                </a:solidFill>
              </a:rPr>
              <a:t>Euclid’s Axioms system</a:t>
            </a:r>
            <a:r>
              <a:rPr lang="en-US" sz="2400" dirty="0"/>
              <a:t/>
            </a:r>
            <a:br>
              <a:rPr lang="en-US" sz="2400" dirty="0"/>
            </a:br>
            <a:r>
              <a:rPr lang="en-US" sz="2400" u="sng" dirty="0"/>
              <a:t>definitions </a:t>
            </a:r>
            <a:br>
              <a:rPr lang="en-US" sz="2400" u="sng" dirty="0"/>
            </a:br>
            <a:r>
              <a:rPr lang="en-GB" sz="2800" dirty="0"/>
              <a:t>7) A plane surface is a surface which lies evenly with the straight lines on itself.</a:t>
            </a:r>
            <a:br>
              <a:rPr lang="en-GB" sz="2800" dirty="0"/>
            </a:br>
            <a:r>
              <a:rPr lang="en-GB" sz="2800" dirty="0"/>
              <a:t>8) A plane angle is the </a:t>
            </a:r>
            <a:r>
              <a:rPr lang="en-GB" sz="2800" dirty="0" smtClean="0"/>
              <a:t>inclination (slope) </a:t>
            </a:r>
            <a:r>
              <a:rPr lang="en-GB" sz="2800" dirty="0"/>
              <a:t>to one another of two lines in a plane which meet one another, and do not lie in a straight line.</a:t>
            </a:r>
            <a:br>
              <a:rPr lang="en-GB" sz="2800" dirty="0"/>
            </a:br>
            <a:r>
              <a:rPr lang="en-US" sz="2800" dirty="0"/>
              <a:t> 9) and where lines containing the angles are straight the angle is called </a:t>
            </a:r>
            <a:r>
              <a:rPr lang="en-US" sz="2800" b="1" dirty="0"/>
              <a:t>rectilinear .</a:t>
            </a:r>
            <a:br>
              <a:rPr lang="en-US" sz="2800" b="1" dirty="0"/>
            </a:br>
            <a:r>
              <a:rPr lang="en-US" sz="2800" dirty="0"/>
              <a:t> 10) And when a straight-line setup on a straight-line makes </a:t>
            </a:r>
            <a:r>
              <a:rPr lang="en-US" sz="2800" b="1" dirty="0"/>
              <a:t>adjacent</a:t>
            </a:r>
            <a:r>
              <a:rPr lang="en-US" sz="2800" dirty="0"/>
              <a:t> angles  equal to one another, each of the equal angles is a right-angle, and </a:t>
            </a:r>
            <a:r>
              <a:rPr lang="el-GR" sz="2800" dirty="0"/>
              <a:t> </a:t>
            </a:r>
            <a:r>
              <a:rPr lang="en-US" sz="2800" dirty="0"/>
              <a:t>the straight-line  standing on the other side is called a perpendicular to that</a:t>
            </a:r>
            <a:r>
              <a:rPr lang="el-GR" sz="2800" dirty="0"/>
              <a:t> </a:t>
            </a:r>
            <a:r>
              <a:rPr lang="en-US" sz="2800" dirty="0"/>
              <a:t>on which it stands. </a:t>
            </a:r>
            <a:endParaRPr lang="en-GB" sz="2800" dirty="0"/>
          </a:p>
        </p:txBody>
      </p:sp>
    </p:spTree>
    <p:extLst>
      <p:ext uri="{BB962C8B-B14F-4D97-AF65-F5344CB8AC3E}">
        <p14:creationId xmlns:p14="http://schemas.microsoft.com/office/powerpoint/2010/main" val="6445242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047475" y="274638"/>
            <a:ext cx="8643937" cy="6297612"/>
          </a:xfrm>
        </p:spPr>
        <p:txBody>
          <a:bodyPr/>
          <a:lstStyle/>
          <a:p>
            <a:pPr algn="l"/>
            <a:r>
              <a:rPr lang="en-US" sz="3200" dirty="0">
                <a:solidFill>
                  <a:srgbClr val="FF0000"/>
                </a:solidFill>
              </a:rPr>
              <a:t>Euclid’s Axioms system</a:t>
            </a:r>
            <a:r>
              <a:rPr lang="en-US" sz="2800" dirty="0"/>
              <a:t/>
            </a:r>
            <a:br>
              <a:rPr lang="en-US" sz="2800" dirty="0"/>
            </a:br>
            <a:r>
              <a:rPr lang="en-US" sz="2800" u="sng" dirty="0"/>
              <a:t>definitions</a:t>
            </a:r>
            <a:r>
              <a:rPr lang="en-US" sz="2800" dirty="0"/>
              <a:t/>
            </a:r>
            <a:br>
              <a:rPr lang="en-US" sz="2800" dirty="0"/>
            </a:br>
            <a:r>
              <a:rPr lang="en-US" sz="2800" dirty="0"/>
              <a:t>11) An obtuse angle is an angle greater than a right angle.</a:t>
            </a:r>
            <a:br>
              <a:rPr lang="en-US" sz="2800" dirty="0"/>
            </a:br>
            <a:r>
              <a:rPr lang="en-US" sz="2800" dirty="0"/>
              <a:t>12) An acute angle is an angle less than a right angle</a:t>
            </a:r>
            <a:br>
              <a:rPr lang="en-US" sz="2800" dirty="0"/>
            </a:br>
            <a:r>
              <a:rPr lang="en-US" sz="2800" dirty="0"/>
              <a:t>13) A boundary is that which is an extremity of anything</a:t>
            </a:r>
            <a:br>
              <a:rPr lang="en-US" sz="2800" dirty="0"/>
            </a:br>
            <a:r>
              <a:rPr lang="en-US" sz="2800" dirty="0"/>
              <a:t>14) A figure is that which is contained by any boundary or boundaries.</a:t>
            </a:r>
            <a:br>
              <a:rPr lang="en-US" sz="2800" dirty="0"/>
            </a:br>
            <a:r>
              <a:rPr lang="en-US" sz="2800" dirty="0"/>
              <a:t>15) A circle is a plane figure contained by one line such that all the straight lines falling upon it from one point among those lying within the figure are equal to one another,</a:t>
            </a:r>
            <a:endParaRPr lang="ar-IQ" sz="2800" dirty="0"/>
          </a:p>
        </p:txBody>
      </p:sp>
    </p:spTree>
    <p:extLst>
      <p:ext uri="{BB962C8B-B14F-4D97-AF65-F5344CB8AC3E}">
        <p14:creationId xmlns:p14="http://schemas.microsoft.com/office/powerpoint/2010/main" val="40514967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738194" y="274638"/>
            <a:ext cx="8643937" cy="6297612"/>
          </a:xfrm>
        </p:spPr>
        <p:txBody>
          <a:bodyPr/>
          <a:lstStyle/>
          <a:p>
            <a:pPr algn="l"/>
            <a:r>
              <a:rPr lang="en-US" sz="3200" dirty="0">
                <a:solidFill>
                  <a:srgbClr val="FF0000"/>
                </a:solidFill>
              </a:rPr>
              <a:t>Euclid’s Axioms system</a:t>
            </a:r>
            <a:r>
              <a:rPr lang="en-US" sz="2800" dirty="0"/>
              <a:t/>
            </a:r>
            <a:br>
              <a:rPr lang="en-US" sz="2800" dirty="0"/>
            </a:br>
            <a:r>
              <a:rPr lang="en-US" sz="2800" u="sng" dirty="0"/>
              <a:t>definitions</a:t>
            </a:r>
            <a:r>
              <a:rPr lang="en-US" sz="2800" dirty="0"/>
              <a:t/>
            </a:r>
            <a:br>
              <a:rPr lang="en-US" sz="2800" dirty="0"/>
            </a:br>
            <a:r>
              <a:rPr lang="en-US" sz="2800" dirty="0"/>
              <a:t>16) And the point is called the center of the circle.</a:t>
            </a:r>
            <a:br>
              <a:rPr lang="en-US" sz="2800" dirty="0"/>
            </a:br>
            <a:r>
              <a:rPr lang="en-US" sz="2800" dirty="0"/>
              <a:t/>
            </a:r>
            <a:br>
              <a:rPr lang="en-US" sz="2800" dirty="0"/>
            </a:br>
            <a:r>
              <a:rPr lang="en-US" sz="2800" dirty="0"/>
              <a:t>17) A diameter of the circle is any straight line drawn through the center and terminated in both directions by the circumference of the circle and such a straight line also bisects the circle.</a:t>
            </a:r>
            <a:br>
              <a:rPr lang="en-US" sz="2800" dirty="0"/>
            </a:br>
            <a:r>
              <a:rPr lang="en-US" sz="2800" dirty="0"/>
              <a:t/>
            </a:r>
            <a:br>
              <a:rPr lang="en-US" sz="2800" dirty="0"/>
            </a:br>
            <a:r>
              <a:rPr lang="en-US" sz="2800" dirty="0"/>
              <a:t>18) A semicircle is the figure contained by the diameter and the circumference cut off by it. And the center of the semicircle is the same as that of the circle.</a:t>
            </a:r>
            <a:endParaRPr lang="ar-IQ" sz="2800" dirty="0"/>
          </a:p>
        </p:txBody>
      </p:sp>
    </p:spTree>
    <p:extLst>
      <p:ext uri="{BB962C8B-B14F-4D97-AF65-F5344CB8AC3E}">
        <p14:creationId xmlns:p14="http://schemas.microsoft.com/office/powerpoint/2010/main" val="13728634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926452" y="274638"/>
            <a:ext cx="8643937" cy="6297612"/>
          </a:xfrm>
        </p:spPr>
        <p:txBody>
          <a:bodyPr/>
          <a:lstStyle/>
          <a:p>
            <a:pPr algn="l"/>
            <a:r>
              <a:rPr lang="en-US" sz="3200" dirty="0">
                <a:solidFill>
                  <a:srgbClr val="FF0000"/>
                </a:solidFill>
              </a:rPr>
              <a:t>Euclid’s Axioms system</a:t>
            </a:r>
            <a:r>
              <a:rPr lang="en-US" sz="2800" dirty="0"/>
              <a:t/>
            </a:r>
            <a:br>
              <a:rPr lang="en-US" sz="2800" dirty="0"/>
            </a:br>
            <a:r>
              <a:rPr lang="en-US" sz="2800" u="sng" dirty="0"/>
              <a:t>definitions</a:t>
            </a:r>
            <a:r>
              <a:rPr lang="en-US" sz="2800" dirty="0"/>
              <a:t/>
            </a:r>
            <a:br>
              <a:rPr lang="en-US" sz="2800" dirty="0"/>
            </a:br>
            <a:r>
              <a:rPr lang="en-US" sz="2800" dirty="0"/>
              <a:t>19) </a:t>
            </a:r>
            <a:r>
              <a:rPr lang="en-US" sz="2800" b="1" dirty="0"/>
              <a:t>rectilinear</a:t>
            </a:r>
            <a:r>
              <a:rPr lang="en-US" sz="2800" dirty="0"/>
              <a:t> figures are those which are contained by 2 straight lines, </a:t>
            </a:r>
            <a:r>
              <a:rPr lang="en-US" sz="2800" b="1" dirty="0"/>
              <a:t>trilateral</a:t>
            </a:r>
            <a:r>
              <a:rPr lang="en-US" sz="2800" dirty="0"/>
              <a:t> figures being those contained by 3 straight lines ,</a:t>
            </a:r>
            <a:r>
              <a:rPr lang="en-US" sz="2800" b="1" dirty="0"/>
              <a:t>quadrilateral</a:t>
            </a:r>
            <a:r>
              <a:rPr lang="en-US" sz="2800" dirty="0"/>
              <a:t> figures those contained by 4 straight lines, and </a:t>
            </a:r>
            <a:r>
              <a:rPr lang="en-US" sz="2800" b="1" dirty="0"/>
              <a:t>multilateral</a:t>
            </a:r>
            <a:r>
              <a:rPr lang="en-US" sz="2800" dirty="0"/>
              <a:t> figures those contained by more than 4 straight lines.</a:t>
            </a:r>
            <a:br>
              <a:rPr lang="en-US" sz="2800" dirty="0"/>
            </a:br>
            <a:r>
              <a:rPr lang="en-US" sz="2800" dirty="0"/>
              <a:t> </a:t>
            </a:r>
            <a:br>
              <a:rPr lang="en-US" sz="2800" dirty="0"/>
            </a:br>
            <a:r>
              <a:rPr lang="en-US" sz="2800" dirty="0"/>
              <a:t>20) of </a:t>
            </a:r>
            <a:r>
              <a:rPr lang="en-US" sz="2800" b="1" dirty="0"/>
              <a:t>trilateral</a:t>
            </a:r>
            <a:r>
              <a:rPr lang="en-US" sz="2800" dirty="0"/>
              <a:t> figures, an </a:t>
            </a:r>
            <a:r>
              <a:rPr lang="en-US" sz="2800" b="1" dirty="0"/>
              <a:t>equilateral</a:t>
            </a:r>
            <a:r>
              <a:rPr lang="en-US" sz="2800" dirty="0"/>
              <a:t> triangle is that which has its 3 sides equal, an </a:t>
            </a:r>
            <a:r>
              <a:rPr lang="en-US" sz="2800" b="1" dirty="0"/>
              <a:t>isosceles</a:t>
            </a:r>
            <a:r>
              <a:rPr lang="en-US" sz="2800" dirty="0"/>
              <a:t> triangle that which has 2 of its sides alone equal, and a </a:t>
            </a:r>
            <a:r>
              <a:rPr lang="en-US" sz="2800" b="1" dirty="0"/>
              <a:t>scalene</a:t>
            </a:r>
            <a:r>
              <a:rPr lang="en-US" sz="2800" dirty="0"/>
              <a:t> triangle that which has its 3 sides unequal.</a:t>
            </a:r>
            <a:endParaRPr lang="ar-IQ" sz="2800" dirty="0"/>
          </a:p>
        </p:txBody>
      </p:sp>
    </p:spTree>
    <p:extLst>
      <p:ext uri="{BB962C8B-B14F-4D97-AF65-F5344CB8AC3E}">
        <p14:creationId xmlns:p14="http://schemas.microsoft.com/office/powerpoint/2010/main" val="37257965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818876" y="274638"/>
            <a:ext cx="8643937" cy="6297612"/>
          </a:xfrm>
        </p:spPr>
        <p:txBody>
          <a:bodyPr/>
          <a:lstStyle/>
          <a:p>
            <a:pPr algn="l"/>
            <a:r>
              <a:rPr lang="en-US" sz="3200" dirty="0">
                <a:solidFill>
                  <a:srgbClr val="FF0000"/>
                </a:solidFill>
              </a:rPr>
              <a:t>Euclid’s Axioms system</a:t>
            </a:r>
            <a:r>
              <a:rPr lang="en-US" sz="2800" dirty="0"/>
              <a:t/>
            </a:r>
            <a:br>
              <a:rPr lang="en-US" sz="2800" dirty="0"/>
            </a:br>
            <a:r>
              <a:rPr lang="en-US" sz="2800" dirty="0"/>
              <a:t>21) further, of </a:t>
            </a:r>
            <a:r>
              <a:rPr lang="en-US" sz="2800" b="1" dirty="0"/>
              <a:t>trilateral</a:t>
            </a:r>
            <a:r>
              <a:rPr lang="en-US" sz="2800" dirty="0"/>
              <a:t> figures, a </a:t>
            </a:r>
            <a:r>
              <a:rPr lang="en-US" sz="2800" b="1" dirty="0"/>
              <a:t>right angled </a:t>
            </a:r>
            <a:r>
              <a:rPr lang="en-US" sz="2800" dirty="0"/>
              <a:t>triangle is that which has a right angle, an </a:t>
            </a:r>
            <a:r>
              <a:rPr lang="en-US" sz="2800" b="1" dirty="0"/>
              <a:t>obtuse angled </a:t>
            </a:r>
            <a:r>
              <a:rPr lang="en-US" sz="2800" dirty="0"/>
              <a:t>triangle that which has an obtuse angle, and an </a:t>
            </a:r>
            <a:r>
              <a:rPr lang="en-US" sz="2800" b="1" dirty="0"/>
              <a:t>acute angled </a:t>
            </a:r>
            <a:r>
              <a:rPr lang="en-US" sz="2800" dirty="0"/>
              <a:t>triangle that which has its 3 angles acute.</a:t>
            </a:r>
            <a:br>
              <a:rPr lang="en-US" sz="2800" dirty="0"/>
            </a:br>
            <a:r>
              <a:rPr lang="en-US" sz="2800" dirty="0"/>
              <a:t>22) of </a:t>
            </a:r>
            <a:r>
              <a:rPr lang="en-US" sz="2800" b="1" dirty="0"/>
              <a:t>quadrilateral</a:t>
            </a:r>
            <a:r>
              <a:rPr lang="en-US" sz="2800" dirty="0"/>
              <a:t> figures, a </a:t>
            </a:r>
            <a:r>
              <a:rPr lang="en-US" sz="2800" b="1" dirty="0"/>
              <a:t>square</a:t>
            </a:r>
            <a:r>
              <a:rPr lang="en-US" sz="2800" dirty="0"/>
              <a:t> is that which is both equilateral and right angled, an </a:t>
            </a:r>
            <a:r>
              <a:rPr lang="en-US" sz="2800" b="1" dirty="0"/>
              <a:t>oblong</a:t>
            </a:r>
            <a:r>
              <a:rPr lang="en-US" sz="2800" dirty="0"/>
              <a:t> that which is right angled but not equilateral,  a </a:t>
            </a:r>
            <a:r>
              <a:rPr lang="en-US" sz="2800" b="1" dirty="0"/>
              <a:t>rhombus</a:t>
            </a:r>
            <a:r>
              <a:rPr lang="en-US" sz="2800" dirty="0"/>
              <a:t> that which is equilateral but not right angled, and a </a:t>
            </a:r>
            <a:r>
              <a:rPr lang="en-US" sz="2800" b="1" dirty="0"/>
              <a:t>rhomboid</a:t>
            </a:r>
            <a:r>
              <a:rPr lang="en-US" sz="2800" dirty="0"/>
              <a:t> that which has its opposite sides and angles equal to one another but is neither equilateral nor right angled. And let quadrilaterals other than these be called </a:t>
            </a:r>
            <a:r>
              <a:rPr lang="en-US" sz="2800" b="1" dirty="0"/>
              <a:t>trapezia </a:t>
            </a:r>
            <a:r>
              <a:rPr lang="en-US" sz="2800" dirty="0"/>
              <a:t>(</a:t>
            </a:r>
            <a:r>
              <a:rPr lang="en-US" sz="2800" b="1" dirty="0"/>
              <a:t>trapeziums)</a:t>
            </a:r>
            <a:r>
              <a:rPr lang="en-US" sz="2800" dirty="0"/>
              <a:t>. </a:t>
            </a:r>
            <a:endParaRPr lang="ar-IQ" sz="2800" dirty="0"/>
          </a:p>
        </p:txBody>
      </p:sp>
    </p:spTree>
    <p:extLst>
      <p:ext uri="{BB962C8B-B14F-4D97-AF65-F5344CB8AC3E}">
        <p14:creationId xmlns:p14="http://schemas.microsoft.com/office/powerpoint/2010/main" val="24542707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913005" y="274638"/>
            <a:ext cx="8643937" cy="6297612"/>
          </a:xfrm>
        </p:spPr>
        <p:txBody>
          <a:bodyPr/>
          <a:lstStyle/>
          <a:p>
            <a:pPr algn="l"/>
            <a:r>
              <a:rPr lang="en-US" sz="3200" dirty="0">
                <a:solidFill>
                  <a:srgbClr val="FF0000"/>
                </a:solidFill>
              </a:rPr>
              <a:t>Euclid’s Axioms system</a:t>
            </a:r>
            <a:r>
              <a:rPr lang="en-US" sz="2800" dirty="0"/>
              <a:t/>
            </a:r>
            <a:br>
              <a:rPr lang="en-US" sz="2800" dirty="0"/>
            </a:br>
            <a:r>
              <a:rPr lang="en-US" sz="2800" dirty="0"/>
              <a:t>23) parallel straight lines are straight lines which being in the same plane and being produced indefinitely in both directions, do not meet one another in either direction.</a:t>
            </a:r>
            <a:br>
              <a:rPr lang="en-US" sz="2800" dirty="0"/>
            </a:br>
            <a:r>
              <a:rPr lang="en-US" sz="2800" dirty="0"/>
              <a:t/>
            </a:r>
            <a:br>
              <a:rPr lang="en-US" sz="2800" dirty="0"/>
            </a:br>
            <a:r>
              <a:rPr lang="en-US" sz="2800" b="1" u="sng" dirty="0"/>
              <a:t>Axioms</a:t>
            </a:r>
            <a:r>
              <a:rPr lang="en-US" sz="2800" dirty="0"/>
              <a:t>:- Axioms are statements, we take these statements to be true without proof, these are the basic ( rule of operation) of our system.</a:t>
            </a:r>
            <a:endParaRPr lang="ar-IQ" sz="2800" dirty="0"/>
          </a:p>
        </p:txBody>
      </p:sp>
    </p:spTree>
    <p:extLst>
      <p:ext uri="{BB962C8B-B14F-4D97-AF65-F5344CB8AC3E}">
        <p14:creationId xmlns:p14="http://schemas.microsoft.com/office/powerpoint/2010/main" val="39870132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060922" y="274638"/>
            <a:ext cx="8643937" cy="6297612"/>
          </a:xfrm>
        </p:spPr>
        <p:txBody>
          <a:bodyPr/>
          <a:lstStyle/>
          <a:p>
            <a:pPr algn="l"/>
            <a:r>
              <a:rPr lang="en-US" sz="3200" b="1" u="sng" dirty="0">
                <a:solidFill>
                  <a:srgbClr val="FF0000"/>
                </a:solidFill>
              </a:rPr>
              <a:t>First</a:t>
            </a:r>
            <a:r>
              <a:rPr lang="en-US" sz="3200" dirty="0">
                <a:solidFill>
                  <a:srgbClr val="FF0000"/>
                </a:solidFill>
              </a:rPr>
              <a:t>: common notation</a:t>
            </a:r>
            <a:r>
              <a:rPr lang="en-US" sz="2800" dirty="0"/>
              <a:t/>
            </a:r>
            <a:br>
              <a:rPr lang="en-US" sz="2800" dirty="0"/>
            </a:br>
            <a:r>
              <a:rPr lang="en-US" sz="2800" dirty="0"/>
              <a:t>1)things which are equal to the same thing are also equal to one another</a:t>
            </a:r>
            <a:br>
              <a:rPr lang="en-US" sz="2800" dirty="0"/>
            </a:br>
            <a:r>
              <a:rPr lang="en-US" sz="2800" dirty="0"/>
              <a:t>2) if equals be added to equals, the results are equal.</a:t>
            </a:r>
            <a:br>
              <a:rPr lang="en-US" sz="2800" dirty="0"/>
            </a:br>
            <a:r>
              <a:rPr lang="en-US" sz="2800" dirty="0"/>
              <a:t>3) if equals be subtracted from equals, the remainders are equal.</a:t>
            </a:r>
            <a:br>
              <a:rPr lang="en-US" sz="2800" dirty="0"/>
            </a:br>
            <a:r>
              <a:rPr lang="en-US" sz="2800" dirty="0"/>
              <a:t>4) things which equivalent (coincide) with one another are equal to one another.</a:t>
            </a:r>
            <a:br>
              <a:rPr lang="en-US" sz="2800" dirty="0"/>
            </a:br>
            <a:r>
              <a:rPr lang="en-US" sz="2800" dirty="0"/>
              <a:t>5) the whole (all) is greater than part.</a:t>
            </a:r>
            <a:br>
              <a:rPr lang="en-US" sz="2800" dirty="0"/>
            </a:br>
            <a:endParaRPr lang="ar-IQ" sz="2800" dirty="0"/>
          </a:p>
        </p:txBody>
      </p:sp>
    </p:spTree>
    <p:extLst>
      <p:ext uri="{BB962C8B-B14F-4D97-AF65-F5344CB8AC3E}">
        <p14:creationId xmlns:p14="http://schemas.microsoft.com/office/powerpoint/2010/main" val="38680551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164</Words>
  <Application>Microsoft Office PowerPoint</Application>
  <PresentationFormat>Widescreen</PresentationFormat>
  <Paragraphs>25</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Euclid’s Axioms system</vt:lpstr>
      <vt:lpstr>Euclid’s Axioms system definitions: Euclid was put 23 definitions 1) A point is that which has no part. 2)A line has only length. 3) The extremities of a line are points. 4) A straight line is a line, which lies evenly with the points on itself.  Or a straight line is that which lies evenly between its extreme points. 5) A surface is that which has length and width only. 6) The extremities of a surface are lines. </vt:lpstr>
      <vt:lpstr>Euclid’s Axioms system definitions  7) A plane surface is a surface which lies evenly with the straight lines on itself. 8) A plane angle is the inclination (slope) to one another of two lines in a plane which meet one another, and do not lie in a straight line.  9) and where lines containing the angles are straight the angle is called rectilinear .  10) And when a straight-line setup on a straight-line makes adjacent angles  equal to one another, each of the equal angles is a right-angle, and  the straight-line  standing on the other side is called a perpendicular to that on which it stands. </vt:lpstr>
      <vt:lpstr>Euclid’s Axioms system definitions 11) An obtuse angle is an angle greater than a right angle. 12) An acute angle is an angle less than a right angle 13) A boundary is that which is an extremity of anything 14) A figure is that which is contained by any boundary or boundaries. 15) A circle is a plane figure contained by one line such that all the straight lines falling upon it from one point among those lying within the figure are equal to one another,</vt:lpstr>
      <vt:lpstr>Euclid’s Axioms system definitions 16) And the point is called the center of the circle.  17) A diameter of the circle is any straight line drawn through the center and terminated in both directions by the circumference of the circle and such a straight line also bisects the circle.  18) A semicircle is the figure contained by the diameter and the circumference cut off by it. And the center of the semicircle is the same as that of the circle.</vt:lpstr>
      <vt:lpstr>Euclid’s Axioms system definitions 19) rectilinear figures are those which are contained by 2 straight lines, trilateral figures being those contained by 3 straight lines ,quadrilateral figures those contained by 4 straight lines, and multilateral figures those contained by more than 4 straight lines.   20) of trilateral figures, an equilateral triangle is that which has its 3 sides equal, an isosceles triangle that which has 2 of its sides alone equal, and a scalene triangle that which has its 3 sides unequal.</vt:lpstr>
      <vt:lpstr>Euclid’s Axioms system 21) further, of trilateral figures, a right angled triangle is that which has a right angle, an obtuse angled triangle that which has an obtuse angle, and an acute angled triangle that which has its 3 angles acute. 22) of quadrilateral figures, a square is that which is both equilateral and right angled, an oblong that which is right angled but not equilateral,  a rhombus that which is equilateral but not right angled, and a rhomboid that which has its opposite sides and angles equal to one another but is neither equilateral nor right angled. And let quadrilaterals other than these be called trapezia (trapeziums). </vt:lpstr>
      <vt:lpstr>Euclid’s Axioms system 23) parallel straight lines are straight lines which being in the same plane and being produced indefinitely in both directions, do not meet one another in either direction.  Axioms:- Axioms are statements, we take these statements to be true without proof, these are the basic ( rule of operation) of our system.</vt:lpstr>
      <vt:lpstr>First: common notation 1)things which are equal to the same thing are also equal to one another 2) if equals be added to equals, the results are equal. 3) if equals be subtracted from equals, the remainders are equal. 4) things which equivalent (coincide) with one another are equal to one another. 5) the whole (all) is greater than part. </vt:lpstr>
      <vt:lpstr>Second: postulates or axioms 1) to draw a straight line from any point to any point.  2) to produce a finite straight line continuously in a straight line. 3)  to describe a circle with any center and distance (radius). 4) that all right angles are equal to one another. 5)  if a straight line falling on two straight lines makes the interior angles on the same side and the sum of interior angles is less than two right angles, the two straight lines if produced indefinitely, meet  on the side angles.</vt:lpstr>
      <vt:lpstr>Theorems: theorems are true statements in our system that is logical consequences of the above body. </vt:lpstr>
      <vt:lpstr>Proposition (1)</vt:lpstr>
      <vt:lpstr>Proposition(4)</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Euclid’s Axioms system</dc:title>
  <dc:creator>DR.Ahmed Saker 2O14</dc:creator>
  <cp:lastModifiedBy>DR.Ahmed Saker 2O14</cp:lastModifiedBy>
  <cp:revision>11</cp:revision>
  <dcterms:created xsi:type="dcterms:W3CDTF">2020-10-28T18:07:00Z</dcterms:created>
  <dcterms:modified xsi:type="dcterms:W3CDTF">2023-01-11T18:59:02Z</dcterms:modified>
</cp:coreProperties>
</file>