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6" d="100"/>
          <a:sy n="76" d="100"/>
        </p:scale>
        <p:origin x="42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40" units="1/cm"/>
          <inkml:channelProperty channel="Y" name="resolution" value="40" units="1/cm"/>
        </inkml:channelProperties>
      </inkml:inkSource>
      <inkml:timestamp xml:id="ts0" timeString="2011-10-15T13:17:56.093"/>
    </inkml:context>
    <inkml:brush xml:id="br0">
      <inkml:brushProperty name="width" value="0.09701" units="cm"/>
      <inkml:brushProperty name="height" value="0.09701" units="cm"/>
      <inkml:brushProperty name="color" value="#FF0000"/>
      <inkml:brushProperty name="fitToCurve" value="1"/>
    </inkml:brush>
  </inkml:definitions>
  <inkml:trace contextRef="#ctx0" brushRef="#br0">48 25</inkml:trace>
  <inkml:trace contextRef="#ctx0" brushRef="#br0" timeOffset="610">48 0</inkml:trace>
  <inkml:trace contextRef="#ctx0" brushRef="#br0" timeOffset="1063">25 0</inkml:trace>
  <inkml:trace contextRef="#ctx0" brushRef="#br0" timeOffset="1313">25 0</inkml:trace>
  <inkml:trace contextRef="#ctx0" brushRef="#br0" timeOffset="1735">25 0</inkml:trace>
  <inkml:trace contextRef="#ctx0" brushRef="#br0" timeOffset="1969">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ACC21E-6155-4C99-92B5-19A68098C386}"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2245846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CC21E-6155-4C99-92B5-19A68098C386}"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7933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CC21E-6155-4C99-92B5-19A68098C386}"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19102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CC21E-6155-4C99-92B5-19A68098C386}"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372687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ACC21E-6155-4C99-92B5-19A68098C386}"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4039161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ACC21E-6155-4C99-92B5-19A68098C386}"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47734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ACC21E-6155-4C99-92B5-19A68098C386}"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271585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ACC21E-6155-4C99-92B5-19A68098C386}"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110051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CC21E-6155-4C99-92B5-19A68098C386}"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2972787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CC21E-6155-4C99-92B5-19A68098C386}"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2020717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CC21E-6155-4C99-92B5-19A68098C386}"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B692C-9B35-44DE-BCBA-4CE30F935525}" type="slidenum">
              <a:rPr lang="en-US" smtClean="0"/>
              <a:t>‹#›</a:t>
            </a:fld>
            <a:endParaRPr lang="en-US"/>
          </a:p>
        </p:txBody>
      </p:sp>
    </p:spTree>
    <p:extLst>
      <p:ext uri="{BB962C8B-B14F-4D97-AF65-F5344CB8AC3E}">
        <p14:creationId xmlns:p14="http://schemas.microsoft.com/office/powerpoint/2010/main" val="266173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CC21E-6155-4C99-92B5-19A68098C386}" type="datetimeFigureOut">
              <a:rPr lang="en-US" smtClean="0"/>
              <a:t>1/11/2023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B692C-9B35-44DE-BCBA-4CE30F935525}" type="slidenum">
              <a:rPr lang="en-US" smtClean="0"/>
              <a:t>‹#›</a:t>
            </a:fld>
            <a:endParaRPr lang="en-US"/>
          </a:p>
        </p:txBody>
      </p:sp>
    </p:spTree>
    <p:extLst>
      <p:ext uri="{BB962C8B-B14F-4D97-AF65-F5344CB8AC3E}">
        <p14:creationId xmlns:p14="http://schemas.microsoft.com/office/powerpoint/2010/main" val="461357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n w="22225">
                  <a:solidFill>
                    <a:schemeClr val="accent2"/>
                  </a:solidFill>
                  <a:prstDash val="solid"/>
                </a:ln>
                <a:solidFill>
                  <a:schemeClr val="accent2">
                    <a:lumMod val="40000"/>
                    <a:lumOff val="60000"/>
                  </a:schemeClr>
                </a:solidFill>
              </a:rPr>
              <a:t>Euclid’s Axioms system</a:t>
            </a:r>
            <a:r>
              <a:rPr lang="en-US" sz="5400" b="1" dirty="0" smtClean="0">
                <a:ln w="22225">
                  <a:solidFill>
                    <a:schemeClr val="accent2"/>
                  </a:solidFill>
                  <a:prstDash val="solid"/>
                </a:ln>
                <a:solidFill>
                  <a:schemeClr val="accent2">
                    <a:lumMod val="40000"/>
                    <a:lumOff val="60000"/>
                  </a:schemeClr>
                </a:solidFill>
              </a:rPr>
              <a:t/>
            </a:r>
            <a:br>
              <a:rPr lang="en-US" sz="5400" b="1" dirty="0" smtClean="0">
                <a:ln w="22225">
                  <a:solidFill>
                    <a:schemeClr val="accent2"/>
                  </a:solidFill>
                  <a:prstDash val="solid"/>
                </a:ln>
                <a:solidFill>
                  <a:schemeClr val="accent2">
                    <a:lumMod val="40000"/>
                    <a:lumOff val="60000"/>
                  </a:schemeClr>
                </a:solidFill>
              </a:rPr>
            </a:br>
            <a:endParaRPr lang="en-US" b="1" dirty="0">
              <a:ln w="22225">
                <a:solidFill>
                  <a:schemeClr val="accent2"/>
                </a:solidFill>
                <a:prstDash val="solid"/>
              </a:ln>
              <a:solidFill>
                <a:schemeClr val="accent2">
                  <a:lumMod val="40000"/>
                  <a:lumOff val="60000"/>
                </a:schemeClr>
              </a:solidFill>
            </a:endParaRPr>
          </a:p>
        </p:txBody>
      </p:sp>
      <p:sp>
        <p:nvSpPr>
          <p:cNvPr id="3" name="Subtitle 2"/>
          <p:cNvSpPr>
            <a:spLocks noGrp="1"/>
          </p:cNvSpPr>
          <p:nvPr>
            <p:ph type="subTitle" idx="1"/>
          </p:nvPr>
        </p:nvSpPr>
        <p:spPr/>
        <p:txBody>
          <a:bodyPr/>
          <a:lstStyle/>
          <a:p>
            <a:pPr algn="l"/>
            <a:r>
              <a:rPr lang="en-US" dirty="0" smtClean="0"/>
              <a:t>Lecture </a:t>
            </a:r>
            <a:r>
              <a:rPr lang="en-US" dirty="0" smtClean="0"/>
              <a:t>6</a:t>
            </a:r>
            <a:endParaRPr lang="en-US" dirty="0"/>
          </a:p>
        </p:txBody>
      </p:sp>
    </p:spTree>
    <p:extLst>
      <p:ext uri="{BB962C8B-B14F-4D97-AF65-F5344CB8AC3E}">
        <p14:creationId xmlns:p14="http://schemas.microsoft.com/office/powerpoint/2010/main" val="3917416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1" y="126721"/>
            <a:ext cx="11752728" cy="693550"/>
          </a:xfrm>
          <a:solidFill>
            <a:schemeClr val="bg1"/>
          </a:solidFill>
        </p:spPr>
        <p:txBody>
          <a:bodyPr>
            <a:normAutofit fontScale="90000"/>
          </a:bodyPr>
          <a:lstStyle/>
          <a:p>
            <a:pPr algn="l" eaLnBrk="1" hangingPunct="1"/>
            <a:r>
              <a:rPr lang="en-US" sz="4000" dirty="0"/>
              <a:t>Proposition(12) </a:t>
            </a:r>
            <a:r>
              <a:rPr lang="en-US" sz="3200" dirty="0"/>
              <a:t>to draw a straight line perpendicular at a given infinite straight line from a given point which is not on it</a:t>
            </a:r>
          </a:p>
        </p:txBody>
      </p:sp>
      <p:sp>
        <p:nvSpPr>
          <p:cNvPr id="43011" name="Line 3"/>
          <p:cNvSpPr>
            <a:spLocks noChangeShapeType="1"/>
          </p:cNvSpPr>
          <p:nvPr/>
        </p:nvSpPr>
        <p:spPr bwMode="auto">
          <a:xfrm>
            <a:off x="3855798" y="4948740"/>
            <a:ext cx="5688013"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4" name="Text Box 4"/>
          <p:cNvSpPr txBox="1">
            <a:spLocks noChangeArrowheads="1"/>
          </p:cNvSpPr>
          <p:nvPr/>
        </p:nvSpPr>
        <p:spPr bwMode="auto">
          <a:xfrm>
            <a:off x="5203585" y="4948741"/>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G</a:t>
            </a:r>
          </a:p>
        </p:txBody>
      </p:sp>
      <p:sp>
        <p:nvSpPr>
          <p:cNvPr id="25605" name="Text Box 5"/>
          <p:cNvSpPr txBox="1">
            <a:spLocks noChangeArrowheads="1"/>
          </p:cNvSpPr>
          <p:nvPr/>
        </p:nvSpPr>
        <p:spPr bwMode="auto">
          <a:xfrm>
            <a:off x="7940435" y="5021766"/>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a:t>
            </a:r>
          </a:p>
        </p:txBody>
      </p:sp>
      <p:sp>
        <p:nvSpPr>
          <p:cNvPr id="43014" name="Text Box 6"/>
          <p:cNvSpPr txBox="1">
            <a:spLocks noChangeArrowheads="1"/>
          </p:cNvSpPr>
          <p:nvPr/>
        </p:nvSpPr>
        <p:spPr bwMode="auto">
          <a:xfrm>
            <a:off x="9041416" y="5113559"/>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B</a:t>
            </a:r>
          </a:p>
        </p:txBody>
      </p:sp>
      <p:sp>
        <p:nvSpPr>
          <p:cNvPr id="25607" name="Line 7"/>
          <p:cNvSpPr>
            <a:spLocks noChangeShapeType="1"/>
          </p:cNvSpPr>
          <p:nvPr/>
        </p:nvSpPr>
        <p:spPr bwMode="auto">
          <a:xfrm flipV="1">
            <a:off x="6592647" y="3364416"/>
            <a:ext cx="0" cy="15843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8" name="Line 8"/>
          <p:cNvSpPr>
            <a:spLocks noChangeShapeType="1"/>
          </p:cNvSpPr>
          <p:nvPr/>
        </p:nvSpPr>
        <p:spPr bwMode="auto">
          <a:xfrm flipH="1">
            <a:off x="5367097" y="3364416"/>
            <a:ext cx="1225550" cy="1584325"/>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9" name="Line 9"/>
          <p:cNvSpPr>
            <a:spLocks noChangeShapeType="1"/>
          </p:cNvSpPr>
          <p:nvPr/>
        </p:nvSpPr>
        <p:spPr bwMode="auto">
          <a:xfrm>
            <a:off x="6592647" y="3364416"/>
            <a:ext cx="1366838" cy="1584325"/>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4" name="Text Box 14"/>
          <p:cNvSpPr txBox="1">
            <a:spLocks noChangeArrowheads="1"/>
          </p:cNvSpPr>
          <p:nvPr/>
        </p:nvSpPr>
        <p:spPr bwMode="auto">
          <a:xfrm>
            <a:off x="6500573" y="2684966"/>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a:t>C</a:t>
            </a:r>
          </a:p>
        </p:txBody>
      </p:sp>
      <p:sp>
        <p:nvSpPr>
          <p:cNvPr id="25617" name="Text Box 17"/>
          <p:cNvSpPr txBox="1">
            <a:spLocks noChangeArrowheads="1"/>
          </p:cNvSpPr>
          <p:nvPr/>
        </p:nvSpPr>
        <p:spPr bwMode="auto">
          <a:xfrm>
            <a:off x="6283085" y="453599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25618" name="Text Box 18"/>
          <p:cNvSpPr txBox="1">
            <a:spLocks noChangeArrowheads="1"/>
          </p:cNvSpPr>
          <p:nvPr/>
        </p:nvSpPr>
        <p:spPr bwMode="auto">
          <a:xfrm>
            <a:off x="6716472" y="453599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25619" name="Rectangle 19"/>
          <p:cNvSpPr>
            <a:spLocks noChangeArrowheads="1"/>
          </p:cNvSpPr>
          <p:nvPr/>
        </p:nvSpPr>
        <p:spPr bwMode="auto">
          <a:xfrm>
            <a:off x="6448185" y="4804278"/>
            <a:ext cx="360362"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5621" name="Oval 21"/>
          <p:cNvSpPr>
            <a:spLocks noChangeArrowheads="1"/>
          </p:cNvSpPr>
          <p:nvPr/>
        </p:nvSpPr>
        <p:spPr bwMode="auto">
          <a:xfrm>
            <a:off x="4565411" y="1284790"/>
            <a:ext cx="4321175" cy="4103688"/>
          </a:xfrm>
          <a:prstGeom prst="ellipse">
            <a:avLst/>
          </a:prstGeom>
          <a:noFill/>
          <a:ln w="57150">
            <a:solidFill>
              <a:schemeClr val="hlink"/>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5624" name="Text Box 24"/>
          <p:cNvSpPr txBox="1">
            <a:spLocks noChangeArrowheads="1"/>
          </p:cNvSpPr>
          <p:nvPr/>
        </p:nvSpPr>
        <p:spPr bwMode="auto">
          <a:xfrm>
            <a:off x="4133610" y="5028116"/>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25625" name="Text Box 25"/>
          <p:cNvSpPr txBox="1">
            <a:spLocks noChangeArrowheads="1"/>
          </p:cNvSpPr>
          <p:nvPr/>
        </p:nvSpPr>
        <p:spPr bwMode="auto">
          <a:xfrm>
            <a:off x="6438660" y="5028116"/>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p>
        </p:txBody>
      </p:sp>
      <p:sp>
        <p:nvSpPr>
          <p:cNvPr id="43025" name="TextBox 16"/>
          <p:cNvSpPr txBox="1">
            <a:spLocks noChangeArrowheads="1"/>
          </p:cNvSpPr>
          <p:nvPr/>
        </p:nvSpPr>
        <p:spPr bwMode="auto">
          <a:xfrm>
            <a:off x="4081222" y="2650040"/>
            <a:ext cx="350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D</a:t>
            </a:r>
            <a:endParaRPr lang="ar-IQ" sz="1800" dirty="0"/>
          </a:p>
        </p:txBody>
      </p:sp>
      <p:cxnSp>
        <p:nvCxnSpPr>
          <p:cNvPr id="19" name="Straight Connector 18"/>
          <p:cNvCxnSpPr>
            <a:stCxn id="25609" idx="0"/>
          </p:cNvCxnSpPr>
          <p:nvPr/>
        </p:nvCxnSpPr>
        <p:spPr>
          <a:xfrm rot="5400000" flipH="1">
            <a:off x="5301216" y="2072984"/>
            <a:ext cx="571500" cy="2011362"/>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026" name="Ink 20"/>
              <p14:cNvContentPartPr>
                <a14:cpLocks xmlns:a14="http://schemas.microsoft.com/office/drawing/2010/main" noRot="1" noChangeAspect="1" noEditPoints="1" noChangeArrowheads="1" noChangeShapeType="1"/>
              </p14:cNvContentPartPr>
              <p14:nvPr/>
            </p14:nvContentPartPr>
            <p14:xfrm>
              <a:off x="2724151" y="6804026"/>
              <a:ext cx="17463" cy="9525"/>
            </p14:xfrm>
          </p:contentPart>
        </mc:Choice>
        <mc:Fallback xmlns="">
          <p:pic>
            <p:nvPicPr>
              <p:cNvPr id="1026" name="Ink 20"/>
              <p:cNvPicPr>
                <a:picLocks noRot="1" noChangeAspect="1" noEditPoints="1" noChangeArrowheads="1" noChangeShapeType="1"/>
              </p:cNvPicPr>
              <p:nvPr/>
            </p:nvPicPr>
            <p:blipFill>
              <a:blip r:embed="rId3"/>
              <a:stretch>
                <a:fillRect/>
              </a:stretch>
            </p:blipFill>
            <p:spPr>
              <a:xfrm>
                <a:off x="2706688" y="6786075"/>
                <a:ext cx="52389" cy="45427"/>
              </a:xfrm>
              <a:prstGeom prst="rect">
                <a:avLst/>
              </a:prstGeom>
            </p:spPr>
          </p:pic>
        </mc:Fallback>
      </mc:AlternateContent>
    </p:spTree>
    <p:extLst>
      <p:ext uri="{BB962C8B-B14F-4D97-AF65-F5344CB8AC3E}">
        <p14:creationId xmlns:p14="http://schemas.microsoft.com/office/powerpoint/2010/main" val="1961489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5624"/>
                                        </p:tgtEl>
                                        <p:attrNameLst>
                                          <p:attrName>style.visibility</p:attrName>
                                        </p:attrNameLst>
                                      </p:cBhvr>
                                      <p:to>
                                        <p:strVal val="visible"/>
                                      </p:to>
                                    </p:set>
                                    <p:animEffect transition="in" filter="wheel(4)">
                                      <p:cBhvr>
                                        <p:cTn id="7" dur="2000"/>
                                        <p:tgtEl>
                                          <p:spTgt spid="256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25614"/>
                                        </p:tgtEl>
                                        <p:attrNameLst>
                                          <p:attrName>style.visibility</p:attrName>
                                        </p:attrNameLst>
                                      </p:cBhvr>
                                      <p:to>
                                        <p:strVal val="visible"/>
                                      </p:to>
                                    </p:set>
                                    <p:anim calcmode="lin" valueType="num">
                                      <p:cBhvr>
                                        <p:cTn id="12" dur="500" fill="hold"/>
                                        <p:tgtEl>
                                          <p:spTgt spid="25614"/>
                                        </p:tgtEl>
                                        <p:attrNameLst>
                                          <p:attrName>ppt_w</p:attrName>
                                        </p:attrNameLst>
                                      </p:cBhvr>
                                      <p:tavLst>
                                        <p:tav tm="0">
                                          <p:val>
                                            <p:fltVal val="0"/>
                                          </p:val>
                                        </p:tav>
                                        <p:tav tm="100000">
                                          <p:val>
                                            <p:strVal val="#ppt_w"/>
                                          </p:val>
                                        </p:tav>
                                      </p:tavLst>
                                    </p:anim>
                                    <p:anim calcmode="lin" valueType="num">
                                      <p:cBhvr>
                                        <p:cTn id="13" dur="500" fill="hold"/>
                                        <p:tgtEl>
                                          <p:spTgt spid="25614"/>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3025"/>
                                        </p:tgtEl>
                                        <p:attrNameLst>
                                          <p:attrName>style.visibility</p:attrName>
                                        </p:attrNameLst>
                                      </p:cBhvr>
                                      <p:to>
                                        <p:strVal val="visible"/>
                                      </p:to>
                                    </p:set>
                                    <p:animEffect transition="in" filter="barn(inVertical)">
                                      <p:cBhvr>
                                        <p:cTn id="18" dur="500"/>
                                        <p:tgtEl>
                                          <p:spTgt spid="43025"/>
                                        </p:tgtEl>
                                      </p:cBhvr>
                                    </p:animEffect>
                                  </p:childTnLst>
                                </p:cTn>
                              </p:par>
                              <p:par>
                                <p:cTn id="19" presetID="16" presetClass="entr" presetSubtype="21"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arn(inVertical)">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25621"/>
                                        </p:tgtEl>
                                        <p:attrNameLst>
                                          <p:attrName>style.visibility</p:attrName>
                                        </p:attrNameLst>
                                      </p:cBhvr>
                                      <p:to>
                                        <p:strVal val="visible"/>
                                      </p:to>
                                    </p:set>
                                    <p:animEffect transition="in" filter="box(in)">
                                      <p:cBhvr>
                                        <p:cTn id="26" dur="500"/>
                                        <p:tgtEl>
                                          <p:spTgt spid="25621"/>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grpId="0" nodeType="clickEffect">
                                  <p:stCondLst>
                                    <p:cond delay="0"/>
                                  </p:stCondLst>
                                  <p:childTnLst>
                                    <p:set>
                                      <p:cBhvr>
                                        <p:cTn id="30" dur="1" fill="hold">
                                          <p:stCondLst>
                                            <p:cond delay="0"/>
                                          </p:stCondLst>
                                        </p:cTn>
                                        <p:tgtEl>
                                          <p:spTgt spid="25605"/>
                                        </p:tgtEl>
                                        <p:attrNameLst>
                                          <p:attrName>style.visibility</p:attrName>
                                        </p:attrNameLst>
                                      </p:cBhvr>
                                      <p:to>
                                        <p:strVal val="visible"/>
                                      </p:to>
                                    </p:set>
                                    <p:animEffect transition="in" filter="wheel(4)">
                                      <p:cBhvr>
                                        <p:cTn id="31" dur="2000"/>
                                        <p:tgtEl>
                                          <p:spTgt spid="25605"/>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25604"/>
                                        </p:tgtEl>
                                        <p:attrNameLst>
                                          <p:attrName>style.visibility</p:attrName>
                                        </p:attrNameLst>
                                      </p:cBhvr>
                                      <p:to>
                                        <p:strVal val="visible"/>
                                      </p:to>
                                    </p:set>
                                    <p:animEffect transition="in" filter="wheel(4)">
                                      <p:cBhvr>
                                        <p:cTn id="34" dur="2000"/>
                                        <p:tgtEl>
                                          <p:spTgt spid="2560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1" nodeType="clickEffect">
                                  <p:stCondLst>
                                    <p:cond delay="0"/>
                                  </p:stCondLst>
                                  <p:childTnLst>
                                    <p:set>
                                      <p:cBhvr>
                                        <p:cTn id="38" dur="1" fill="hold">
                                          <p:stCondLst>
                                            <p:cond delay="0"/>
                                          </p:stCondLst>
                                        </p:cTn>
                                        <p:tgtEl>
                                          <p:spTgt spid="25621"/>
                                        </p:tgtEl>
                                        <p:attrNameLst>
                                          <p:attrName>style.visibility</p:attrName>
                                        </p:attrNameLst>
                                      </p:cBhvr>
                                      <p:to>
                                        <p:strVal val="visible"/>
                                      </p:to>
                                    </p:set>
                                    <p:animEffect transition="in" filter="blinds(horizontal)">
                                      <p:cBhvr>
                                        <p:cTn id="39" dur="500"/>
                                        <p:tgtEl>
                                          <p:spTgt spid="25621"/>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iterate type="lt">
                                    <p:tmPct val="5000"/>
                                  </p:iterate>
                                  <p:childTnLst>
                                    <p:set>
                                      <p:cBhvr>
                                        <p:cTn id="43" dur="1" fill="hold">
                                          <p:stCondLst>
                                            <p:cond delay="0"/>
                                          </p:stCondLst>
                                        </p:cTn>
                                        <p:tgtEl>
                                          <p:spTgt spid="25608"/>
                                        </p:tgtEl>
                                        <p:attrNameLst>
                                          <p:attrName>style.visibility</p:attrName>
                                        </p:attrNameLst>
                                      </p:cBhvr>
                                      <p:to>
                                        <p:strVal val="visible"/>
                                      </p:to>
                                    </p:set>
                                    <p:anim calcmode="lin" valueType="num">
                                      <p:cBhvr>
                                        <p:cTn id="44" dur="1000" fill="hold"/>
                                        <p:tgtEl>
                                          <p:spTgt spid="25608"/>
                                        </p:tgtEl>
                                        <p:attrNameLst>
                                          <p:attrName>ppt_w</p:attrName>
                                        </p:attrNameLst>
                                      </p:cBhvr>
                                      <p:tavLst>
                                        <p:tav tm="0">
                                          <p:val>
                                            <p:fltVal val="0"/>
                                          </p:val>
                                        </p:tav>
                                        <p:tav tm="100000">
                                          <p:val>
                                            <p:strVal val="#ppt_w"/>
                                          </p:val>
                                        </p:tav>
                                      </p:tavLst>
                                    </p:anim>
                                    <p:anim calcmode="lin" valueType="num">
                                      <p:cBhvr>
                                        <p:cTn id="45" dur="1000" fill="hold"/>
                                        <p:tgtEl>
                                          <p:spTgt spid="25608"/>
                                        </p:tgtEl>
                                        <p:attrNameLst>
                                          <p:attrName>ppt_h</p:attrName>
                                        </p:attrNameLst>
                                      </p:cBhvr>
                                      <p:tavLst>
                                        <p:tav tm="0">
                                          <p:val>
                                            <p:fltVal val="0"/>
                                          </p:val>
                                        </p:tav>
                                        <p:tav tm="100000">
                                          <p:val>
                                            <p:strVal val="#ppt_h"/>
                                          </p:val>
                                        </p:tav>
                                      </p:tavLst>
                                    </p:anim>
                                    <p:anim calcmode="lin" valueType="num">
                                      <p:cBhvr>
                                        <p:cTn id="46" dur="1000" fill="hold"/>
                                        <p:tgtEl>
                                          <p:spTgt spid="25608"/>
                                        </p:tgtEl>
                                        <p:attrNameLst>
                                          <p:attrName>style.rotation</p:attrName>
                                        </p:attrNameLst>
                                      </p:cBhvr>
                                      <p:tavLst>
                                        <p:tav tm="0">
                                          <p:val>
                                            <p:fltVal val="90"/>
                                          </p:val>
                                        </p:tav>
                                        <p:tav tm="100000">
                                          <p:val>
                                            <p:fltVal val="0"/>
                                          </p:val>
                                        </p:tav>
                                      </p:tavLst>
                                    </p:anim>
                                    <p:animEffect transition="in" filter="fade">
                                      <p:cBhvr>
                                        <p:cTn id="47" dur="1000"/>
                                        <p:tgtEl>
                                          <p:spTgt spid="25608"/>
                                        </p:tgtEl>
                                      </p:cBhvr>
                                    </p:animEffect>
                                  </p:childTnLst>
                                </p:cTn>
                              </p:par>
                              <p:par>
                                <p:cTn id="48" presetID="31" presetClass="entr" presetSubtype="0" fill="hold" grpId="0" nodeType="withEffect">
                                  <p:stCondLst>
                                    <p:cond delay="0"/>
                                  </p:stCondLst>
                                  <p:iterate type="lt">
                                    <p:tmPct val="5000"/>
                                  </p:iterate>
                                  <p:childTnLst>
                                    <p:set>
                                      <p:cBhvr>
                                        <p:cTn id="49" dur="1" fill="hold">
                                          <p:stCondLst>
                                            <p:cond delay="0"/>
                                          </p:stCondLst>
                                        </p:cTn>
                                        <p:tgtEl>
                                          <p:spTgt spid="25609"/>
                                        </p:tgtEl>
                                        <p:attrNameLst>
                                          <p:attrName>style.visibility</p:attrName>
                                        </p:attrNameLst>
                                      </p:cBhvr>
                                      <p:to>
                                        <p:strVal val="visible"/>
                                      </p:to>
                                    </p:set>
                                    <p:anim calcmode="lin" valueType="num">
                                      <p:cBhvr>
                                        <p:cTn id="50" dur="1000" fill="hold"/>
                                        <p:tgtEl>
                                          <p:spTgt spid="25609"/>
                                        </p:tgtEl>
                                        <p:attrNameLst>
                                          <p:attrName>ppt_w</p:attrName>
                                        </p:attrNameLst>
                                      </p:cBhvr>
                                      <p:tavLst>
                                        <p:tav tm="0">
                                          <p:val>
                                            <p:fltVal val="0"/>
                                          </p:val>
                                        </p:tav>
                                        <p:tav tm="100000">
                                          <p:val>
                                            <p:strVal val="#ppt_w"/>
                                          </p:val>
                                        </p:tav>
                                      </p:tavLst>
                                    </p:anim>
                                    <p:anim calcmode="lin" valueType="num">
                                      <p:cBhvr>
                                        <p:cTn id="51" dur="1000" fill="hold"/>
                                        <p:tgtEl>
                                          <p:spTgt spid="25609"/>
                                        </p:tgtEl>
                                        <p:attrNameLst>
                                          <p:attrName>ppt_h</p:attrName>
                                        </p:attrNameLst>
                                      </p:cBhvr>
                                      <p:tavLst>
                                        <p:tav tm="0">
                                          <p:val>
                                            <p:fltVal val="0"/>
                                          </p:val>
                                        </p:tav>
                                        <p:tav tm="100000">
                                          <p:val>
                                            <p:strVal val="#ppt_h"/>
                                          </p:val>
                                        </p:tav>
                                      </p:tavLst>
                                    </p:anim>
                                    <p:anim calcmode="lin" valueType="num">
                                      <p:cBhvr>
                                        <p:cTn id="52" dur="1000" fill="hold"/>
                                        <p:tgtEl>
                                          <p:spTgt spid="25609"/>
                                        </p:tgtEl>
                                        <p:attrNameLst>
                                          <p:attrName>style.rotation</p:attrName>
                                        </p:attrNameLst>
                                      </p:cBhvr>
                                      <p:tavLst>
                                        <p:tav tm="0">
                                          <p:val>
                                            <p:fltVal val="90"/>
                                          </p:val>
                                        </p:tav>
                                        <p:tav tm="100000">
                                          <p:val>
                                            <p:fltVal val="0"/>
                                          </p:val>
                                        </p:tav>
                                      </p:tavLst>
                                    </p:anim>
                                    <p:animEffect transition="in" filter="fade">
                                      <p:cBhvr>
                                        <p:cTn id="53" dur="1000"/>
                                        <p:tgtEl>
                                          <p:spTgt spid="25609"/>
                                        </p:tgtEl>
                                      </p:cBhvr>
                                    </p:animEffect>
                                  </p:childTnLst>
                                </p:cTn>
                              </p:par>
                              <p:par>
                                <p:cTn id="54" presetID="31" presetClass="entr" presetSubtype="0" fill="hold" grpId="0" nodeType="withEffect">
                                  <p:stCondLst>
                                    <p:cond delay="0"/>
                                  </p:stCondLst>
                                  <p:iterate type="lt">
                                    <p:tmPct val="5000"/>
                                  </p:iterate>
                                  <p:childTnLst>
                                    <p:set>
                                      <p:cBhvr>
                                        <p:cTn id="55" dur="1" fill="hold">
                                          <p:stCondLst>
                                            <p:cond delay="0"/>
                                          </p:stCondLst>
                                        </p:cTn>
                                        <p:tgtEl>
                                          <p:spTgt spid="25607"/>
                                        </p:tgtEl>
                                        <p:attrNameLst>
                                          <p:attrName>style.visibility</p:attrName>
                                        </p:attrNameLst>
                                      </p:cBhvr>
                                      <p:to>
                                        <p:strVal val="visible"/>
                                      </p:to>
                                    </p:set>
                                    <p:anim calcmode="lin" valueType="num">
                                      <p:cBhvr>
                                        <p:cTn id="56" dur="1000" fill="hold"/>
                                        <p:tgtEl>
                                          <p:spTgt spid="25607"/>
                                        </p:tgtEl>
                                        <p:attrNameLst>
                                          <p:attrName>ppt_w</p:attrName>
                                        </p:attrNameLst>
                                      </p:cBhvr>
                                      <p:tavLst>
                                        <p:tav tm="0">
                                          <p:val>
                                            <p:fltVal val="0"/>
                                          </p:val>
                                        </p:tav>
                                        <p:tav tm="100000">
                                          <p:val>
                                            <p:strVal val="#ppt_w"/>
                                          </p:val>
                                        </p:tav>
                                      </p:tavLst>
                                    </p:anim>
                                    <p:anim calcmode="lin" valueType="num">
                                      <p:cBhvr>
                                        <p:cTn id="57" dur="1000" fill="hold"/>
                                        <p:tgtEl>
                                          <p:spTgt spid="25607"/>
                                        </p:tgtEl>
                                        <p:attrNameLst>
                                          <p:attrName>ppt_h</p:attrName>
                                        </p:attrNameLst>
                                      </p:cBhvr>
                                      <p:tavLst>
                                        <p:tav tm="0">
                                          <p:val>
                                            <p:fltVal val="0"/>
                                          </p:val>
                                        </p:tav>
                                        <p:tav tm="100000">
                                          <p:val>
                                            <p:strVal val="#ppt_h"/>
                                          </p:val>
                                        </p:tav>
                                      </p:tavLst>
                                    </p:anim>
                                    <p:anim calcmode="lin" valueType="num">
                                      <p:cBhvr>
                                        <p:cTn id="58" dur="1000" fill="hold"/>
                                        <p:tgtEl>
                                          <p:spTgt spid="25607"/>
                                        </p:tgtEl>
                                        <p:attrNameLst>
                                          <p:attrName>style.rotation</p:attrName>
                                        </p:attrNameLst>
                                      </p:cBhvr>
                                      <p:tavLst>
                                        <p:tav tm="0">
                                          <p:val>
                                            <p:fltVal val="90"/>
                                          </p:val>
                                        </p:tav>
                                        <p:tav tm="100000">
                                          <p:val>
                                            <p:fltVal val="0"/>
                                          </p:val>
                                        </p:tav>
                                      </p:tavLst>
                                    </p:anim>
                                    <p:animEffect transition="in" filter="fade">
                                      <p:cBhvr>
                                        <p:cTn id="59" dur="1000"/>
                                        <p:tgtEl>
                                          <p:spTgt spid="25607"/>
                                        </p:tgtEl>
                                      </p:cBhvr>
                                    </p:animEffect>
                                  </p:childTnLst>
                                </p:cTn>
                              </p:par>
                            </p:childTnLst>
                          </p:cTn>
                        </p:par>
                      </p:childTnLst>
                    </p:cTn>
                  </p:par>
                  <p:par>
                    <p:cTn id="60" fill="hold">
                      <p:stCondLst>
                        <p:cond delay="indefinite"/>
                      </p:stCondLst>
                      <p:childTnLst>
                        <p:par>
                          <p:cTn id="61" fill="hold">
                            <p:stCondLst>
                              <p:cond delay="0"/>
                            </p:stCondLst>
                            <p:childTnLst>
                              <p:par>
                                <p:cTn id="62" presetID="23" presetClass="entr" presetSubtype="16" fill="hold" grpId="0" nodeType="clickEffect">
                                  <p:stCondLst>
                                    <p:cond delay="0"/>
                                  </p:stCondLst>
                                  <p:childTnLst>
                                    <p:set>
                                      <p:cBhvr>
                                        <p:cTn id="63" dur="1" fill="hold">
                                          <p:stCondLst>
                                            <p:cond delay="0"/>
                                          </p:stCondLst>
                                        </p:cTn>
                                        <p:tgtEl>
                                          <p:spTgt spid="25619"/>
                                        </p:tgtEl>
                                        <p:attrNameLst>
                                          <p:attrName>style.visibility</p:attrName>
                                        </p:attrNameLst>
                                      </p:cBhvr>
                                      <p:to>
                                        <p:strVal val="visible"/>
                                      </p:to>
                                    </p:set>
                                    <p:anim calcmode="lin" valueType="num">
                                      <p:cBhvr>
                                        <p:cTn id="64" dur="500" fill="hold"/>
                                        <p:tgtEl>
                                          <p:spTgt spid="25619"/>
                                        </p:tgtEl>
                                        <p:attrNameLst>
                                          <p:attrName>ppt_w</p:attrName>
                                        </p:attrNameLst>
                                      </p:cBhvr>
                                      <p:tavLst>
                                        <p:tav tm="0">
                                          <p:val>
                                            <p:fltVal val="0"/>
                                          </p:val>
                                        </p:tav>
                                        <p:tav tm="100000">
                                          <p:val>
                                            <p:strVal val="#ppt_w"/>
                                          </p:val>
                                        </p:tav>
                                      </p:tavLst>
                                    </p:anim>
                                    <p:anim calcmode="lin" valueType="num">
                                      <p:cBhvr>
                                        <p:cTn id="65" dur="500" fill="hold"/>
                                        <p:tgtEl>
                                          <p:spTgt spid="25619"/>
                                        </p:tgtEl>
                                        <p:attrNameLst>
                                          <p:attrName>ppt_h</p:attrName>
                                        </p:attrNameLst>
                                      </p:cBhvr>
                                      <p:tavLst>
                                        <p:tav tm="0">
                                          <p:val>
                                            <p:fltVal val="0"/>
                                          </p:val>
                                        </p:tav>
                                        <p:tav tm="100000">
                                          <p:val>
                                            <p:strVal val="#ppt_h"/>
                                          </p:val>
                                        </p:tav>
                                      </p:tavLst>
                                    </p:anim>
                                  </p:childTnLst>
                                </p:cTn>
                              </p:par>
                              <p:par>
                                <p:cTn id="66" presetID="23" presetClass="entr" presetSubtype="16" fill="hold" grpId="0" nodeType="withEffect">
                                  <p:stCondLst>
                                    <p:cond delay="0"/>
                                  </p:stCondLst>
                                  <p:childTnLst>
                                    <p:set>
                                      <p:cBhvr>
                                        <p:cTn id="67" dur="1" fill="hold">
                                          <p:stCondLst>
                                            <p:cond delay="0"/>
                                          </p:stCondLst>
                                        </p:cTn>
                                        <p:tgtEl>
                                          <p:spTgt spid="25618"/>
                                        </p:tgtEl>
                                        <p:attrNameLst>
                                          <p:attrName>style.visibility</p:attrName>
                                        </p:attrNameLst>
                                      </p:cBhvr>
                                      <p:to>
                                        <p:strVal val="visible"/>
                                      </p:to>
                                    </p:set>
                                    <p:anim calcmode="lin" valueType="num">
                                      <p:cBhvr>
                                        <p:cTn id="68" dur="500" fill="hold"/>
                                        <p:tgtEl>
                                          <p:spTgt spid="25618"/>
                                        </p:tgtEl>
                                        <p:attrNameLst>
                                          <p:attrName>ppt_w</p:attrName>
                                        </p:attrNameLst>
                                      </p:cBhvr>
                                      <p:tavLst>
                                        <p:tav tm="0">
                                          <p:val>
                                            <p:fltVal val="0"/>
                                          </p:val>
                                        </p:tav>
                                        <p:tav tm="100000">
                                          <p:val>
                                            <p:strVal val="#ppt_w"/>
                                          </p:val>
                                        </p:tav>
                                      </p:tavLst>
                                    </p:anim>
                                    <p:anim calcmode="lin" valueType="num">
                                      <p:cBhvr>
                                        <p:cTn id="69" dur="500" fill="hold"/>
                                        <p:tgtEl>
                                          <p:spTgt spid="25618"/>
                                        </p:tgtEl>
                                        <p:attrNameLst>
                                          <p:attrName>ppt_h</p:attrName>
                                        </p:attrNameLst>
                                      </p:cBhvr>
                                      <p:tavLst>
                                        <p:tav tm="0">
                                          <p:val>
                                            <p:fltVal val="0"/>
                                          </p:val>
                                        </p:tav>
                                        <p:tav tm="100000">
                                          <p:val>
                                            <p:strVal val="#ppt_h"/>
                                          </p:val>
                                        </p:tav>
                                      </p:tavLst>
                                    </p:anim>
                                  </p:childTnLst>
                                </p:cTn>
                              </p:par>
                              <p:par>
                                <p:cTn id="70" presetID="23" presetClass="entr" presetSubtype="16" fill="hold" grpId="0" nodeType="withEffect">
                                  <p:stCondLst>
                                    <p:cond delay="0"/>
                                  </p:stCondLst>
                                  <p:childTnLst>
                                    <p:set>
                                      <p:cBhvr>
                                        <p:cTn id="71" dur="1" fill="hold">
                                          <p:stCondLst>
                                            <p:cond delay="0"/>
                                          </p:stCondLst>
                                        </p:cTn>
                                        <p:tgtEl>
                                          <p:spTgt spid="25617"/>
                                        </p:tgtEl>
                                        <p:attrNameLst>
                                          <p:attrName>style.visibility</p:attrName>
                                        </p:attrNameLst>
                                      </p:cBhvr>
                                      <p:to>
                                        <p:strVal val="visible"/>
                                      </p:to>
                                    </p:set>
                                    <p:anim calcmode="lin" valueType="num">
                                      <p:cBhvr>
                                        <p:cTn id="72" dur="500" fill="hold"/>
                                        <p:tgtEl>
                                          <p:spTgt spid="25617"/>
                                        </p:tgtEl>
                                        <p:attrNameLst>
                                          <p:attrName>ppt_w</p:attrName>
                                        </p:attrNameLst>
                                      </p:cBhvr>
                                      <p:tavLst>
                                        <p:tav tm="0">
                                          <p:val>
                                            <p:fltVal val="0"/>
                                          </p:val>
                                        </p:tav>
                                        <p:tav tm="100000">
                                          <p:val>
                                            <p:strVal val="#ppt_w"/>
                                          </p:val>
                                        </p:tav>
                                      </p:tavLst>
                                    </p:anim>
                                    <p:anim calcmode="lin" valueType="num">
                                      <p:cBhvr>
                                        <p:cTn id="73" dur="500" fill="hold"/>
                                        <p:tgtEl>
                                          <p:spTgt spid="25617"/>
                                        </p:tgtEl>
                                        <p:attrNameLst>
                                          <p:attrName>ppt_h</p:attrName>
                                        </p:attrNameLst>
                                      </p:cBhvr>
                                      <p:tavLst>
                                        <p:tav tm="0">
                                          <p:val>
                                            <p:fltVal val="0"/>
                                          </p:val>
                                        </p:tav>
                                        <p:tav tm="100000">
                                          <p:val>
                                            <p:strVal val="#ppt_h"/>
                                          </p:val>
                                        </p:tav>
                                      </p:tavLst>
                                    </p:anim>
                                  </p:childTnLst>
                                </p:cTn>
                              </p:par>
                              <p:par>
                                <p:cTn id="74" presetID="21" presetClass="entr" presetSubtype="4" fill="hold" grpId="0" nodeType="withEffect">
                                  <p:stCondLst>
                                    <p:cond delay="0"/>
                                  </p:stCondLst>
                                  <p:childTnLst>
                                    <p:set>
                                      <p:cBhvr>
                                        <p:cTn id="75" dur="1" fill="hold">
                                          <p:stCondLst>
                                            <p:cond delay="0"/>
                                          </p:stCondLst>
                                        </p:cTn>
                                        <p:tgtEl>
                                          <p:spTgt spid="25625"/>
                                        </p:tgtEl>
                                        <p:attrNameLst>
                                          <p:attrName>style.visibility</p:attrName>
                                        </p:attrNameLst>
                                      </p:cBhvr>
                                      <p:to>
                                        <p:strVal val="visible"/>
                                      </p:to>
                                    </p:set>
                                    <p:animEffect transition="in" filter="wheel(4)">
                                      <p:cBhvr>
                                        <p:cTn id="76" dur="2000"/>
                                        <p:tgtEl>
                                          <p:spTgt spid="25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p:bldP spid="25607" grpId="0" animBg="1"/>
      <p:bldP spid="25608" grpId="0" animBg="1"/>
      <p:bldP spid="25609" grpId="0" animBg="1"/>
      <p:bldP spid="25614" grpId="0"/>
      <p:bldP spid="25617" grpId="0"/>
      <p:bldP spid="25618" grpId="0"/>
      <p:bldP spid="25619" grpId="0" animBg="1"/>
      <p:bldP spid="25621" grpId="0" animBg="1"/>
      <p:bldP spid="25621" grpId="1" animBg="1"/>
      <p:bldP spid="25624" grpId="0"/>
      <p:bldP spid="25625" grpId="0"/>
      <p:bldP spid="430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 y="274638"/>
            <a:ext cx="11981328" cy="639763"/>
          </a:xfrm>
          <a:solidFill>
            <a:schemeClr val="bg1"/>
          </a:solidFill>
        </p:spPr>
        <p:txBody>
          <a:bodyPr>
            <a:noAutofit/>
          </a:bodyPr>
          <a:lstStyle/>
          <a:p>
            <a:pPr algn="l" eaLnBrk="1" hangingPunct="1"/>
            <a:r>
              <a:rPr lang="en-US" sz="3200" dirty="0"/>
              <a:t>Proposition(15) if two straight lines cut one another, then they make the vertically opposite angles equal to one another.</a:t>
            </a:r>
          </a:p>
        </p:txBody>
      </p:sp>
      <p:sp>
        <p:nvSpPr>
          <p:cNvPr id="44035" name="Line 3"/>
          <p:cNvSpPr>
            <a:spLocks noChangeShapeType="1"/>
          </p:cNvSpPr>
          <p:nvPr/>
        </p:nvSpPr>
        <p:spPr bwMode="auto">
          <a:xfrm flipV="1">
            <a:off x="4611889" y="2091610"/>
            <a:ext cx="3816350" cy="295275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36" name="Line 4"/>
          <p:cNvSpPr>
            <a:spLocks noChangeShapeType="1"/>
          </p:cNvSpPr>
          <p:nvPr/>
        </p:nvSpPr>
        <p:spPr bwMode="auto">
          <a:xfrm>
            <a:off x="4972253" y="2451972"/>
            <a:ext cx="4681537" cy="273685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29" name="Line 5"/>
          <p:cNvSpPr>
            <a:spLocks noChangeShapeType="1"/>
          </p:cNvSpPr>
          <p:nvPr/>
        </p:nvSpPr>
        <p:spPr bwMode="auto">
          <a:xfrm flipH="1">
            <a:off x="6340678" y="3315573"/>
            <a:ext cx="71437"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0" name="Line 6"/>
          <p:cNvSpPr>
            <a:spLocks noChangeShapeType="1"/>
          </p:cNvSpPr>
          <p:nvPr/>
        </p:nvSpPr>
        <p:spPr bwMode="auto">
          <a:xfrm>
            <a:off x="6340677" y="3244135"/>
            <a:ext cx="5762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1" name="Line 7"/>
          <p:cNvSpPr>
            <a:spLocks noChangeShapeType="1"/>
          </p:cNvSpPr>
          <p:nvPr/>
        </p:nvSpPr>
        <p:spPr bwMode="auto">
          <a:xfrm>
            <a:off x="6843914" y="3315572"/>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2" name="Line 8"/>
          <p:cNvSpPr>
            <a:spLocks noChangeShapeType="1"/>
          </p:cNvSpPr>
          <p:nvPr/>
        </p:nvSpPr>
        <p:spPr bwMode="auto">
          <a:xfrm>
            <a:off x="6485139" y="3604497"/>
            <a:ext cx="43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3" name="Text Box 9"/>
          <p:cNvSpPr txBox="1">
            <a:spLocks noChangeArrowheads="1"/>
          </p:cNvSpPr>
          <p:nvPr/>
        </p:nvSpPr>
        <p:spPr bwMode="auto">
          <a:xfrm>
            <a:off x="5816802" y="3263185"/>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26634" name="Text Box 10"/>
          <p:cNvSpPr txBox="1">
            <a:spLocks noChangeArrowheads="1"/>
          </p:cNvSpPr>
          <p:nvPr/>
        </p:nvSpPr>
        <p:spPr bwMode="auto">
          <a:xfrm>
            <a:off x="6320039" y="2688510"/>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3</a:t>
            </a:r>
          </a:p>
        </p:txBody>
      </p:sp>
      <p:sp>
        <p:nvSpPr>
          <p:cNvPr id="26635" name="Text Box 11"/>
          <p:cNvSpPr txBox="1">
            <a:spLocks noChangeArrowheads="1"/>
          </p:cNvSpPr>
          <p:nvPr/>
        </p:nvSpPr>
        <p:spPr bwMode="auto">
          <a:xfrm>
            <a:off x="7328102" y="3191748"/>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26636" name="Text Box 12"/>
          <p:cNvSpPr txBox="1">
            <a:spLocks noChangeArrowheads="1"/>
          </p:cNvSpPr>
          <p:nvPr/>
        </p:nvSpPr>
        <p:spPr bwMode="auto">
          <a:xfrm>
            <a:off x="6532764" y="3675935"/>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4</a:t>
            </a:r>
          </a:p>
        </p:txBody>
      </p:sp>
      <p:sp>
        <p:nvSpPr>
          <p:cNvPr id="44045" name="TextBox 12"/>
          <p:cNvSpPr txBox="1">
            <a:spLocks noChangeArrowheads="1"/>
          </p:cNvSpPr>
          <p:nvPr/>
        </p:nvSpPr>
        <p:spPr bwMode="auto">
          <a:xfrm>
            <a:off x="4702378" y="2737722"/>
            <a:ext cx="338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endParaRPr lang="ar-IQ" sz="1800"/>
          </a:p>
        </p:txBody>
      </p:sp>
      <p:sp>
        <p:nvSpPr>
          <p:cNvPr id="44046" name="TextBox 13"/>
          <p:cNvSpPr txBox="1">
            <a:spLocks noChangeArrowheads="1"/>
          </p:cNvSpPr>
          <p:nvPr/>
        </p:nvSpPr>
        <p:spPr bwMode="auto">
          <a:xfrm>
            <a:off x="9364864" y="4296647"/>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endParaRPr lang="ar-IQ" sz="1800"/>
          </a:p>
        </p:txBody>
      </p:sp>
      <p:sp>
        <p:nvSpPr>
          <p:cNvPr id="44047" name="TextBox 14"/>
          <p:cNvSpPr txBox="1">
            <a:spLocks noChangeArrowheads="1"/>
          </p:cNvSpPr>
          <p:nvPr/>
        </p:nvSpPr>
        <p:spPr bwMode="auto">
          <a:xfrm>
            <a:off x="4630939" y="4368086"/>
            <a:ext cx="350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endParaRPr lang="ar-IQ" sz="1800"/>
          </a:p>
        </p:txBody>
      </p:sp>
      <p:sp>
        <p:nvSpPr>
          <p:cNvPr id="44048" name="TextBox 15"/>
          <p:cNvSpPr txBox="1">
            <a:spLocks noChangeArrowheads="1"/>
          </p:cNvSpPr>
          <p:nvPr/>
        </p:nvSpPr>
        <p:spPr bwMode="auto">
          <a:xfrm>
            <a:off x="8150428" y="1737597"/>
            <a:ext cx="350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endParaRPr lang="ar-IQ" sz="1800"/>
          </a:p>
        </p:txBody>
      </p:sp>
    </p:spTree>
    <p:extLst>
      <p:ext uri="{BB962C8B-B14F-4D97-AF65-F5344CB8AC3E}">
        <p14:creationId xmlns:p14="http://schemas.microsoft.com/office/powerpoint/2010/main" val="3872490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p:cTn id="7" dur="500" fill="hold"/>
                                        <p:tgtEl>
                                          <p:spTgt spid="26629"/>
                                        </p:tgtEl>
                                        <p:attrNameLst>
                                          <p:attrName>ppt_w</p:attrName>
                                        </p:attrNameLst>
                                      </p:cBhvr>
                                      <p:tavLst>
                                        <p:tav tm="0">
                                          <p:val>
                                            <p:fltVal val="0"/>
                                          </p:val>
                                        </p:tav>
                                        <p:tav tm="100000">
                                          <p:val>
                                            <p:strVal val="#ppt_w"/>
                                          </p:val>
                                        </p:tav>
                                      </p:tavLst>
                                    </p:anim>
                                    <p:anim calcmode="lin" valueType="num">
                                      <p:cBhvr>
                                        <p:cTn id="8" dur="500" fill="hold"/>
                                        <p:tgtEl>
                                          <p:spTgt spid="26629"/>
                                        </p:tgtEl>
                                        <p:attrNameLst>
                                          <p:attrName>ppt_h</p:attrName>
                                        </p:attrNameLst>
                                      </p:cBhvr>
                                      <p:tavLst>
                                        <p:tav tm="0">
                                          <p:val>
                                            <p:fltVal val="0"/>
                                          </p:val>
                                        </p:tav>
                                        <p:tav tm="100000">
                                          <p:val>
                                            <p:strVal val="#ppt_h"/>
                                          </p:val>
                                        </p:tav>
                                      </p:tavLst>
                                    </p:anim>
                                    <p:animEffect transition="in" filter="fade">
                                      <p:cBhvr>
                                        <p:cTn id="9" dur="500"/>
                                        <p:tgtEl>
                                          <p:spTgt spid="2662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6631"/>
                                        </p:tgtEl>
                                        <p:attrNameLst>
                                          <p:attrName>style.visibility</p:attrName>
                                        </p:attrNameLst>
                                      </p:cBhvr>
                                      <p:to>
                                        <p:strVal val="visible"/>
                                      </p:to>
                                    </p:set>
                                    <p:anim calcmode="lin" valueType="num">
                                      <p:cBhvr>
                                        <p:cTn id="12" dur="500" fill="hold"/>
                                        <p:tgtEl>
                                          <p:spTgt spid="26631"/>
                                        </p:tgtEl>
                                        <p:attrNameLst>
                                          <p:attrName>ppt_w</p:attrName>
                                        </p:attrNameLst>
                                      </p:cBhvr>
                                      <p:tavLst>
                                        <p:tav tm="0">
                                          <p:val>
                                            <p:fltVal val="0"/>
                                          </p:val>
                                        </p:tav>
                                        <p:tav tm="100000">
                                          <p:val>
                                            <p:strVal val="#ppt_w"/>
                                          </p:val>
                                        </p:tav>
                                      </p:tavLst>
                                    </p:anim>
                                    <p:anim calcmode="lin" valueType="num">
                                      <p:cBhvr>
                                        <p:cTn id="13" dur="500" fill="hold"/>
                                        <p:tgtEl>
                                          <p:spTgt spid="26631"/>
                                        </p:tgtEl>
                                        <p:attrNameLst>
                                          <p:attrName>ppt_h</p:attrName>
                                        </p:attrNameLst>
                                      </p:cBhvr>
                                      <p:tavLst>
                                        <p:tav tm="0">
                                          <p:val>
                                            <p:fltVal val="0"/>
                                          </p:val>
                                        </p:tav>
                                        <p:tav tm="100000">
                                          <p:val>
                                            <p:strVal val="#ppt_h"/>
                                          </p:val>
                                        </p:tav>
                                      </p:tavLst>
                                    </p:anim>
                                    <p:animEffect transition="in" filter="fade">
                                      <p:cBhvr>
                                        <p:cTn id="14" dur="500"/>
                                        <p:tgtEl>
                                          <p:spTgt spid="2663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6630"/>
                                        </p:tgtEl>
                                        <p:attrNameLst>
                                          <p:attrName>style.visibility</p:attrName>
                                        </p:attrNameLst>
                                      </p:cBhvr>
                                      <p:to>
                                        <p:strVal val="visible"/>
                                      </p:to>
                                    </p:set>
                                    <p:anim calcmode="lin" valueType="num">
                                      <p:cBhvr>
                                        <p:cTn id="17" dur="500" fill="hold"/>
                                        <p:tgtEl>
                                          <p:spTgt spid="26630"/>
                                        </p:tgtEl>
                                        <p:attrNameLst>
                                          <p:attrName>ppt_w</p:attrName>
                                        </p:attrNameLst>
                                      </p:cBhvr>
                                      <p:tavLst>
                                        <p:tav tm="0">
                                          <p:val>
                                            <p:fltVal val="0"/>
                                          </p:val>
                                        </p:tav>
                                        <p:tav tm="100000">
                                          <p:val>
                                            <p:strVal val="#ppt_w"/>
                                          </p:val>
                                        </p:tav>
                                      </p:tavLst>
                                    </p:anim>
                                    <p:anim calcmode="lin" valueType="num">
                                      <p:cBhvr>
                                        <p:cTn id="18" dur="500" fill="hold"/>
                                        <p:tgtEl>
                                          <p:spTgt spid="26630"/>
                                        </p:tgtEl>
                                        <p:attrNameLst>
                                          <p:attrName>ppt_h</p:attrName>
                                        </p:attrNameLst>
                                      </p:cBhvr>
                                      <p:tavLst>
                                        <p:tav tm="0">
                                          <p:val>
                                            <p:fltVal val="0"/>
                                          </p:val>
                                        </p:tav>
                                        <p:tav tm="100000">
                                          <p:val>
                                            <p:strVal val="#ppt_h"/>
                                          </p:val>
                                        </p:tav>
                                      </p:tavLst>
                                    </p:anim>
                                    <p:animEffect transition="in" filter="fade">
                                      <p:cBhvr>
                                        <p:cTn id="19" dur="500"/>
                                        <p:tgtEl>
                                          <p:spTgt spid="2663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6632"/>
                                        </p:tgtEl>
                                        <p:attrNameLst>
                                          <p:attrName>style.visibility</p:attrName>
                                        </p:attrNameLst>
                                      </p:cBhvr>
                                      <p:to>
                                        <p:strVal val="visible"/>
                                      </p:to>
                                    </p:set>
                                    <p:anim calcmode="lin" valueType="num">
                                      <p:cBhvr>
                                        <p:cTn id="22" dur="500" fill="hold"/>
                                        <p:tgtEl>
                                          <p:spTgt spid="26632"/>
                                        </p:tgtEl>
                                        <p:attrNameLst>
                                          <p:attrName>ppt_w</p:attrName>
                                        </p:attrNameLst>
                                      </p:cBhvr>
                                      <p:tavLst>
                                        <p:tav tm="0">
                                          <p:val>
                                            <p:fltVal val="0"/>
                                          </p:val>
                                        </p:tav>
                                        <p:tav tm="100000">
                                          <p:val>
                                            <p:strVal val="#ppt_w"/>
                                          </p:val>
                                        </p:tav>
                                      </p:tavLst>
                                    </p:anim>
                                    <p:anim calcmode="lin" valueType="num">
                                      <p:cBhvr>
                                        <p:cTn id="23" dur="500" fill="hold"/>
                                        <p:tgtEl>
                                          <p:spTgt spid="26632"/>
                                        </p:tgtEl>
                                        <p:attrNameLst>
                                          <p:attrName>ppt_h</p:attrName>
                                        </p:attrNameLst>
                                      </p:cBhvr>
                                      <p:tavLst>
                                        <p:tav tm="0">
                                          <p:val>
                                            <p:fltVal val="0"/>
                                          </p:val>
                                        </p:tav>
                                        <p:tav tm="100000">
                                          <p:val>
                                            <p:strVal val="#ppt_h"/>
                                          </p:val>
                                        </p:tav>
                                      </p:tavLst>
                                    </p:anim>
                                    <p:animEffect transition="in" filter="fade">
                                      <p:cBhvr>
                                        <p:cTn id="24" dur="500"/>
                                        <p:tgtEl>
                                          <p:spTgt spid="2663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6636"/>
                                        </p:tgtEl>
                                        <p:attrNameLst>
                                          <p:attrName>style.visibility</p:attrName>
                                        </p:attrNameLst>
                                      </p:cBhvr>
                                      <p:to>
                                        <p:strVal val="visible"/>
                                      </p:to>
                                    </p:set>
                                    <p:anim calcmode="lin" valueType="num">
                                      <p:cBhvr>
                                        <p:cTn id="27" dur="500" fill="hold"/>
                                        <p:tgtEl>
                                          <p:spTgt spid="26636"/>
                                        </p:tgtEl>
                                        <p:attrNameLst>
                                          <p:attrName>ppt_w</p:attrName>
                                        </p:attrNameLst>
                                      </p:cBhvr>
                                      <p:tavLst>
                                        <p:tav tm="0">
                                          <p:val>
                                            <p:fltVal val="0"/>
                                          </p:val>
                                        </p:tav>
                                        <p:tav tm="100000">
                                          <p:val>
                                            <p:strVal val="#ppt_w"/>
                                          </p:val>
                                        </p:tav>
                                      </p:tavLst>
                                    </p:anim>
                                    <p:anim calcmode="lin" valueType="num">
                                      <p:cBhvr>
                                        <p:cTn id="28" dur="500" fill="hold"/>
                                        <p:tgtEl>
                                          <p:spTgt spid="26636"/>
                                        </p:tgtEl>
                                        <p:attrNameLst>
                                          <p:attrName>ppt_h</p:attrName>
                                        </p:attrNameLst>
                                      </p:cBhvr>
                                      <p:tavLst>
                                        <p:tav tm="0">
                                          <p:val>
                                            <p:fltVal val="0"/>
                                          </p:val>
                                        </p:tav>
                                        <p:tav tm="100000">
                                          <p:val>
                                            <p:strVal val="#ppt_h"/>
                                          </p:val>
                                        </p:tav>
                                      </p:tavLst>
                                    </p:anim>
                                    <p:animEffect transition="in" filter="fade">
                                      <p:cBhvr>
                                        <p:cTn id="29" dur="500"/>
                                        <p:tgtEl>
                                          <p:spTgt spid="26636"/>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26635"/>
                                        </p:tgtEl>
                                        <p:attrNameLst>
                                          <p:attrName>style.visibility</p:attrName>
                                        </p:attrNameLst>
                                      </p:cBhvr>
                                      <p:to>
                                        <p:strVal val="visible"/>
                                      </p:to>
                                    </p:set>
                                    <p:anim calcmode="lin" valueType="num">
                                      <p:cBhvr>
                                        <p:cTn id="32" dur="500" fill="hold"/>
                                        <p:tgtEl>
                                          <p:spTgt spid="26635"/>
                                        </p:tgtEl>
                                        <p:attrNameLst>
                                          <p:attrName>ppt_w</p:attrName>
                                        </p:attrNameLst>
                                      </p:cBhvr>
                                      <p:tavLst>
                                        <p:tav tm="0">
                                          <p:val>
                                            <p:fltVal val="0"/>
                                          </p:val>
                                        </p:tav>
                                        <p:tav tm="100000">
                                          <p:val>
                                            <p:strVal val="#ppt_w"/>
                                          </p:val>
                                        </p:tav>
                                      </p:tavLst>
                                    </p:anim>
                                    <p:anim calcmode="lin" valueType="num">
                                      <p:cBhvr>
                                        <p:cTn id="33" dur="500" fill="hold"/>
                                        <p:tgtEl>
                                          <p:spTgt spid="26635"/>
                                        </p:tgtEl>
                                        <p:attrNameLst>
                                          <p:attrName>ppt_h</p:attrName>
                                        </p:attrNameLst>
                                      </p:cBhvr>
                                      <p:tavLst>
                                        <p:tav tm="0">
                                          <p:val>
                                            <p:fltVal val="0"/>
                                          </p:val>
                                        </p:tav>
                                        <p:tav tm="100000">
                                          <p:val>
                                            <p:strVal val="#ppt_h"/>
                                          </p:val>
                                        </p:tav>
                                      </p:tavLst>
                                    </p:anim>
                                    <p:animEffect transition="in" filter="fade">
                                      <p:cBhvr>
                                        <p:cTn id="34" dur="500"/>
                                        <p:tgtEl>
                                          <p:spTgt spid="26635"/>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26634"/>
                                        </p:tgtEl>
                                        <p:attrNameLst>
                                          <p:attrName>style.visibility</p:attrName>
                                        </p:attrNameLst>
                                      </p:cBhvr>
                                      <p:to>
                                        <p:strVal val="visible"/>
                                      </p:to>
                                    </p:set>
                                    <p:anim calcmode="lin" valueType="num">
                                      <p:cBhvr>
                                        <p:cTn id="37" dur="500" fill="hold"/>
                                        <p:tgtEl>
                                          <p:spTgt spid="26634"/>
                                        </p:tgtEl>
                                        <p:attrNameLst>
                                          <p:attrName>ppt_w</p:attrName>
                                        </p:attrNameLst>
                                      </p:cBhvr>
                                      <p:tavLst>
                                        <p:tav tm="0">
                                          <p:val>
                                            <p:fltVal val="0"/>
                                          </p:val>
                                        </p:tav>
                                        <p:tav tm="100000">
                                          <p:val>
                                            <p:strVal val="#ppt_w"/>
                                          </p:val>
                                        </p:tav>
                                      </p:tavLst>
                                    </p:anim>
                                    <p:anim calcmode="lin" valueType="num">
                                      <p:cBhvr>
                                        <p:cTn id="38" dur="500" fill="hold"/>
                                        <p:tgtEl>
                                          <p:spTgt spid="26634"/>
                                        </p:tgtEl>
                                        <p:attrNameLst>
                                          <p:attrName>ppt_h</p:attrName>
                                        </p:attrNameLst>
                                      </p:cBhvr>
                                      <p:tavLst>
                                        <p:tav tm="0">
                                          <p:val>
                                            <p:fltVal val="0"/>
                                          </p:val>
                                        </p:tav>
                                        <p:tav tm="100000">
                                          <p:val>
                                            <p:strVal val="#ppt_h"/>
                                          </p:val>
                                        </p:tav>
                                      </p:tavLst>
                                    </p:anim>
                                    <p:animEffect transition="in" filter="fade">
                                      <p:cBhvr>
                                        <p:cTn id="39" dur="500"/>
                                        <p:tgtEl>
                                          <p:spTgt spid="26634"/>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26633"/>
                                        </p:tgtEl>
                                        <p:attrNameLst>
                                          <p:attrName>style.visibility</p:attrName>
                                        </p:attrNameLst>
                                      </p:cBhvr>
                                      <p:to>
                                        <p:strVal val="visible"/>
                                      </p:to>
                                    </p:set>
                                    <p:anim calcmode="lin" valueType="num">
                                      <p:cBhvr>
                                        <p:cTn id="42" dur="500" fill="hold"/>
                                        <p:tgtEl>
                                          <p:spTgt spid="26633"/>
                                        </p:tgtEl>
                                        <p:attrNameLst>
                                          <p:attrName>ppt_w</p:attrName>
                                        </p:attrNameLst>
                                      </p:cBhvr>
                                      <p:tavLst>
                                        <p:tav tm="0">
                                          <p:val>
                                            <p:fltVal val="0"/>
                                          </p:val>
                                        </p:tav>
                                        <p:tav tm="100000">
                                          <p:val>
                                            <p:strVal val="#ppt_w"/>
                                          </p:val>
                                        </p:tav>
                                      </p:tavLst>
                                    </p:anim>
                                    <p:anim calcmode="lin" valueType="num">
                                      <p:cBhvr>
                                        <p:cTn id="43" dur="500" fill="hold"/>
                                        <p:tgtEl>
                                          <p:spTgt spid="26633"/>
                                        </p:tgtEl>
                                        <p:attrNameLst>
                                          <p:attrName>ppt_h</p:attrName>
                                        </p:attrNameLst>
                                      </p:cBhvr>
                                      <p:tavLst>
                                        <p:tav tm="0">
                                          <p:val>
                                            <p:fltVal val="0"/>
                                          </p:val>
                                        </p:tav>
                                        <p:tav tm="100000">
                                          <p:val>
                                            <p:strVal val="#ppt_h"/>
                                          </p:val>
                                        </p:tav>
                                      </p:tavLst>
                                    </p:anim>
                                    <p:animEffect transition="in" filter="fade">
                                      <p:cBhvr>
                                        <p:cTn id="44" dur="500"/>
                                        <p:tgtEl>
                                          <p:spTgt spid="2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p:bldP spid="26630" grpId="0" animBg="1"/>
      <p:bldP spid="26631" grpId="0" animBg="1"/>
      <p:bldP spid="26632" grpId="0" animBg="1"/>
      <p:bldP spid="26633" grpId="0"/>
      <p:bldP spid="26634" grpId="0"/>
      <p:bldP spid="26635" grpId="0"/>
      <p:bldP spid="266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6859" y="449451"/>
            <a:ext cx="11581837" cy="626314"/>
          </a:xfrm>
          <a:solidFill>
            <a:schemeClr val="bg1"/>
          </a:solidFill>
        </p:spPr>
        <p:txBody>
          <a:bodyPr>
            <a:noAutofit/>
          </a:bodyPr>
          <a:lstStyle/>
          <a:p>
            <a:pPr algn="l" eaLnBrk="1" hangingPunct="1"/>
            <a:r>
              <a:rPr lang="en-US" sz="3200" dirty="0"/>
              <a:t>Proposition(16) for any triangle, when one of the sides is produced the external angle is greater than each of the internal and opposite angle</a:t>
            </a:r>
          </a:p>
        </p:txBody>
      </p:sp>
      <p:sp>
        <p:nvSpPr>
          <p:cNvPr id="27651" name="AutoShape 3"/>
          <p:cNvSpPr>
            <a:spLocks noChangeArrowheads="1"/>
          </p:cNvSpPr>
          <p:nvPr/>
        </p:nvSpPr>
        <p:spPr bwMode="auto">
          <a:xfrm rot="-5400000">
            <a:off x="6499953" y="2605200"/>
            <a:ext cx="1368425" cy="2305050"/>
          </a:xfrm>
          <a:prstGeom prst="rtTriangle">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7652" name="Line 4"/>
          <p:cNvSpPr>
            <a:spLocks noChangeShapeType="1"/>
          </p:cNvSpPr>
          <p:nvPr/>
        </p:nvSpPr>
        <p:spPr bwMode="auto">
          <a:xfrm flipH="1">
            <a:off x="4573849" y="4441937"/>
            <a:ext cx="2178516" cy="793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3" name="Text Box 5"/>
          <p:cNvSpPr txBox="1">
            <a:spLocks noChangeArrowheads="1"/>
          </p:cNvSpPr>
          <p:nvPr/>
        </p:nvSpPr>
        <p:spPr bwMode="auto">
          <a:xfrm>
            <a:off x="7020652" y="3165587"/>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a:t>
            </a:r>
          </a:p>
        </p:txBody>
      </p:sp>
      <p:sp>
        <p:nvSpPr>
          <p:cNvPr id="27654" name="Text Box 6"/>
          <p:cNvSpPr txBox="1">
            <a:spLocks noChangeArrowheads="1"/>
          </p:cNvSpPr>
          <p:nvPr/>
        </p:nvSpPr>
        <p:spPr bwMode="auto">
          <a:xfrm>
            <a:off x="8131997" y="2517887"/>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A</a:t>
            </a:r>
          </a:p>
        </p:txBody>
      </p:sp>
      <p:sp>
        <p:nvSpPr>
          <p:cNvPr id="27655" name="Text Box 7"/>
          <p:cNvSpPr txBox="1">
            <a:spLocks noChangeArrowheads="1"/>
          </p:cNvSpPr>
          <p:nvPr/>
        </p:nvSpPr>
        <p:spPr bwMode="auto">
          <a:xfrm>
            <a:off x="8151234" y="4460987"/>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B</a:t>
            </a:r>
          </a:p>
        </p:txBody>
      </p:sp>
      <p:sp>
        <p:nvSpPr>
          <p:cNvPr id="27656" name="Text Box 8"/>
          <p:cNvSpPr txBox="1">
            <a:spLocks noChangeArrowheads="1"/>
          </p:cNvSpPr>
          <p:nvPr/>
        </p:nvSpPr>
        <p:spPr bwMode="auto">
          <a:xfrm>
            <a:off x="5939565" y="460545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27657" name="Line 9"/>
          <p:cNvSpPr>
            <a:spLocks noChangeShapeType="1"/>
          </p:cNvSpPr>
          <p:nvPr/>
        </p:nvSpPr>
        <p:spPr bwMode="auto">
          <a:xfrm flipH="1" flipV="1">
            <a:off x="6176102" y="3073513"/>
            <a:ext cx="2160588" cy="13684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Text Box 10"/>
          <p:cNvSpPr txBox="1">
            <a:spLocks noChangeArrowheads="1"/>
          </p:cNvSpPr>
          <p:nvPr/>
        </p:nvSpPr>
        <p:spPr bwMode="auto">
          <a:xfrm>
            <a:off x="5868127" y="2517887"/>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F</a:t>
            </a:r>
          </a:p>
        </p:txBody>
      </p:sp>
      <p:sp>
        <p:nvSpPr>
          <p:cNvPr id="27659" name="Line 11"/>
          <p:cNvSpPr>
            <a:spLocks noChangeShapeType="1"/>
          </p:cNvSpPr>
          <p:nvPr/>
        </p:nvSpPr>
        <p:spPr bwMode="auto">
          <a:xfrm flipV="1">
            <a:off x="6031640" y="3073513"/>
            <a:ext cx="144462" cy="13684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0" name="Freeform 12"/>
          <p:cNvSpPr>
            <a:spLocks/>
          </p:cNvSpPr>
          <p:nvPr/>
        </p:nvSpPr>
        <p:spPr bwMode="auto">
          <a:xfrm>
            <a:off x="5815740" y="4129199"/>
            <a:ext cx="431800" cy="312738"/>
          </a:xfrm>
          <a:custGeom>
            <a:avLst/>
            <a:gdLst>
              <a:gd name="T0" fmla="*/ 2147483646 w 272"/>
              <a:gd name="T1" fmla="*/ 2147483646 h 197"/>
              <a:gd name="T2" fmla="*/ 2147483646 w 272"/>
              <a:gd name="T3" fmla="*/ 2147483646 h 197"/>
              <a:gd name="T4" fmla="*/ 0 w 272"/>
              <a:gd name="T5" fmla="*/ 2147483646 h 197"/>
              <a:gd name="T6" fmla="*/ 0 60000 65536"/>
              <a:gd name="T7" fmla="*/ 0 60000 65536"/>
              <a:gd name="T8" fmla="*/ 0 60000 65536"/>
              <a:gd name="T9" fmla="*/ 0 w 272"/>
              <a:gd name="T10" fmla="*/ 0 h 197"/>
              <a:gd name="T11" fmla="*/ 272 w 272"/>
              <a:gd name="T12" fmla="*/ 197 h 197"/>
            </a:gdLst>
            <a:ahLst/>
            <a:cxnLst>
              <a:cxn ang="T6">
                <a:pos x="T0" y="T1"/>
              </a:cxn>
              <a:cxn ang="T7">
                <a:pos x="T2" y="T3"/>
              </a:cxn>
              <a:cxn ang="T8">
                <a:pos x="T4" y="T5"/>
              </a:cxn>
            </a:cxnLst>
            <a:rect l="T9" t="T10" r="T11" b="T12"/>
            <a:pathLst>
              <a:path w="272" h="197">
                <a:moveTo>
                  <a:pt x="272" y="106"/>
                </a:moveTo>
                <a:cubicBezTo>
                  <a:pt x="226" y="53"/>
                  <a:pt x="181" y="0"/>
                  <a:pt x="136" y="15"/>
                </a:cubicBezTo>
                <a:cubicBezTo>
                  <a:pt x="91" y="30"/>
                  <a:pt x="23" y="167"/>
                  <a:pt x="0" y="197"/>
                </a:cubicBezTo>
              </a:path>
            </a:pathLst>
          </a:cu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1" name="Text Box 13"/>
          <p:cNvSpPr txBox="1">
            <a:spLocks noChangeArrowheads="1"/>
          </p:cNvSpPr>
          <p:nvPr/>
        </p:nvSpPr>
        <p:spPr bwMode="auto">
          <a:xfrm>
            <a:off x="5652227" y="37418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solidFill>
                  <a:srgbClr val="FF0000"/>
                </a:solidFill>
              </a:rPr>
              <a:t>5</a:t>
            </a:r>
          </a:p>
        </p:txBody>
      </p:sp>
      <p:sp>
        <p:nvSpPr>
          <p:cNvPr id="27662" name="Freeform 14"/>
          <p:cNvSpPr>
            <a:spLocks/>
          </p:cNvSpPr>
          <p:nvPr/>
        </p:nvSpPr>
        <p:spPr bwMode="auto">
          <a:xfrm>
            <a:off x="6103078" y="3973625"/>
            <a:ext cx="288925" cy="252413"/>
          </a:xfrm>
          <a:custGeom>
            <a:avLst/>
            <a:gdLst>
              <a:gd name="T0" fmla="*/ 2147483646 w 182"/>
              <a:gd name="T1" fmla="*/ 2147483646 h 159"/>
              <a:gd name="T2" fmla="*/ 2147483646 w 182"/>
              <a:gd name="T3" fmla="*/ 2147483646 h 159"/>
              <a:gd name="T4" fmla="*/ 0 w 182"/>
              <a:gd name="T5" fmla="*/ 2147483646 h 159"/>
              <a:gd name="T6" fmla="*/ 0 60000 65536"/>
              <a:gd name="T7" fmla="*/ 0 60000 65536"/>
              <a:gd name="T8" fmla="*/ 0 60000 65536"/>
              <a:gd name="T9" fmla="*/ 0 w 182"/>
              <a:gd name="T10" fmla="*/ 0 h 159"/>
              <a:gd name="T11" fmla="*/ 182 w 182"/>
              <a:gd name="T12" fmla="*/ 159 h 159"/>
            </a:gdLst>
            <a:ahLst/>
            <a:cxnLst>
              <a:cxn ang="T6">
                <a:pos x="T0" y="T1"/>
              </a:cxn>
              <a:cxn ang="T7">
                <a:pos x="T2" y="T3"/>
              </a:cxn>
              <a:cxn ang="T8">
                <a:pos x="T4" y="T5"/>
              </a:cxn>
            </a:cxnLst>
            <a:rect l="T9" t="T10" r="T11" b="T12"/>
            <a:pathLst>
              <a:path w="182" h="159">
                <a:moveTo>
                  <a:pt x="182" y="159"/>
                </a:moveTo>
                <a:cubicBezTo>
                  <a:pt x="174" y="102"/>
                  <a:pt x="167" y="46"/>
                  <a:pt x="137" y="23"/>
                </a:cubicBezTo>
                <a:cubicBezTo>
                  <a:pt x="107" y="0"/>
                  <a:pt x="23" y="23"/>
                  <a:pt x="0" y="23"/>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3" name="Text Box 15"/>
          <p:cNvSpPr txBox="1">
            <a:spLocks noChangeArrowheads="1"/>
          </p:cNvSpPr>
          <p:nvPr/>
        </p:nvSpPr>
        <p:spPr bwMode="auto">
          <a:xfrm>
            <a:off x="6228490" y="3597387"/>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3</a:t>
            </a:r>
          </a:p>
        </p:txBody>
      </p:sp>
      <p:sp>
        <p:nvSpPr>
          <p:cNvPr id="27664" name="Text Box 16"/>
          <p:cNvSpPr txBox="1">
            <a:spLocks noChangeArrowheads="1"/>
          </p:cNvSpPr>
          <p:nvPr/>
        </p:nvSpPr>
        <p:spPr bwMode="auto">
          <a:xfrm>
            <a:off x="6757127" y="35259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27665" name="Text Box 17"/>
          <p:cNvSpPr txBox="1">
            <a:spLocks noChangeArrowheads="1"/>
          </p:cNvSpPr>
          <p:nvPr/>
        </p:nvSpPr>
        <p:spPr bwMode="auto">
          <a:xfrm>
            <a:off x="7428640" y="3603737"/>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27666" name="Text Box 18"/>
          <p:cNvSpPr txBox="1">
            <a:spLocks noChangeArrowheads="1"/>
          </p:cNvSpPr>
          <p:nvPr/>
        </p:nvSpPr>
        <p:spPr bwMode="auto">
          <a:xfrm>
            <a:off x="4397724" y="44879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D</a:t>
            </a:r>
          </a:p>
        </p:txBody>
      </p:sp>
      <p:sp>
        <p:nvSpPr>
          <p:cNvPr id="27667" name="Text Box 19"/>
          <p:cNvSpPr txBox="1">
            <a:spLocks noChangeArrowheads="1"/>
          </p:cNvSpPr>
          <p:nvPr/>
        </p:nvSpPr>
        <p:spPr bwMode="auto">
          <a:xfrm>
            <a:off x="8004902" y="31195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4</a:t>
            </a:r>
          </a:p>
        </p:txBody>
      </p:sp>
      <p:sp>
        <p:nvSpPr>
          <p:cNvPr id="20" name="Freeform 14"/>
          <p:cNvSpPr>
            <a:spLocks/>
          </p:cNvSpPr>
          <p:nvPr/>
        </p:nvSpPr>
        <p:spPr bwMode="auto">
          <a:xfrm>
            <a:off x="6277702" y="4307000"/>
            <a:ext cx="266700" cy="142875"/>
          </a:xfrm>
          <a:custGeom>
            <a:avLst/>
            <a:gdLst>
              <a:gd name="T0" fmla="*/ 2147483646 w 182"/>
              <a:gd name="T1" fmla="*/ 2147483646 h 159"/>
              <a:gd name="T2" fmla="*/ 2147483646 w 182"/>
              <a:gd name="T3" fmla="*/ 2147483646 h 159"/>
              <a:gd name="T4" fmla="*/ 0 w 182"/>
              <a:gd name="T5" fmla="*/ 2147483646 h 159"/>
              <a:gd name="T6" fmla="*/ 0 60000 65536"/>
              <a:gd name="T7" fmla="*/ 0 60000 65536"/>
              <a:gd name="T8" fmla="*/ 0 60000 65536"/>
              <a:gd name="T9" fmla="*/ 0 w 182"/>
              <a:gd name="T10" fmla="*/ 0 h 159"/>
              <a:gd name="T11" fmla="*/ 182 w 182"/>
              <a:gd name="T12" fmla="*/ 159 h 159"/>
            </a:gdLst>
            <a:ahLst/>
            <a:cxnLst>
              <a:cxn ang="T6">
                <a:pos x="T0" y="T1"/>
              </a:cxn>
              <a:cxn ang="T7">
                <a:pos x="T2" y="T3"/>
              </a:cxn>
              <a:cxn ang="T8">
                <a:pos x="T4" y="T5"/>
              </a:cxn>
            </a:cxnLst>
            <a:rect l="T9" t="T10" r="T11" b="T12"/>
            <a:pathLst>
              <a:path w="182" h="159">
                <a:moveTo>
                  <a:pt x="182" y="159"/>
                </a:moveTo>
                <a:cubicBezTo>
                  <a:pt x="174" y="102"/>
                  <a:pt x="167" y="46"/>
                  <a:pt x="137" y="23"/>
                </a:cubicBezTo>
                <a:cubicBezTo>
                  <a:pt x="107" y="0"/>
                  <a:pt x="23" y="23"/>
                  <a:pt x="0" y="23"/>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Text Box 7"/>
          <p:cNvSpPr txBox="1">
            <a:spLocks noChangeArrowheads="1"/>
          </p:cNvSpPr>
          <p:nvPr/>
        </p:nvSpPr>
        <p:spPr bwMode="auto">
          <a:xfrm>
            <a:off x="6492016" y="4092688"/>
            <a:ext cx="300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x</a:t>
            </a:r>
          </a:p>
        </p:txBody>
      </p:sp>
    </p:spTree>
    <p:extLst>
      <p:ext uri="{BB962C8B-B14F-4D97-AF65-F5344CB8AC3E}">
        <p14:creationId xmlns:p14="http://schemas.microsoft.com/office/powerpoint/2010/main" val="253122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wheel(4)">
                                      <p:cBhvr>
                                        <p:cTn id="7" dur="2000"/>
                                        <p:tgtEl>
                                          <p:spTgt spid="2765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7654"/>
                                        </p:tgtEl>
                                        <p:attrNameLst>
                                          <p:attrName>style.visibility</p:attrName>
                                        </p:attrNameLst>
                                      </p:cBhvr>
                                      <p:to>
                                        <p:strVal val="visible"/>
                                      </p:to>
                                    </p:set>
                                    <p:animEffect transition="in" filter="strips(downLeft)">
                                      <p:cBhvr>
                                        <p:cTn id="12" dur="500"/>
                                        <p:tgtEl>
                                          <p:spTgt spid="27654"/>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27655"/>
                                        </p:tgtEl>
                                        <p:attrNameLst>
                                          <p:attrName>style.visibility</p:attrName>
                                        </p:attrNameLst>
                                      </p:cBhvr>
                                      <p:to>
                                        <p:strVal val="visible"/>
                                      </p:to>
                                    </p:set>
                                    <p:animEffect transition="in" filter="strips(downLeft)">
                                      <p:cBhvr>
                                        <p:cTn id="15" dur="500"/>
                                        <p:tgtEl>
                                          <p:spTgt spid="2765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27656"/>
                                        </p:tgtEl>
                                        <p:attrNameLst>
                                          <p:attrName>style.visibility</p:attrName>
                                        </p:attrNameLst>
                                      </p:cBhvr>
                                      <p:to>
                                        <p:strVal val="visible"/>
                                      </p:to>
                                    </p:set>
                                    <p:animEffect transition="in" filter="strips(downLeft)">
                                      <p:cBhvr>
                                        <p:cTn id="18" dur="500"/>
                                        <p:tgtEl>
                                          <p:spTgt spid="27656"/>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27652"/>
                                        </p:tgtEl>
                                        <p:attrNameLst>
                                          <p:attrName>style.visibility</p:attrName>
                                        </p:attrNameLst>
                                      </p:cBhvr>
                                      <p:to>
                                        <p:strVal val="visible"/>
                                      </p:to>
                                    </p:set>
                                    <p:animEffect transition="in" filter="strips(downLeft)">
                                      <p:cBhvr>
                                        <p:cTn id="23" dur="500"/>
                                        <p:tgtEl>
                                          <p:spTgt spid="2765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7666"/>
                                        </p:tgtEl>
                                        <p:attrNameLst>
                                          <p:attrName>style.visibility</p:attrName>
                                        </p:attrNameLst>
                                      </p:cBhvr>
                                      <p:to>
                                        <p:strVal val="visible"/>
                                      </p:to>
                                    </p:set>
                                    <p:animEffect transition="in" filter="blinds(horizontal)">
                                      <p:cBhvr>
                                        <p:cTn id="28" dur="500"/>
                                        <p:tgtEl>
                                          <p:spTgt spid="27666"/>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27653"/>
                                        </p:tgtEl>
                                        <p:attrNameLst>
                                          <p:attrName>style.visibility</p:attrName>
                                        </p:attrNameLst>
                                      </p:cBhvr>
                                      <p:to>
                                        <p:strVal val="visible"/>
                                      </p:to>
                                    </p:set>
                                    <p:animEffect transition="in" filter="wheel(4)">
                                      <p:cBhvr>
                                        <p:cTn id="33" dur="2000"/>
                                        <p:tgtEl>
                                          <p:spTgt spid="27653"/>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27657"/>
                                        </p:tgtEl>
                                        <p:attrNameLst>
                                          <p:attrName>style.visibility</p:attrName>
                                        </p:attrNameLst>
                                      </p:cBhvr>
                                      <p:to>
                                        <p:strVal val="visible"/>
                                      </p:to>
                                    </p:set>
                                    <p:animEffect transition="in" filter="strips(downLeft)">
                                      <p:cBhvr>
                                        <p:cTn id="38" dur="500"/>
                                        <p:tgtEl>
                                          <p:spTgt spid="27657"/>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27658"/>
                                        </p:tgtEl>
                                        <p:attrNameLst>
                                          <p:attrName>style.visibility</p:attrName>
                                        </p:attrNameLst>
                                      </p:cBhvr>
                                      <p:to>
                                        <p:strVal val="visible"/>
                                      </p:to>
                                    </p:set>
                                    <p:animEffect transition="in" filter="strips(downLeft)">
                                      <p:cBhvr>
                                        <p:cTn id="43" dur="500"/>
                                        <p:tgtEl>
                                          <p:spTgt spid="27658"/>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27659"/>
                                        </p:tgtEl>
                                        <p:attrNameLst>
                                          <p:attrName>style.visibility</p:attrName>
                                        </p:attrNameLst>
                                      </p:cBhvr>
                                      <p:to>
                                        <p:strVal val="visible"/>
                                      </p:to>
                                    </p:set>
                                    <p:animEffect transition="in" filter="strips(downLeft)">
                                      <p:cBhvr>
                                        <p:cTn id="48" dur="500"/>
                                        <p:tgtEl>
                                          <p:spTgt spid="27659"/>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27660"/>
                                        </p:tgtEl>
                                        <p:attrNameLst>
                                          <p:attrName>style.visibility</p:attrName>
                                        </p:attrNameLst>
                                      </p:cBhvr>
                                      <p:to>
                                        <p:strVal val="visible"/>
                                      </p:to>
                                    </p:set>
                                    <p:animEffect transition="in" filter="strips(downLeft)">
                                      <p:cBhvr>
                                        <p:cTn id="53" dur="500"/>
                                        <p:tgtEl>
                                          <p:spTgt spid="27660"/>
                                        </p:tgtEl>
                                      </p:cBhvr>
                                    </p:animEffect>
                                  </p:childTnLst>
                                </p:cTn>
                              </p:par>
                              <p:par>
                                <p:cTn id="54" presetID="18" presetClass="entr" presetSubtype="12" fill="hold" grpId="0" nodeType="withEffect">
                                  <p:stCondLst>
                                    <p:cond delay="0"/>
                                  </p:stCondLst>
                                  <p:childTnLst>
                                    <p:set>
                                      <p:cBhvr>
                                        <p:cTn id="55" dur="1" fill="hold">
                                          <p:stCondLst>
                                            <p:cond delay="0"/>
                                          </p:stCondLst>
                                        </p:cTn>
                                        <p:tgtEl>
                                          <p:spTgt spid="27661"/>
                                        </p:tgtEl>
                                        <p:attrNameLst>
                                          <p:attrName>style.visibility</p:attrName>
                                        </p:attrNameLst>
                                      </p:cBhvr>
                                      <p:to>
                                        <p:strVal val="visible"/>
                                      </p:to>
                                    </p:set>
                                    <p:animEffect transition="in" filter="strips(downLeft)">
                                      <p:cBhvr>
                                        <p:cTn id="56" dur="500"/>
                                        <p:tgtEl>
                                          <p:spTgt spid="27661"/>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27663"/>
                                        </p:tgtEl>
                                        <p:attrNameLst>
                                          <p:attrName>style.visibility</p:attrName>
                                        </p:attrNameLst>
                                      </p:cBhvr>
                                      <p:to>
                                        <p:strVal val="visible"/>
                                      </p:to>
                                    </p:set>
                                    <p:animEffect transition="in" filter="strips(downLeft)">
                                      <p:cBhvr>
                                        <p:cTn id="61" dur="500"/>
                                        <p:tgtEl>
                                          <p:spTgt spid="27663"/>
                                        </p:tgtEl>
                                      </p:cBhvr>
                                    </p:animEffect>
                                  </p:childTnLst>
                                </p:cTn>
                              </p:par>
                              <p:par>
                                <p:cTn id="62" presetID="18" presetClass="entr" presetSubtype="12" fill="hold" grpId="0" nodeType="withEffect">
                                  <p:stCondLst>
                                    <p:cond delay="0"/>
                                  </p:stCondLst>
                                  <p:childTnLst>
                                    <p:set>
                                      <p:cBhvr>
                                        <p:cTn id="63" dur="1" fill="hold">
                                          <p:stCondLst>
                                            <p:cond delay="0"/>
                                          </p:stCondLst>
                                        </p:cTn>
                                        <p:tgtEl>
                                          <p:spTgt spid="27662"/>
                                        </p:tgtEl>
                                        <p:attrNameLst>
                                          <p:attrName>style.visibility</p:attrName>
                                        </p:attrNameLst>
                                      </p:cBhvr>
                                      <p:to>
                                        <p:strVal val="visible"/>
                                      </p:to>
                                    </p:set>
                                    <p:animEffect transition="in" filter="strips(downLeft)">
                                      <p:cBhvr>
                                        <p:cTn id="64" dur="500"/>
                                        <p:tgtEl>
                                          <p:spTgt spid="27662"/>
                                        </p:tgtEl>
                                      </p:cBhvr>
                                    </p:animEffect>
                                  </p:childTnLst>
                                </p:cTn>
                              </p:par>
                              <p:par>
                                <p:cTn id="65" presetID="18" presetClass="entr" presetSubtype="12" fill="hold" grpId="0" nodeType="withEffect">
                                  <p:stCondLst>
                                    <p:cond delay="0"/>
                                  </p:stCondLst>
                                  <p:childTnLst>
                                    <p:set>
                                      <p:cBhvr>
                                        <p:cTn id="66" dur="1" fill="hold">
                                          <p:stCondLst>
                                            <p:cond delay="0"/>
                                          </p:stCondLst>
                                        </p:cTn>
                                        <p:tgtEl>
                                          <p:spTgt spid="27664"/>
                                        </p:tgtEl>
                                        <p:attrNameLst>
                                          <p:attrName>style.visibility</p:attrName>
                                        </p:attrNameLst>
                                      </p:cBhvr>
                                      <p:to>
                                        <p:strVal val="visible"/>
                                      </p:to>
                                    </p:set>
                                    <p:animEffect transition="in" filter="strips(downLeft)">
                                      <p:cBhvr>
                                        <p:cTn id="67" dur="500"/>
                                        <p:tgtEl>
                                          <p:spTgt spid="27664"/>
                                        </p:tgtEl>
                                      </p:cBhvr>
                                    </p:animEffect>
                                  </p:childTnLst>
                                </p:cTn>
                              </p:par>
                              <p:par>
                                <p:cTn id="68" presetID="18" presetClass="entr" presetSubtype="12" fill="hold" grpId="0" nodeType="withEffect">
                                  <p:stCondLst>
                                    <p:cond delay="0"/>
                                  </p:stCondLst>
                                  <p:childTnLst>
                                    <p:set>
                                      <p:cBhvr>
                                        <p:cTn id="69" dur="1" fill="hold">
                                          <p:stCondLst>
                                            <p:cond delay="0"/>
                                          </p:stCondLst>
                                        </p:cTn>
                                        <p:tgtEl>
                                          <p:spTgt spid="27665"/>
                                        </p:tgtEl>
                                        <p:attrNameLst>
                                          <p:attrName>style.visibility</p:attrName>
                                        </p:attrNameLst>
                                      </p:cBhvr>
                                      <p:to>
                                        <p:strVal val="visible"/>
                                      </p:to>
                                    </p:set>
                                    <p:animEffect transition="in" filter="strips(downLeft)">
                                      <p:cBhvr>
                                        <p:cTn id="70" dur="500"/>
                                        <p:tgtEl>
                                          <p:spTgt spid="27665"/>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27667"/>
                                        </p:tgtEl>
                                        <p:attrNameLst>
                                          <p:attrName>style.visibility</p:attrName>
                                        </p:attrNameLst>
                                      </p:cBhvr>
                                      <p:to>
                                        <p:strVal val="visible"/>
                                      </p:to>
                                    </p:set>
                                    <p:animEffect transition="in" filter="blinds(horizontal)">
                                      <p:cBhvr>
                                        <p:cTn id="75" dur="500"/>
                                        <p:tgtEl>
                                          <p:spTgt spid="27667"/>
                                        </p:tgtEl>
                                      </p:cBhvr>
                                    </p:animEffect>
                                  </p:childTnLst>
                                </p:cTn>
                              </p:par>
                              <p:par>
                                <p:cTn id="76" presetID="18" presetClass="entr" presetSubtype="12" fill="hold" grpId="0" nodeType="with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strips(downLeft)">
                                      <p:cBhvr>
                                        <p:cTn id="78" dur="500"/>
                                        <p:tgtEl>
                                          <p:spTgt spid="20"/>
                                        </p:tgtEl>
                                      </p:cBhvr>
                                    </p:animEffect>
                                  </p:childTnLst>
                                </p:cTn>
                              </p:par>
                              <p:par>
                                <p:cTn id="79" presetID="18" presetClass="entr" presetSubtype="12" fill="hold" grpId="0" nodeType="with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strips(downLeft)">
                                      <p:cBhvr>
                                        <p:cTn id="8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2" grpId="0" animBg="1"/>
      <p:bldP spid="27653" grpId="0"/>
      <p:bldP spid="27654" grpId="0"/>
      <p:bldP spid="27655" grpId="0"/>
      <p:bldP spid="27656" grpId="0"/>
      <p:bldP spid="27657" grpId="0" animBg="1"/>
      <p:bldP spid="27658" grpId="0"/>
      <p:bldP spid="27659" grpId="0" animBg="1"/>
      <p:bldP spid="27660" grpId="0" animBg="1"/>
      <p:bldP spid="27661" grpId="0"/>
      <p:bldP spid="27662" grpId="0" animBg="1"/>
      <p:bldP spid="27663" grpId="0"/>
      <p:bldP spid="27664" grpId="0"/>
      <p:bldP spid="27665" grpId="0"/>
      <p:bldP spid="27666" grpId="0"/>
      <p:bldP spid="27667" grpId="0"/>
      <p:bldP spid="20" grpId="0" animBg="1"/>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15153" y="476343"/>
            <a:ext cx="11922397" cy="370821"/>
          </a:xfrm>
        </p:spPr>
        <p:txBody>
          <a:bodyPr>
            <a:noAutofit/>
          </a:bodyPr>
          <a:lstStyle/>
          <a:p>
            <a:pPr algn="just" eaLnBrk="1" hangingPunct="1"/>
            <a:r>
              <a:rPr lang="en-US" sz="3200" u="sng" dirty="0"/>
              <a:t>Proposition(27</a:t>
            </a:r>
            <a:r>
              <a:rPr lang="en-US" sz="3200" dirty="0"/>
              <a:t>): </a:t>
            </a:r>
            <a:r>
              <a:rPr lang="en-US" sz="2800" dirty="0"/>
              <a:t>if a straight line falling  across two straight lines makes the alternate angles equal to one another, then the two straight lines will be parallel to one another</a:t>
            </a:r>
          </a:p>
        </p:txBody>
      </p:sp>
      <p:sp>
        <p:nvSpPr>
          <p:cNvPr id="28675" name="Line 3"/>
          <p:cNvSpPr>
            <a:spLocks noChangeShapeType="1"/>
          </p:cNvSpPr>
          <p:nvPr/>
        </p:nvSpPr>
        <p:spPr bwMode="auto">
          <a:xfrm>
            <a:off x="5434305" y="2755554"/>
            <a:ext cx="424815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6" name="Line 4"/>
          <p:cNvSpPr>
            <a:spLocks noChangeShapeType="1"/>
          </p:cNvSpPr>
          <p:nvPr/>
        </p:nvSpPr>
        <p:spPr bwMode="auto">
          <a:xfrm>
            <a:off x="5362867" y="3692179"/>
            <a:ext cx="424815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7" name="Line 5"/>
          <p:cNvSpPr>
            <a:spLocks noChangeShapeType="1"/>
          </p:cNvSpPr>
          <p:nvPr/>
        </p:nvSpPr>
        <p:spPr bwMode="auto">
          <a:xfrm flipH="1">
            <a:off x="6297906" y="1891954"/>
            <a:ext cx="1368425" cy="295275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8" name="Text Box 6"/>
          <p:cNvSpPr txBox="1">
            <a:spLocks noChangeArrowheads="1"/>
          </p:cNvSpPr>
          <p:nvPr/>
        </p:nvSpPr>
        <p:spPr bwMode="auto">
          <a:xfrm>
            <a:off x="6851942" y="274920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28679" name="Text Box 7"/>
          <p:cNvSpPr txBox="1">
            <a:spLocks noChangeArrowheads="1"/>
          </p:cNvSpPr>
          <p:nvPr/>
        </p:nvSpPr>
        <p:spPr bwMode="auto">
          <a:xfrm>
            <a:off x="6923380" y="3331817"/>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28680" name="Text Box 8"/>
          <p:cNvSpPr txBox="1">
            <a:spLocks noChangeArrowheads="1"/>
          </p:cNvSpPr>
          <p:nvPr/>
        </p:nvSpPr>
        <p:spPr bwMode="auto">
          <a:xfrm>
            <a:off x="4910430" y="2558705"/>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B</a:t>
            </a:r>
            <a:endParaRPr lang="en-US" sz="1800" dirty="0"/>
          </a:p>
        </p:txBody>
      </p:sp>
      <p:sp>
        <p:nvSpPr>
          <p:cNvPr id="28681" name="Text Box 9"/>
          <p:cNvSpPr txBox="1">
            <a:spLocks noChangeArrowheads="1"/>
          </p:cNvSpPr>
          <p:nvPr/>
        </p:nvSpPr>
        <p:spPr bwMode="auto">
          <a:xfrm>
            <a:off x="9408660" y="2370447"/>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A</a:t>
            </a:r>
          </a:p>
        </p:txBody>
      </p:sp>
      <p:sp>
        <p:nvSpPr>
          <p:cNvPr id="28682" name="Text Box 10"/>
          <p:cNvSpPr txBox="1">
            <a:spLocks noChangeArrowheads="1"/>
          </p:cNvSpPr>
          <p:nvPr/>
        </p:nvSpPr>
        <p:spPr bwMode="auto">
          <a:xfrm>
            <a:off x="4910430" y="3495330"/>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D</a:t>
            </a:r>
            <a:endParaRPr lang="en-US" sz="1800" dirty="0"/>
          </a:p>
        </p:txBody>
      </p:sp>
      <p:sp>
        <p:nvSpPr>
          <p:cNvPr id="28683" name="Text Box 11"/>
          <p:cNvSpPr txBox="1">
            <a:spLocks noChangeArrowheads="1"/>
          </p:cNvSpPr>
          <p:nvPr/>
        </p:nvSpPr>
        <p:spPr bwMode="auto">
          <a:xfrm>
            <a:off x="9407912" y="3625597"/>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C</a:t>
            </a:r>
            <a:endParaRPr lang="en-US" sz="1800" dirty="0"/>
          </a:p>
        </p:txBody>
      </p:sp>
      <p:sp>
        <p:nvSpPr>
          <p:cNvPr id="28684" name="Text Box 12"/>
          <p:cNvSpPr txBox="1">
            <a:spLocks noChangeArrowheads="1"/>
          </p:cNvSpPr>
          <p:nvPr/>
        </p:nvSpPr>
        <p:spPr bwMode="auto">
          <a:xfrm>
            <a:off x="6309203" y="3918262"/>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F</a:t>
            </a:r>
          </a:p>
        </p:txBody>
      </p:sp>
      <p:sp>
        <p:nvSpPr>
          <p:cNvPr id="28685" name="Text Box 13"/>
          <p:cNvSpPr txBox="1">
            <a:spLocks noChangeArrowheads="1"/>
          </p:cNvSpPr>
          <p:nvPr/>
        </p:nvSpPr>
        <p:spPr bwMode="auto">
          <a:xfrm>
            <a:off x="7067471" y="208432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E</a:t>
            </a:r>
            <a:endParaRPr lang="en-US" sz="1800" dirty="0"/>
          </a:p>
        </p:txBody>
      </p:sp>
      <p:sp>
        <p:nvSpPr>
          <p:cNvPr id="2" name="Rectangle 1"/>
          <p:cNvSpPr/>
          <p:nvPr/>
        </p:nvSpPr>
        <p:spPr>
          <a:xfrm>
            <a:off x="4118063" y="2892868"/>
            <a:ext cx="330540" cy="369332"/>
          </a:xfrm>
          <a:prstGeom prst="rect">
            <a:avLst/>
          </a:prstGeom>
        </p:spPr>
        <p:txBody>
          <a:bodyPr wrap="none">
            <a:spAutoFit/>
          </a:bodyPr>
          <a:lstStyle/>
          <a:p>
            <a:r>
              <a:rPr lang="en-US" dirty="0" smtClean="0"/>
              <a:t>G</a:t>
            </a:r>
            <a:endParaRPr lang="en-US" dirty="0"/>
          </a:p>
        </p:txBody>
      </p:sp>
      <p:cxnSp>
        <p:nvCxnSpPr>
          <p:cNvPr id="4" name="Straight Connector 3"/>
          <p:cNvCxnSpPr>
            <a:endCxn id="2" idx="3"/>
          </p:cNvCxnSpPr>
          <p:nvPr/>
        </p:nvCxnSpPr>
        <p:spPr>
          <a:xfrm flipH="1">
            <a:off x="4448603" y="2755555"/>
            <a:ext cx="2785927" cy="32197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2" idx="3"/>
          </p:cNvCxnSpPr>
          <p:nvPr/>
        </p:nvCxnSpPr>
        <p:spPr>
          <a:xfrm flipH="1" flipV="1">
            <a:off x="4448603" y="3077534"/>
            <a:ext cx="2374266" cy="602462"/>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04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wheel(4)">
                                      <p:cBhvr>
                                        <p:cTn id="7" dur="2000"/>
                                        <p:tgtEl>
                                          <p:spTgt spid="28676"/>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8675"/>
                                        </p:tgtEl>
                                        <p:attrNameLst>
                                          <p:attrName>style.visibility</p:attrName>
                                        </p:attrNameLst>
                                      </p:cBhvr>
                                      <p:to>
                                        <p:strVal val="visible"/>
                                      </p:to>
                                    </p:set>
                                    <p:animEffect transition="in" filter="wheel(4)">
                                      <p:cBhvr>
                                        <p:cTn id="10" dur="2000"/>
                                        <p:tgtEl>
                                          <p:spTgt spid="28675"/>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28681"/>
                                        </p:tgtEl>
                                        <p:attrNameLst>
                                          <p:attrName>style.visibility</p:attrName>
                                        </p:attrNameLst>
                                      </p:cBhvr>
                                      <p:to>
                                        <p:strVal val="visible"/>
                                      </p:to>
                                    </p:set>
                                    <p:animEffect transition="in" filter="wheel(4)">
                                      <p:cBhvr>
                                        <p:cTn id="13" dur="2000"/>
                                        <p:tgtEl>
                                          <p:spTgt spid="28681"/>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28683"/>
                                        </p:tgtEl>
                                        <p:attrNameLst>
                                          <p:attrName>style.visibility</p:attrName>
                                        </p:attrNameLst>
                                      </p:cBhvr>
                                      <p:to>
                                        <p:strVal val="visible"/>
                                      </p:to>
                                    </p:set>
                                    <p:animEffect transition="in" filter="wheel(4)">
                                      <p:cBhvr>
                                        <p:cTn id="16" dur="2000"/>
                                        <p:tgtEl>
                                          <p:spTgt spid="28683"/>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28682"/>
                                        </p:tgtEl>
                                        <p:attrNameLst>
                                          <p:attrName>style.visibility</p:attrName>
                                        </p:attrNameLst>
                                      </p:cBhvr>
                                      <p:to>
                                        <p:strVal val="visible"/>
                                      </p:to>
                                    </p:set>
                                    <p:animEffect transition="in" filter="wheel(4)">
                                      <p:cBhvr>
                                        <p:cTn id="19" dur="2000"/>
                                        <p:tgtEl>
                                          <p:spTgt spid="28682"/>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28680"/>
                                        </p:tgtEl>
                                        <p:attrNameLst>
                                          <p:attrName>style.visibility</p:attrName>
                                        </p:attrNameLst>
                                      </p:cBhvr>
                                      <p:to>
                                        <p:strVal val="visible"/>
                                      </p:to>
                                    </p:set>
                                    <p:animEffect transition="in" filter="wheel(4)">
                                      <p:cBhvr>
                                        <p:cTn id="22" dur="2000"/>
                                        <p:tgtEl>
                                          <p:spTgt spid="28680"/>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8684"/>
                                        </p:tgtEl>
                                        <p:attrNameLst>
                                          <p:attrName>style.visibility</p:attrName>
                                        </p:attrNameLst>
                                      </p:cBhvr>
                                      <p:to>
                                        <p:strVal val="visible"/>
                                      </p:to>
                                    </p:set>
                                    <p:animEffect transition="in" filter="strips(downLeft)">
                                      <p:cBhvr>
                                        <p:cTn id="27" dur="500"/>
                                        <p:tgtEl>
                                          <p:spTgt spid="28684"/>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28677"/>
                                        </p:tgtEl>
                                        <p:attrNameLst>
                                          <p:attrName>style.visibility</p:attrName>
                                        </p:attrNameLst>
                                      </p:cBhvr>
                                      <p:to>
                                        <p:strVal val="visible"/>
                                      </p:to>
                                    </p:set>
                                    <p:animEffect transition="in" filter="strips(downLeft)">
                                      <p:cBhvr>
                                        <p:cTn id="30" dur="500"/>
                                        <p:tgtEl>
                                          <p:spTgt spid="28677"/>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28685"/>
                                        </p:tgtEl>
                                        <p:attrNameLst>
                                          <p:attrName>style.visibility</p:attrName>
                                        </p:attrNameLst>
                                      </p:cBhvr>
                                      <p:to>
                                        <p:strVal val="visible"/>
                                      </p:to>
                                    </p:set>
                                    <p:animEffect transition="in" filter="strips(downLeft)">
                                      <p:cBhvr>
                                        <p:cTn id="33" dur="500"/>
                                        <p:tgtEl>
                                          <p:spTgt spid="28685"/>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28678"/>
                                        </p:tgtEl>
                                        <p:attrNameLst>
                                          <p:attrName>style.visibility</p:attrName>
                                        </p:attrNameLst>
                                      </p:cBhvr>
                                      <p:to>
                                        <p:strVal val="visible"/>
                                      </p:to>
                                    </p:set>
                                    <p:animEffect transition="in" filter="checkerboard(across)">
                                      <p:cBhvr>
                                        <p:cTn id="38" dur="500"/>
                                        <p:tgtEl>
                                          <p:spTgt spid="28678"/>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28679"/>
                                        </p:tgtEl>
                                        <p:attrNameLst>
                                          <p:attrName>style.visibility</p:attrName>
                                        </p:attrNameLst>
                                      </p:cBhvr>
                                      <p:to>
                                        <p:strVal val="visible"/>
                                      </p:to>
                                    </p:set>
                                    <p:animEffect transition="in" filter="checkerboard(across)">
                                      <p:cBhvr>
                                        <p:cTn id="41" dur="500"/>
                                        <p:tgtEl>
                                          <p:spTgt spid="28679"/>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barn(inVertical)">
                                      <p:cBhvr>
                                        <p:cTn id="46" dur="500"/>
                                        <p:tgtEl>
                                          <p:spTgt spid="20"/>
                                        </p:tgtEl>
                                      </p:cBhvr>
                                    </p:animEffect>
                                  </p:childTnLst>
                                </p:cTn>
                              </p:par>
                              <p:par>
                                <p:cTn id="47" presetID="16" presetClass="entr" presetSubtype="21" fill="hold"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barn(inVertical)">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inVertical)">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6" grpId="0" animBg="1"/>
      <p:bldP spid="28677" grpId="0" animBg="1"/>
      <p:bldP spid="28678" grpId="0"/>
      <p:bldP spid="28679" grpId="0"/>
      <p:bldP spid="28680" grpId="0"/>
      <p:bldP spid="28681" grpId="0"/>
      <p:bldP spid="28682" grpId="0"/>
      <p:bldP spid="28683" grpId="0"/>
      <p:bldP spid="28684" grpId="0"/>
      <p:bldP spid="28685"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4129" y="314981"/>
            <a:ext cx="12067963" cy="1083514"/>
          </a:xfrm>
        </p:spPr>
        <p:txBody>
          <a:bodyPr>
            <a:noAutofit/>
          </a:bodyPr>
          <a:lstStyle/>
          <a:p>
            <a:pPr algn="just" eaLnBrk="1" hangingPunct="1"/>
            <a:r>
              <a:rPr lang="en-US" sz="3200" u="sng" dirty="0"/>
              <a:t>Proposition(28</a:t>
            </a:r>
            <a:r>
              <a:rPr lang="en-US" sz="3200" dirty="0"/>
              <a:t>): </a:t>
            </a:r>
            <a:r>
              <a:rPr lang="en-US" sz="2800" dirty="0"/>
              <a:t>if a straight line falling  across two straight lines makes the external angle equal to the internal and opposite angle on the same side, or makes the sum of the internal angles on the same side equal to two right angles, then the two straight lines will be parallel to one another</a:t>
            </a:r>
            <a:r>
              <a:rPr lang="en-US" sz="3200" dirty="0"/>
              <a:t> </a:t>
            </a:r>
          </a:p>
        </p:txBody>
      </p:sp>
      <p:sp>
        <p:nvSpPr>
          <p:cNvPr id="29699" name="Line 3"/>
          <p:cNvSpPr>
            <a:spLocks noChangeShapeType="1"/>
          </p:cNvSpPr>
          <p:nvPr/>
        </p:nvSpPr>
        <p:spPr bwMode="auto">
          <a:xfrm>
            <a:off x="5410747" y="2825015"/>
            <a:ext cx="424815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0" name="Line 4"/>
          <p:cNvSpPr>
            <a:spLocks noChangeShapeType="1"/>
          </p:cNvSpPr>
          <p:nvPr/>
        </p:nvSpPr>
        <p:spPr bwMode="auto">
          <a:xfrm>
            <a:off x="5339309" y="3761640"/>
            <a:ext cx="424815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1" name="Line 5"/>
          <p:cNvSpPr>
            <a:spLocks noChangeShapeType="1"/>
          </p:cNvSpPr>
          <p:nvPr/>
        </p:nvSpPr>
        <p:spPr bwMode="auto">
          <a:xfrm flipH="1">
            <a:off x="6498185" y="2426554"/>
            <a:ext cx="931863" cy="2041525"/>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2" name="Text Box 6"/>
          <p:cNvSpPr txBox="1">
            <a:spLocks noChangeArrowheads="1"/>
          </p:cNvSpPr>
          <p:nvPr/>
        </p:nvSpPr>
        <p:spPr bwMode="auto">
          <a:xfrm>
            <a:off x="7191922" y="285200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3</a:t>
            </a:r>
          </a:p>
        </p:txBody>
      </p:sp>
      <p:sp>
        <p:nvSpPr>
          <p:cNvPr id="29703" name="Text Box 7"/>
          <p:cNvSpPr txBox="1">
            <a:spLocks noChangeArrowheads="1"/>
          </p:cNvSpPr>
          <p:nvPr/>
        </p:nvSpPr>
        <p:spPr bwMode="auto">
          <a:xfrm>
            <a:off x="6899822" y="340127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29704" name="Text Box 8"/>
          <p:cNvSpPr txBox="1">
            <a:spLocks noChangeArrowheads="1"/>
          </p:cNvSpPr>
          <p:nvPr/>
        </p:nvSpPr>
        <p:spPr bwMode="auto">
          <a:xfrm>
            <a:off x="5303729" y="2466802"/>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B</a:t>
            </a:r>
          </a:p>
        </p:txBody>
      </p:sp>
      <p:sp>
        <p:nvSpPr>
          <p:cNvPr id="29705" name="Text Box 9"/>
          <p:cNvSpPr txBox="1">
            <a:spLocks noChangeArrowheads="1"/>
          </p:cNvSpPr>
          <p:nvPr/>
        </p:nvSpPr>
        <p:spPr bwMode="auto">
          <a:xfrm>
            <a:off x="9385102" y="2480249"/>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A</a:t>
            </a:r>
          </a:p>
        </p:txBody>
      </p:sp>
      <p:sp>
        <p:nvSpPr>
          <p:cNvPr id="29706" name="Text Box 10"/>
          <p:cNvSpPr txBox="1">
            <a:spLocks noChangeArrowheads="1"/>
          </p:cNvSpPr>
          <p:nvPr/>
        </p:nvSpPr>
        <p:spPr bwMode="auto">
          <a:xfrm>
            <a:off x="5128918" y="3712708"/>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D</a:t>
            </a:r>
            <a:endParaRPr lang="en-US" sz="1800" dirty="0"/>
          </a:p>
        </p:txBody>
      </p:sp>
      <p:sp>
        <p:nvSpPr>
          <p:cNvPr id="29707" name="Text Box 11"/>
          <p:cNvSpPr txBox="1">
            <a:spLocks noChangeArrowheads="1"/>
          </p:cNvSpPr>
          <p:nvPr/>
        </p:nvSpPr>
        <p:spPr bwMode="auto">
          <a:xfrm>
            <a:off x="9330566" y="3856422"/>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C</a:t>
            </a:r>
            <a:endParaRPr lang="en-US" sz="1800" dirty="0"/>
          </a:p>
        </p:txBody>
      </p:sp>
      <p:sp>
        <p:nvSpPr>
          <p:cNvPr id="29708" name="Text Box 12"/>
          <p:cNvSpPr txBox="1">
            <a:spLocks noChangeArrowheads="1"/>
          </p:cNvSpPr>
          <p:nvPr/>
        </p:nvSpPr>
        <p:spPr bwMode="auto">
          <a:xfrm>
            <a:off x="6178069" y="4146096"/>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F</a:t>
            </a:r>
          </a:p>
        </p:txBody>
      </p:sp>
      <p:sp>
        <p:nvSpPr>
          <p:cNvPr id="29709" name="Text Box 13"/>
          <p:cNvSpPr txBox="1">
            <a:spLocks noChangeArrowheads="1"/>
          </p:cNvSpPr>
          <p:nvPr/>
        </p:nvSpPr>
        <p:spPr bwMode="auto">
          <a:xfrm>
            <a:off x="6998247" y="2282091"/>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E</a:t>
            </a:r>
            <a:endParaRPr lang="en-US" sz="1800" dirty="0"/>
          </a:p>
        </p:txBody>
      </p:sp>
      <p:sp>
        <p:nvSpPr>
          <p:cNvPr id="29710" name="Text Box 14"/>
          <p:cNvSpPr txBox="1">
            <a:spLocks noChangeArrowheads="1"/>
          </p:cNvSpPr>
          <p:nvPr/>
        </p:nvSpPr>
        <p:spPr bwMode="auto">
          <a:xfrm>
            <a:off x="7358609" y="249164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29711" name="Text Box 15"/>
          <p:cNvSpPr txBox="1">
            <a:spLocks noChangeArrowheads="1"/>
          </p:cNvSpPr>
          <p:nvPr/>
        </p:nvSpPr>
        <p:spPr bwMode="auto">
          <a:xfrm>
            <a:off x="6758534" y="285835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4</a:t>
            </a:r>
          </a:p>
        </p:txBody>
      </p:sp>
    </p:spTree>
    <p:extLst>
      <p:ext uri="{BB962C8B-B14F-4D97-AF65-F5344CB8AC3E}">
        <p14:creationId xmlns:p14="http://schemas.microsoft.com/office/powerpoint/2010/main" val="12341069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wheel(4)">
                                      <p:cBhvr>
                                        <p:cTn id="7" dur="2000"/>
                                        <p:tgtEl>
                                          <p:spTgt spid="29700"/>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9699"/>
                                        </p:tgtEl>
                                        <p:attrNameLst>
                                          <p:attrName>style.visibility</p:attrName>
                                        </p:attrNameLst>
                                      </p:cBhvr>
                                      <p:to>
                                        <p:strVal val="visible"/>
                                      </p:to>
                                    </p:set>
                                    <p:animEffect transition="in" filter="wheel(4)">
                                      <p:cBhvr>
                                        <p:cTn id="10" dur="2000"/>
                                        <p:tgtEl>
                                          <p:spTgt spid="29699"/>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29705"/>
                                        </p:tgtEl>
                                        <p:attrNameLst>
                                          <p:attrName>style.visibility</p:attrName>
                                        </p:attrNameLst>
                                      </p:cBhvr>
                                      <p:to>
                                        <p:strVal val="visible"/>
                                      </p:to>
                                    </p:set>
                                    <p:animEffect transition="in" filter="wheel(4)">
                                      <p:cBhvr>
                                        <p:cTn id="13" dur="2000"/>
                                        <p:tgtEl>
                                          <p:spTgt spid="29705"/>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29707"/>
                                        </p:tgtEl>
                                        <p:attrNameLst>
                                          <p:attrName>style.visibility</p:attrName>
                                        </p:attrNameLst>
                                      </p:cBhvr>
                                      <p:to>
                                        <p:strVal val="visible"/>
                                      </p:to>
                                    </p:set>
                                    <p:animEffect transition="in" filter="wheel(4)">
                                      <p:cBhvr>
                                        <p:cTn id="16" dur="2000"/>
                                        <p:tgtEl>
                                          <p:spTgt spid="29707"/>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29706"/>
                                        </p:tgtEl>
                                        <p:attrNameLst>
                                          <p:attrName>style.visibility</p:attrName>
                                        </p:attrNameLst>
                                      </p:cBhvr>
                                      <p:to>
                                        <p:strVal val="visible"/>
                                      </p:to>
                                    </p:set>
                                    <p:animEffect transition="in" filter="wheel(4)">
                                      <p:cBhvr>
                                        <p:cTn id="19" dur="2000"/>
                                        <p:tgtEl>
                                          <p:spTgt spid="29706"/>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29704"/>
                                        </p:tgtEl>
                                        <p:attrNameLst>
                                          <p:attrName>style.visibility</p:attrName>
                                        </p:attrNameLst>
                                      </p:cBhvr>
                                      <p:to>
                                        <p:strVal val="visible"/>
                                      </p:to>
                                    </p:set>
                                    <p:animEffect transition="in" filter="wheel(4)">
                                      <p:cBhvr>
                                        <p:cTn id="22" dur="2000"/>
                                        <p:tgtEl>
                                          <p:spTgt spid="297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9708"/>
                                        </p:tgtEl>
                                        <p:attrNameLst>
                                          <p:attrName>style.visibility</p:attrName>
                                        </p:attrNameLst>
                                      </p:cBhvr>
                                      <p:to>
                                        <p:strVal val="visible"/>
                                      </p:to>
                                    </p:set>
                                    <p:animEffect transition="in" filter="strips(downLeft)">
                                      <p:cBhvr>
                                        <p:cTn id="27" dur="500"/>
                                        <p:tgtEl>
                                          <p:spTgt spid="29708"/>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29701"/>
                                        </p:tgtEl>
                                        <p:attrNameLst>
                                          <p:attrName>style.visibility</p:attrName>
                                        </p:attrNameLst>
                                      </p:cBhvr>
                                      <p:to>
                                        <p:strVal val="visible"/>
                                      </p:to>
                                    </p:set>
                                    <p:animEffect transition="in" filter="strips(downLeft)">
                                      <p:cBhvr>
                                        <p:cTn id="30" dur="500"/>
                                        <p:tgtEl>
                                          <p:spTgt spid="2970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29709"/>
                                        </p:tgtEl>
                                        <p:attrNameLst>
                                          <p:attrName>style.visibility</p:attrName>
                                        </p:attrNameLst>
                                      </p:cBhvr>
                                      <p:to>
                                        <p:strVal val="visible"/>
                                      </p:to>
                                    </p:set>
                                    <p:animEffect transition="in" filter="strips(downLeft)">
                                      <p:cBhvr>
                                        <p:cTn id="35" dur="500"/>
                                        <p:tgtEl>
                                          <p:spTgt spid="2970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9710"/>
                                        </p:tgtEl>
                                        <p:attrNameLst>
                                          <p:attrName>style.visibility</p:attrName>
                                        </p:attrNameLst>
                                      </p:cBhvr>
                                      <p:to>
                                        <p:strVal val="visible"/>
                                      </p:to>
                                    </p:set>
                                    <p:anim calcmode="lin" valueType="num">
                                      <p:cBhvr additive="base">
                                        <p:cTn id="40" dur="500" fill="hold"/>
                                        <p:tgtEl>
                                          <p:spTgt spid="29710"/>
                                        </p:tgtEl>
                                        <p:attrNameLst>
                                          <p:attrName>ppt_x</p:attrName>
                                        </p:attrNameLst>
                                      </p:cBhvr>
                                      <p:tavLst>
                                        <p:tav tm="0">
                                          <p:val>
                                            <p:strVal val="#ppt_x"/>
                                          </p:val>
                                        </p:tav>
                                        <p:tav tm="100000">
                                          <p:val>
                                            <p:strVal val="#ppt_x"/>
                                          </p:val>
                                        </p:tav>
                                      </p:tavLst>
                                    </p:anim>
                                    <p:anim calcmode="lin" valueType="num">
                                      <p:cBhvr additive="base">
                                        <p:cTn id="41" dur="500" fill="hold"/>
                                        <p:tgtEl>
                                          <p:spTgt spid="29710"/>
                                        </p:tgtEl>
                                        <p:attrNameLst>
                                          <p:attrName>ppt_y</p:attrName>
                                        </p:attrNameLst>
                                      </p:cBhvr>
                                      <p:tavLst>
                                        <p:tav tm="0">
                                          <p:val>
                                            <p:strVal val="1+#ppt_h/2"/>
                                          </p:val>
                                        </p:tav>
                                        <p:tav tm="100000">
                                          <p:val>
                                            <p:strVal val="#ppt_y"/>
                                          </p:val>
                                        </p:tav>
                                      </p:tavLst>
                                    </p:anim>
                                  </p:childTnLst>
                                </p:cTn>
                              </p:par>
                              <p:par>
                                <p:cTn id="42" presetID="5" presetClass="entr" presetSubtype="10" fill="hold" grpId="0" nodeType="withEffect">
                                  <p:stCondLst>
                                    <p:cond delay="0"/>
                                  </p:stCondLst>
                                  <p:childTnLst>
                                    <p:set>
                                      <p:cBhvr>
                                        <p:cTn id="43" dur="1" fill="hold">
                                          <p:stCondLst>
                                            <p:cond delay="0"/>
                                          </p:stCondLst>
                                        </p:cTn>
                                        <p:tgtEl>
                                          <p:spTgt spid="29703"/>
                                        </p:tgtEl>
                                        <p:attrNameLst>
                                          <p:attrName>style.visibility</p:attrName>
                                        </p:attrNameLst>
                                      </p:cBhvr>
                                      <p:to>
                                        <p:strVal val="visible"/>
                                      </p:to>
                                    </p:set>
                                    <p:animEffect transition="in" filter="checkerboard(across)">
                                      <p:cBhvr>
                                        <p:cTn id="44" dur="500"/>
                                        <p:tgtEl>
                                          <p:spTgt spid="2970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29702"/>
                                        </p:tgtEl>
                                        <p:attrNameLst>
                                          <p:attrName>style.visibility</p:attrName>
                                        </p:attrNameLst>
                                      </p:cBhvr>
                                      <p:to>
                                        <p:strVal val="visible"/>
                                      </p:to>
                                    </p:set>
                                    <p:animEffect transition="in" filter="checkerboard(across)">
                                      <p:cBhvr>
                                        <p:cTn id="49" dur="500"/>
                                        <p:tgtEl>
                                          <p:spTgt spid="29702"/>
                                        </p:tgtEl>
                                      </p:cBhvr>
                                    </p:animEffect>
                                  </p:childTnLst>
                                </p:cTn>
                              </p:par>
                              <p:par>
                                <p:cTn id="50" presetID="2" presetClass="entr" presetSubtype="4" fill="hold" grpId="0" nodeType="withEffect">
                                  <p:stCondLst>
                                    <p:cond delay="0"/>
                                  </p:stCondLst>
                                  <p:childTnLst>
                                    <p:set>
                                      <p:cBhvr>
                                        <p:cTn id="51" dur="1" fill="hold">
                                          <p:stCondLst>
                                            <p:cond delay="0"/>
                                          </p:stCondLst>
                                        </p:cTn>
                                        <p:tgtEl>
                                          <p:spTgt spid="29711"/>
                                        </p:tgtEl>
                                        <p:attrNameLst>
                                          <p:attrName>style.visibility</p:attrName>
                                        </p:attrNameLst>
                                      </p:cBhvr>
                                      <p:to>
                                        <p:strVal val="visible"/>
                                      </p:to>
                                    </p:set>
                                    <p:anim calcmode="lin" valueType="num">
                                      <p:cBhvr additive="base">
                                        <p:cTn id="52" dur="500" fill="hold"/>
                                        <p:tgtEl>
                                          <p:spTgt spid="29711"/>
                                        </p:tgtEl>
                                        <p:attrNameLst>
                                          <p:attrName>ppt_x</p:attrName>
                                        </p:attrNameLst>
                                      </p:cBhvr>
                                      <p:tavLst>
                                        <p:tav tm="0">
                                          <p:val>
                                            <p:strVal val="#ppt_x"/>
                                          </p:val>
                                        </p:tav>
                                        <p:tav tm="100000">
                                          <p:val>
                                            <p:strVal val="#ppt_x"/>
                                          </p:val>
                                        </p:tav>
                                      </p:tavLst>
                                    </p:anim>
                                    <p:anim calcmode="lin" valueType="num">
                                      <p:cBhvr additive="base">
                                        <p:cTn id="53" dur="500" fill="hold"/>
                                        <p:tgtEl>
                                          <p:spTgt spid="297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29700" grpId="0" animBg="1"/>
      <p:bldP spid="29701" grpId="0" animBg="1"/>
      <p:bldP spid="29702" grpId="0"/>
      <p:bldP spid="29703" grpId="0"/>
      <p:bldP spid="29704" grpId="0"/>
      <p:bldP spid="29705" grpId="0"/>
      <p:bldP spid="29706" grpId="0"/>
      <p:bldP spid="29707" grpId="0"/>
      <p:bldP spid="29708" grpId="0"/>
      <p:bldP spid="29709" grpId="0"/>
      <p:bldP spid="29710" grpId="0"/>
      <p:bldP spid="297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211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Euclid’s Axioms system </vt:lpstr>
      <vt:lpstr>Proposition(12) to draw a straight line perpendicular at a given infinite straight line from a given point which is not on it</vt:lpstr>
      <vt:lpstr>Proposition(15) if two straight lines cut one another, then they make the vertically opposite angles equal to one another.</vt:lpstr>
      <vt:lpstr>Proposition(16) for any triangle, when one of the sides is produced the external angle is greater than each of the internal and opposite angle</vt:lpstr>
      <vt:lpstr>Proposition(27): if a straight line falling  across two straight lines makes the alternate angles equal to one another, then the two straight lines will be parallel to one another</vt:lpstr>
      <vt:lpstr>Proposition(28): if a straight line falling  across two straight lines makes the external angle equal to the internal and opposite angle on the same side, or makes the sum of the internal angles on the same side equal to two right angles, then the two straight lines will be parallel to one another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Euclid’s Axioms system </dc:title>
  <dc:creator>DR.Ahmed Saker 2O14</dc:creator>
  <cp:lastModifiedBy>DR.Ahmed Saker 2O14</cp:lastModifiedBy>
  <cp:revision>24</cp:revision>
  <dcterms:created xsi:type="dcterms:W3CDTF">2020-11-01T16:37:15Z</dcterms:created>
  <dcterms:modified xsi:type="dcterms:W3CDTF">2023-01-11T19:00:12Z</dcterms:modified>
</cp:coreProperties>
</file>