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6" d="100"/>
          <a:sy n="76" d="100"/>
        </p:scale>
        <p:origin x="42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49220-98D3-43A4-808A-886BB01FA79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261550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49220-98D3-43A4-808A-886BB01FA79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18341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49220-98D3-43A4-808A-886BB01FA79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23448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49220-98D3-43A4-808A-886BB01FA79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20253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49220-98D3-43A4-808A-886BB01FA79A}"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43356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49220-98D3-43A4-808A-886BB01FA79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235734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49220-98D3-43A4-808A-886BB01FA79A}"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399693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49220-98D3-43A4-808A-886BB01FA79A}"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63209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49220-98D3-43A4-808A-886BB01FA79A}"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2563023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49220-98D3-43A4-808A-886BB01FA79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423185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49220-98D3-43A4-808A-886BB01FA79A}"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253F0-C58A-4868-A21C-43FD62845065}" type="slidenum">
              <a:rPr lang="en-US" smtClean="0"/>
              <a:t>‹#›</a:t>
            </a:fld>
            <a:endParaRPr lang="en-US"/>
          </a:p>
        </p:txBody>
      </p:sp>
    </p:spTree>
    <p:extLst>
      <p:ext uri="{BB962C8B-B14F-4D97-AF65-F5344CB8AC3E}">
        <p14:creationId xmlns:p14="http://schemas.microsoft.com/office/powerpoint/2010/main" val="2486101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49220-98D3-43A4-808A-886BB01FA79A}"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253F0-C58A-4868-A21C-43FD62845065}" type="slidenum">
              <a:rPr lang="en-US" smtClean="0"/>
              <a:t>‹#›</a:t>
            </a:fld>
            <a:endParaRPr lang="en-US"/>
          </a:p>
        </p:txBody>
      </p:sp>
    </p:spTree>
    <p:extLst>
      <p:ext uri="{BB962C8B-B14F-4D97-AF65-F5344CB8AC3E}">
        <p14:creationId xmlns:p14="http://schemas.microsoft.com/office/powerpoint/2010/main" val="68516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0000FF"/>
                </a:solidFill>
              </a:rPr>
              <a:t>Equivalent Axiom</a:t>
            </a:r>
            <a:endParaRPr lang="en-US" dirty="0"/>
          </a:p>
        </p:txBody>
      </p:sp>
      <p:sp>
        <p:nvSpPr>
          <p:cNvPr id="3" name="Subtitle 2"/>
          <p:cNvSpPr>
            <a:spLocks noGrp="1"/>
          </p:cNvSpPr>
          <p:nvPr>
            <p:ph type="subTitle" idx="1"/>
          </p:nvPr>
        </p:nvSpPr>
        <p:spPr/>
        <p:txBody>
          <a:bodyPr/>
          <a:lstStyle/>
          <a:p>
            <a:pPr algn="l"/>
            <a:r>
              <a:rPr lang="en-US" dirty="0" smtClean="0"/>
              <a:t>Lecture7</a:t>
            </a:r>
            <a:endParaRPr lang="en-US" dirty="0"/>
          </a:p>
        </p:txBody>
      </p:sp>
    </p:spTree>
    <p:extLst>
      <p:ext uri="{BB962C8B-B14F-4D97-AF65-F5344CB8AC3E}">
        <p14:creationId xmlns:p14="http://schemas.microsoft.com/office/powerpoint/2010/main" val="1730599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330450" y="490538"/>
            <a:ext cx="8229600" cy="2578100"/>
          </a:xfrm>
        </p:spPr>
        <p:txBody>
          <a:bodyPr/>
          <a:lstStyle/>
          <a:p>
            <a:pPr algn="l" eaLnBrk="1" hangingPunct="1"/>
            <a:r>
              <a:rPr lang="en-US" sz="3600"/>
              <a:t>12) if the sum of the angles of any triangle equal to constant number then this constant number equal to two right angles.</a:t>
            </a:r>
          </a:p>
        </p:txBody>
      </p:sp>
      <p:sp>
        <p:nvSpPr>
          <p:cNvPr id="56323" name="AutoShape 3"/>
          <p:cNvSpPr>
            <a:spLocks noChangeArrowheads="1"/>
          </p:cNvSpPr>
          <p:nvPr/>
        </p:nvSpPr>
        <p:spPr bwMode="auto">
          <a:xfrm>
            <a:off x="6024563" y="3141663"/>
            <a:ext cx="4032250" cy="1871662"/>
          </a:xfrm>
          <a:prstGeom prst="triangle">
            <a:avLst>
              <a:gd name="adj" fmla="val 50000"/>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41988" name="Line 4"/>
          <p:cNvSpPr>
            <a:spLocks noChangeShapeType="1"/>
          </p:cNvSpPr>
          <p:nvPr/>
        </p:nvSpPr>
        <p:spPr bwMode="auto">
          <a:xfrm flipH="1" flipV="1">
            <a:off x="7032626" y="4005264"/>
            <a:ext cx="2951163" cy="936625"/>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6325" name="Text Box 5"/>
          <p:cNvSpPr txBox="1">
            <a:spLocks noChangeArrowheads="1"/>
          </p:cNvSpPr>
          <p:nvPr/>
        </p:nvSpPr>
        <p:spPr bwMode="auto">
          <a:xfrm>
            <a:off x="5140325" y="496093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56326" name="Text Box 6"/>
          <p:cNvSpPr txBox="1">
            <a:spLocks noChangeArrowheads="1"/>
          </p:cNvSpPr>
          <p:nvPr/>
        </p:nvSpPr>
        <p:spPr bwMode="auto">
          <a:xfrm>
            <a:off x="7847013" y="2781301"/>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56327" name="Text Box 7"/>
          <p:cNvSpPr txBox="1">
            <a:spLocks noChangeArrowheads="1"/>
          </p:cNvSpPr>
          <p:nvPr/>
        </p:nvSpPr>
        <p:spPr bwMode="auto">
          <a:xfrm>
            <a:off x="9936163" y="517683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41992" name="Text Box 8"/>
          <p:cNvSpPr txBox="1">
            <a:spLocks noChangeArrowheads="1"/>
          </p:cNvSpPr>
          <p:nvPr/>
        </p:nvSpPr>
        <p:spPr bwMode="auto">
          <a:xfrm>
            <a:off x="6551613" y="371633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56329" name="Text Box 9"/>
          <p:cNvSpPr txBox="1">
            <a:spLocks noChangeArrowheads="1"/>
          </p:cNvSpPr>
          <p:nvPr/>
        </p:nvSpPr>
        <p:spPr bwMode="auto">
          <a:xfrm>
            <a:off x="6335713" y="4652963"/>
            <a:ext cx="3159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α</a:t>
            </a:r>
          </a:p>
        </p:txBody>
      </p:sp>
      <p:sp>
        <p:nvSpPr>
          <p:cNvPr id="56330" name="Text Box 10"/>
          <p:cNvSpPr txBox="1">
            <a:spLocks noChangeArrowheads="1"/>
          </p:cNvSpPr>
          <p:nvPr/>
        </p:nvSpPr>
        <p:spPr bwMode="auto">
          <a:xfrm>
            <a:off x="7896226" y="3278188"/>
            <a:ext cx="31591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β</a:t>
            </a:r>
          </a:p>
        </p:txBody>
      </p:sp>
      <p:sp>
        <p:nvSpPr>
          <p:cNvPr id="41995" name="Text Box 11"/>
          <p:cNvSpPr txBox="1">
            <a:spLocks noChangeArrowheads="1"/>
          </p:cNvSpPr>
          <p:nvPr/>
        </p:nvSpPr>
        <p:spPr bwMode="auto">
          <a:xfrm>
            <a:off x="6983413" y="42211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41996" name="Text Box 12"/>
          <p:cNvSpPr txBox="1">
            <a:spLocks noChangeArrowheads="1"/>
          </p:cNvSpPr>
          <p:nvPr/>
        </p:nvSpPr>
        <p:spPr bwMode="auto">
          <a:xfrm>
            <a:off x="7415213" y="36385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41997" name="Text Box 13"/>
          <p:cNvSpPr txBox="1">
            <a:spLocks noChangeArrowheads="1"/>
          </p:cNvSpPr>
          <p:nvPr/>
        </p:nvSpPr>
        <p:spPr bwMode="auto">
          <a:xfrm>
            <a:off x="8759825" y="4652963"/>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ε</a:t>
            </a:r>
            <a:r>
              <a:rPr lang="en-US" sz="1800"/>
              <a:t>1</a:t>
            </a:r>
            <a:endParaRPr lang="el-GR" sz="1800"/>
          </a:p>
        </p:txBody>
      </p:sp>
      <p:sp>
        <p:nvSpPr>
          <p:cNvPr id="41998" name="Text Box 14"/>
          <p:cNvSpPr txBox="1">
            <a:spLocks noChangeArrowheads="1"/>
          </p:cNvSpPr>
          <p:nvPr/>
        </p:nvSpPr>
        <p:spPr bwMode="auto">
          <a:xfrm>
            <a:off x="8904288" y="4221163"/>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ε</a:t>
            </a:r>
            <a:r>
              <a:rPr lang="en-US" sz="1800"/>
              <a:t>2</a:t>
            </a:r>
            <a:endParaRPr lang="el-GR" sz="1800"/>
          </a:p>
        </p:txBody>
      </p:sp>
      <p:sp>
        <p:nvSpPr>
          <p:cNvPr id="56335" name="Text Box 15"/>
          <p:cNvSpPr txBox="1">
            <a:spLocks noChangeArrowheads="1"/>
          </p:cNvSpPr>
          <p:nvPr/>
        </p:nvSpPr>
        <p:spPr bwMode="auto">
          <a:xfrm>
            <a:off x="9355138" y="4581526"/>
            <a:ext cx="285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ε</a:t>
            </a:r>
          </a:p>
        </p:txBody>
      </p:sp>
      <p:sp>
        <p:nvSpPr>
          <p:cNvPr id="56336" name="Text Box 19"/>
          <p:cNvSpPr txBox="1">
            <a:spLocks noChangeArrowheads="1"/>
          </p:cNvSpPr>
          <p:nvPr/>
        </p:nvSpPr>
        <p:spPr bwMode="auto">
          <a:xfrm>
            <a:off x="8712200" y="4652963"/>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ε</a:t>
            </a:r>
            <a:r>
              <a:rPr lang="en-US" sz="1800"/>
              <a:t>1</a:t>
            </a:r>
            <a:endParaRPr lang="el-GR" sz="1800"/>
          </a:p>
        </p:txBody>
      </p:sp>
    </p:spTree>
    <p:extLst>
      <p:ext uri="{BB962C8B-B14F-4D97-AF65-F5344CB8AC3E}">
        <p14:creationId xmlns:p14="http://schemas.microsoft.com/office/powerpoint/2010/main" val="70215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blinds(horizontal)">
                                      <p:cBhvr>
                                        <p:cTn id="7" dur="5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992"/>
                                        </p:tgtEl>
                                        <p:attrNameLst>
                                          <p:attrName>style.visibility</p:attrName>
                                        </p:attrNameLst>
                                      </p:cBhvr>
                                      <p:to>
                                        <p:strVal val="visible"/>
                                      </p:to>
                                    </p:set>
                                    <p:animEffect transition="in" filter="box(in)">
                                      <p:cBhvr>
                                        <p:cTn id="12" dur="500"/>
                                        <p:tgtEl>
                                          <p:spTgt spid="419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997"/>
                                        </p:tgtEl>
                                        <p:attrNameLst>
                                          <p:attrName>style.visibility</p:attrName>
                                        </p:attrNameLst>
                                      </p:cBhvr>
                                      <p:to>
                                        <p:strVal val="visible"/>
                                      </p:to>
                                    </p:set>
                                    <p:animEffect transition="in" filter="box(in)">
                                      <p:cBhvr>
                                        <p:cTn id="17" dur="500"/>
                                        <p:tgtEl>
                                          <p:spTgt spid="41997"/>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41998"/>
                                        </p:tgtEl>
                                        <p:attrNameLst>
                                          <p:attrName>style.visibility</p:attrName>
                                        </p:attrNameLst>
                                      </p:cBhvr>
                                      <p:to>
                                        <p:strVal val="visible"/>
                                      </p:to>
                                    </p:set>
                                    <p:animEffect transition="in" filter="box(in)">
                                      <p:cBhvr>
                                        <p:cTn id="20" dur="500"/>
                                        <p:tgtEl>
                                          <p:spTgt spid="41998"/>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1996"/>
                                        </p:tgtEl>
                                        <p:attrNameLst>
                                          <p:attrName>style.visibility</p:attrName>
                                        </p:attrNameLst>
                                      </p:cBhvr>
                                      <p:to>
                                        <p:strVal val="visible"/>
                                      </p:to>
                                    </p:set>
                                    <p:animEffect transition="in" filter="box(in)">
                                      <p:cBhvr>
                                        <p:cTn id="23" dur="500"/>
                                        <p:tgtEl>
                                          <p:spTgt spid="41996"/>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1995"/>
                                        </p:tgtEl>
                                        <p:attrNameLst>
                                          <p:attrName>style.visibility</p:attrName>
                                        </p:attrNameLst>
                                      </p:cBhvr>
                                      <p:to>
                                        <p:strVal val="visible"/>
                                      </p:to>
                                    </p:set>
                                    <p:animEffect transition="in" filter="box(in)">
                                      <p:cBhvr>
                                        <p:cTn id="26" dur="500"/>
                                        <p:tgtEl>
                                          <p:spTgt spid="41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P spid="41992" grpId="0"/>
      <p:bldP spid="41995" grpId="0"/>
      <p:bldP spid="41996" grpId="0"/>
      <p:bldP spid="41997" grpId="0"/>
      <p:bldP spid="4199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94129" y="490539"/>
            <a:ext cx="12097871" cy="1002085"/>
          </a:xfrm>
        </p:spPr>
        <p:txBody>
          <a:bodyPr>
            <a:noAutofit/>
          </a:bodyPr>
          <a:lstStyle/>
          <a:p>
            <a:pPr algn="l" eaLnBrk="1" hangingPunct="1"/>
            <a:r>
              <a:rPr lang="en-US" sz="2400" b="1" u="sng" dirty="0" err="1" smtClean="0">
                <a:solidFill>
                  <a:srgbClr val="0000FF"/>
                </a:solidFill>
              </a:rPr>
              <a:t>playfair’s</a:t>
            </a:r>
            <a:r>
              <a:rPr lang="en-US" sz="2400" b="1" u="sng" dirty="0" smtClean="0">
                <a:solidFill>
                  <a:srgbClr val="0000FF"/>
                </a:solidFill>
              </a:rPr>
              <a:t> </a:t>
            </a:r>
            <a:r>
              <a:rPr lang="en-US" sz="2400" b="1" u="sng" dirty="0">
                <a:solidFill>
                  <a:srgbClr val="0000FF"/>
                </a:solidFill>
              </a:rPr>
              <a:t>axiom </a:t>
            </a:r>
            <a:r>
              <a:rPr lang="en-US" sz="2400" dirty="0"/>
              <a:t>: through a given point can be drawn only one parallel to a given line.</a:t>
            </a:r>
            <a:br>
              <a:rPr lang="en-US" sz="2400" dirty="0"/>
            </a:br>
            <a:r>
              <a:rPr lang="en-US" sz="900" dirty="0"/>
              <a:t/>
            </a:r>
            <a:br>
              <a:rPr lang="en-US" sz="900" dirty="0"/>
            </a:br>
            <a:r>
              <a:rPr lang="en-US" sz="2400" dirty="0"/>
              <a:t>Is equivalent to Euclid’s fifth axiom</a:t>
            </a:r>
            <a:br>
              <a:rPr lang="en-US" sz="2400" dirty="0"/>
            </a:br>
            <a:r>
              <a:rPr lang="en-US" sz="2400" b="1" u="sng" dirty="0">
                <a:solidFill>
                  <a:srgbClr val="0000FF"/>
                </a:solidFill>
              </a:rPr>
              <a:t>case 1</a:t>
            </a:r>
            <a:r>
              <a:rPr lang="en-US" sz="2400" dirty="0"/>
              <a:t>: if (1-4) Euclid’s axiom is true with </a:t>
            </a:r>
            <a:r>
              <a:rPr lang="en-US" sz="2400" dirty="0" err="1"/>
              <a:t>playfair’s</a:t>
            </a:r>
            <a:r>
              <a:rPr lang="en-US" sz="2400" dirty="0"/>
              <a:t> axiom , then we prove the Euclid’s fifth axiom.</a:t>
            </a:r>
            <a:r>
              <a:rPr lang="en-US" sz="1200" dirty="0"/>
              <a:t/>
            </a:r>
            <a:br>
              <a:rPr lang="en-US" sz="1200" dirty="0"/>
            </a:br>
            <a:endParaRPr lang="en-US" sz="2400" dirty="0"/>
          </a:p>
        </p:txBody>
      </p:sp>
      <p:sp>
        <p:nvSpPr>
          <p:cNvPr id="57347" name="Line 3"/>
          <p:cNvSpPr>
            <a:spLocks noChangeShapeType="1"/>
          </p:cNvSpPr>
          <p:nvPr/>
        </p:nvSpPr>
        <p:spPr bwMode="auto">
          <a:xfrm>
            <a:off x="4018853" y="2932695"/>
            <a:ext cx="3240088" cy="288925"/>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48" name="Line 4"/>
          <p:cNvSpPr>
            <a:spLocks noChangeShapeType="1"/>
          </p:cNvSpPr>
          <p:nvPr/>
        </p:nvSpPr>
        <p:spPr bwMode="auto">
          <a:xfrm flipV="1">
            <a:off x="4234754" y="3940758"/>
            <a:ext cx="3095625" cy="649287"/>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49" name="Line 5"/>
          <p:cNvSpPr>
            <a:spLocks noChangeShapeType="1"/>
          </p:cNvSpPr>
          <p:nvPr/>
        </p:nvSpPr>
        <p:spPr bwMode="auto">
          <a:xfrm flipH="1">
            <a:off x="4953891" y="2429458"/>
            <a:ext cx="1008062" cy="2592387"/>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4" name="Line 6"/>
          <p:cNvSpPr>
            <a:spLocks noChangeShapeType="1"/>
          </p:cNvSpPr>
          <p:nvPr/>
        </p:nvSpPr>
        <p:spPr bwMode="auto">
          <a:xfrm flipV="1">
            <a:off x="4377629" y="2715208"/>
            <a:ext cx="3095625" cy="649287"/>
          </a:xfrm>
          <a:prstGeom prst="line">
            <a:avLst/>
          </a:prstGeom>
          <a:noFill/>
          <a:ln w="762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51" name="Text Box 7"/>
          <p:cNvSpPr txBox="1">
            <a:spLocks noChangeArrowheads="1"/>
          </p:cNvSpPr>
          <p:nvPr/>
        </p:nvSpPr>
        <p:spPr bwMode="auto">
          <a:xfrm>
            <a:off x="3709291" y="2737432"/>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57352" name="Text Box 8"/>
          <p:cNvSpPr txBox="1">
            <a:spLocks noChangeArrowheads="1"/>
          </p:cNvSpPr>
          <p:nvPr/>
        </p:nvSpPr>
        <p:spPr bwMode="auto">
          <a:xfrm>
            <a:off x="7281166" y="2953332"/>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57353" name="Text Box 9"/>
          <p:cNvSpPr txBox="1">
            <a:spLocks noChangeArrowheads="1"/>
          </p:cNvSpPr>
          <p:nvPr/>
        </p:nvSpPr>
        <p:spPr bwMode="auto">
          <a:xfrm>
            <a:off x="3874391" y="4366207"/>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57354" name="Text Box 10"/>
          <p:cNvSpPr txBox="1">
            <a:spLocks noChangeArrowheads="1"/>
          </p:cNvSpPr>
          <p:nvPr/>
        </p:nvSpPr>
        <p:spPr bwMode="auto">
          <a:xfrm>
            <a:off x="7281166" y="4007432"/>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57355" name="Text Box 11"/>
          <p:cNvSpPr txBox="1">
            <a:spLocks noChangeArrowheads="1"/>
          </p:cNvSpPr>
          <p:nvPr/>
        </p:nvSpPr>
        <p:spPr bwMode="auto">
          <a:xfrm>
            <a:off x="5698428" y="1997657"/>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
        <p:nvSpPr>
          <p:cNvPr id="57356" name="Text Box 12"/>
          <p:cNvSpPr txBox="1">
            <a:spLocks noChangeArrowheads="1"/>
          </p:cNvSpPr>
          <p:nvPr/>
        </p:nvSpPr>
        <p:spPr bwMode="auto">
          <a:xfrm>
            <a:off x="4629867" y="5002642"/>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F</a:t>
            </a:r>
          </a:p>
        </p:txBody>
      </p:sp>
      <p:sp>
        <p:nvSpPr>
          <p:cNvPr id="57357" name="Text Box 13"/>
          <p:cNvSpPr txBox="1">
            <a:spLocks noChangeArrowheads="1"/>
          </p:cNvSpPr>
          <p:nvPr/>
        </p:nvSpPr>
        <p:spPr bwMode="auto">
          <a:xfrm>
            <a:off x="5409504" y="3869320"/>
            <a:ext cx="315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β</a:t>
            </a:r>
          </a:p>
        </p:txBody>
      </p:sp>
      <p:sp>
        <p:nvSpPr>
          <p:cNvPr id="57358" name="Text Box 14"/>
          <p:cNvSpPr txBox="1">
            <a:spLocks noChangeArrowheads="1"/>
          </p:cNvSpPr>
          <p:nvPr/>
        </p:nvSpPr>
        <p:spPr bwMode="auto">
          <a:xfrm>
            <a:off x="5625404" y="3142245"/>
            <a:ext cx="315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α</a:t>
            </a:r>
          </a:p>
        </p:txBody>
      </p:sp>
      <p:sp>
        <p:nvSpPr>
          <p:cNvPr id="43023" name="Text Box 15"/>
          <p:cNvSpPr txBox="1">
            <a:spLocks noChangeArrowheads="1"/>
          </p:cNvSpPr>
          <p:nvPr/>
        </p:nvSpPr>
        <p:spPr bwMode="auto">
          <a:xfrm>
            <a:off x="5409503" y="271044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solidFill>
                  <a:srgbClr val="0000FF"/>
                </a:solidFill>
              </a:rPr>
              <a:t>H</a:t>
            </a:r>
          </a:p>
        </p:txBody>
      </p:sp>
      <p:sp>
        <p:nvSpPr>
          <p:cNvPr id="43024" name="Text Box 16"/>
          <p:cNvSpPr txBox="1">
            <a:spLocks noChangeArrowheads="1"/>
          </p:cNvSpPr>
          <p:nvPr/>
        </p:nvSpPr>
        <p:spPr bwMode="auto">
          <a:xfrm>
            <a:off x="7209728" y="2356432"/>
            <a:ext cx="361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solidFill>
                  <a:srgbClr val="0000FF"/>
                </a:solidFill>
              </a:rPr>
              <a:t>G</a:t>
            </a:r>
          </a:p>
        </p:txBody>
      </p:sp>
      <p:sp>
        <p:nvSpPr>
          <p:cNvPr id="43025" name="AutoShape 17"/>
          <p:cNvSpPr>
            <a:spLocks/>
          </p:cNvSpPr>
          <p:nvPr/>
        </p:nvSpPr>
        <p:spPr bwMode="auto">
          <a:xfrm rot="3107757">
            <a:off x="5847654" y="3005720"/>
            <a:ext cx="288925" cy="720725"/>
          </a:xfrm>
          <a:prstGeom prst="rightBracket">
            <a:avLst>
              <a:gd name="adj" fmla="val 15775"/>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43026" name="Text Box 18"/>
          <p:cNvSpPr txBox="1">
            <a:spLocks noChangeArrowheads="1"/>
          </p:cNvSpPr>
          <p:nvPr/>
        </p:nvSpPr>
        <p:spPr bwMode="auto">
          <a:xfrm>
            <a:off x="6250878" y="3293057"/>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solidFill>
                  <a:srgbClr val="0000FF"/>
                </a:solidFill>
              </a:rPr>
              <a:t>γ</a:t>
            </a:r>
          </a:p>
        </p:txBody>
      </p:sp>
    </p:spTree>
    <p:extLst>
      <p:ext uri="{BB962C8B-B14F-4D97-AF65-F5344CB8AC3E}">
        <p14:creationId xmlns:p14="http://schemas.microsoft.com/office/powerpoint/2010/main" val="3341469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023"/>
                                        </p:tgtEl>
                                        <p:attrNameLst>
                                          <p:attrName>style.visibility</p:attrName>
                                        </p:attrNameLst>
                                      </p:cBhvr>
                                      <p:to>
                                        <p:strVal val="visible"/>
                                      </p:to>
                                    </p:set>
                                    <p:animEffect transition="in" filter="box(in)">
                                      <p:cBhvr>
                                        <p:cTn id="7" dur="500"/>
                                        <p:tgtEl>
                                          <p:spTgt spid="430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3014"/>
                                        </p:tgtEl>
                                        <p:attrNameLst>
                                          <p:attrName>style.visibility</p:attrName>
                                        </p:attrNameLst>
                                      </p:cBhvr>
                                      <p:to>
                                        <p:strVal val="visible"/>
                                      </p:to>
                                    </p:set>
                                    <p:animEffect transition="in" filter="box(in)">
                                      <p:cBhvr>
                                        <p:cTn id="12" dur="500"/>
                                        <p:tgtEl>
                                          <p:spTgt spid="430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3024">
                                            <p:txEl>
                                              <p:pRg st="0" end="0"/>
                                            </p:txEl>
                                          </p:spTgt>
                                        </p:tgtEl>
                                        <p:attrNameLst>
                                          <p:attrName>style.visibility</p:attrName>
                                        </p:attrNameLst>
                                      </p:cBhvr>
                                      <p:to>
                                        <p:strVal val="visible"/>
                                      </p:to>
                                    </p:set>
                                    <p:animEffect transition="in" filter="box(in)">
                                      <p:cBhvr>
                                        <p:cTn id="17" dur="500"/>
                                        <p:tgtEl>
                                          <p:spTgt spid="4302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3025"/>
                                        </p:tgtEl>
                                        <p:attrNameLst>
                                          <p:attrName>style.visibility</p:attrName>
                                        </p:attrNameLst>
                                      </p:cBhvr>
                                      <p:to>
                                        <p:strVal val="visible"/>
                                      </p:to>
                                    </p:set>
                                    <p:animEffect transition="in" filter="checkerboard(across)">
                                      <p:cBhvr>
                                        <p:cTn id="22" dur="500"/>
                                        <p:tgtEl>
                                          <p:spTgt spid="43025"/>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43026"/>
                                        </p:tgtEl>
                                        <p:attrNameLst>
                                          <p:attrName>style.visibility</p:attrName>
                                        </p:attrNameLst>
                                      </p:cBhvr>
                                      <p:to>
                                        <p:strVal val="visible"/>
                                      </p:to>
                                    </p:set>
                                    <p:animEffect transition="in" filter="checkerboard(across)">
                                      <p:cBhvr>
                                        <p:cTn id="25" dur="500"/>
                                        <p:tgtEl>
                                          <p:spTgt spid="43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animBg="1"/>
      <p:bldP spid="43023" grpId="0"/>
      <p:bldP spid="43025" grpId="0" animBg="1"/>
      <p:bldP spid="430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66700" y="221598"/>
            <a:ext cx="11658600" cy="967907"/>
          </a:xfrm>
        </p:spPr>
        <p:txBody>
          <a:bodyPr>
            <a:noAutofit/>
          </a:bodyPr>
          <a:lstStyle/>
          <a:p>
            <a:pPr algn="l" eaLnBrk="1" hangingPunct="1"/>
            <a:r>
              <a:rPr lang="en-US" sz="2800" b="1" u="sng" dirty="0">
                <a:solidFill>
                  <a:srgbClr val="0000FF"/>
                </a:solidFill>
              </a:rPr>
              <a:t>case 2</a:t>
            </a:r>
            <a:r>
              <a:rPr lang="en-US" sz="2800" dirty="0"/>
              <a:t>: if (1-4) Euclid’s axiom is true with Euclid’s fifth axiom., then we prove the </a:t>
            </a:r>
            <a:r>
              <a:rPr lang="en-US" sz="2800" dirty="0" err="1"/>
              <a:t>playfair’s</a:t>
            </a:r>
            <a:r>
              <a:rPr lang="en-US" sz="2800" dirty="0"/>
              <a:t> axiom. </a:t>
            </a:r>
            <a:r>
              <a:rPr lang="en-US" sz="1600" dirty="0"/>
              <a:t/>
            </a:r>
            <a:br>
              <a:rPr lang="en-US" sz="1600" dirty="0"/>
            </a:br>
            <a:endParaRPr lang="en-US" sz="1600" dirty="0"/>
          </a:p>
        </p:txBody>
      </p:sp>
      <p:sp>
        <p:nvSpPr>
          <p:cNvPr id="58371" name="Line 3"/>
          <p:cNvSpPr>
            <a:spLocks noChangeShapeType="1"/>
          </p:cNvSpPr>
          <p:nvPr/>
        </p:nvSpPr>
        <p:spPr bwMode="auto">
          <a:xfrm>
            <a:off x="5091262" y="2162717"/>
            <a:ext cx="2449513" cy="2159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2" name="Line 4"/>
          <p:cNvSpPr>
            <a:spLocks noChangeShapeType="1"/>
          </p:cNvSpPr>
          <p:nvPr/>
        </p:nvSpPr>
        <p:spPr bwMode="auto">
          <a:xfrm flipV="1">
            <a:off x="4516587" y="3097756"/>
            <a:ext cx="3095625" cy="649287"/>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3" name="Line 5"/>
          <p:cNvSpPr>
            <a:spLocks noChangeShapeType="1"/>
          </p:cNvSpPr>
          <p:nvPr/>
        </p:nvSpPr>
        <p:spPr bwMode="auto">
          <a:xfrm flipH="1">
            <a:off x="5235724" y="1586456"/>
            <a:ext cx="1008062" cy="2592387"/>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4" name="Text Box 7"/>
          <p:cNvSpPr txBox="1">
            <a:spLocks noChangeArrowheads="1"/>
          </p:cNvSpPr>
          <p:nvPr/>
        </p:nvSpPr>
        <p:spPr bwMode="auto">
          <a:xfrm>
            <a:off x="7636024" y="2083343"/>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58375" name="Text Box 8"/>
          <p:cNvSpPr txBox="1">
            <a:spLocks noChangeArrowheads="1"/>
          </p:cNvSpPr>
          <p:nvPr/>
        </p:nvSpPr>
        <p:spPr bwMode="auto">
          <a:xfrm>
            <a:off x="5596086" y="1873793"/>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58376" name="Text Box 9"/>
          <p:cNvSpPr txBox="1">
            <a:spLocks noChangeArrowheads="1"/>
          </p:cNvSpPr>
          <p:nvPr/>
        </p:nvSpPr>
        <p:spPr bwMode="auto">
          <a:xfrm>
            <a:off x="7623324" y="2954880"/>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58377" name="Text Box 10"/>
          <p:cNvSpPr txBox="1">
            <a:spLocks noChangeArrowheads="1"/>
          </p:cNvSpPr>
          <p:nvPr/>
        </p:nvSpPr>
        <p:spPr bwMode="auto">
          <a:xfrm>
            <a:off x="4948386" y="3739105"/>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58378" name="Text Box 13"/>
          <p:cNvSpPr txBox="1">
            <a:spLocks noChangeArrowheads="1"/>
          </p:cNvSpPr>
          <p:nvPr/>
        </p:nvSpPr>
        <p:spPr bwMode="auto">
          <a:xfrm>
            <a:off x="5691337" y="3026318"/>
            <a:ext cx="315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β</a:t>
            </a:r>
          </a:p>
        </p:txBody>
      </p:sp>
      <p:sp>
        <p:nvSpPr>
          <p:cNvPr id="58379" name="Text Box 14"/>
          <p:cNvSpPr txBox="1">
            <a:spLocks noChangeArrowheads="1"/>
          </p:cNvSpPr>
          <p:nvPr/>
        </p:nvSpPr>
        <p:spPr bwMode="auto">
          <a:xfrm>
            <a:off x="5907237" y="2299243"/>
            <a:ext cx="3159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sz="1800"/>
              <a:t>α</a:t>
            </a:r>
          </a:p>
        </p:txBody>
      </p:sp>
    </p:spTree>
    <p:extLst>
      <p:ext uri="{BB962C8B-B14F-4D97-AF65-F5344CB8AC3E}">
        <p14:creationId xmlns:p14="http://schemas.microsoft.com/office/powerpoint/2010/main" val="496157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981200" y="274639"/>
            <a:ext cx="8229600" cy="3298825"/>
          </a:xfrm>
        </p:spPr>
        <p:txBody>
          <a:bodyPr/>
          <a:lstStyle/>
          <a:p>
            <a:pPr algn="just" eaLnBrk="1" hangingPunct="1"/>
            <a:r>
              <a:rPr lang="en-US" sz="3300" u="sng">
                <a:solidFill>
                  <a:srgbClr val="0000FF"/>
                </a:solidFill>
              </a:rPr>
              <a:t>Proposition</a:t>
            </a:r>
            <a:r>
              <a:rPr lang="en-US" sz="3300"/>
              <a:t> (29): A straight line falling  across parallel straight lines makes the alternate angles equal to one another, the external angle equal to the internal and opposite angle, and the sum of the internal angles of the same side equal to two right angles</a:t>
            </a:r>
          </a:p>
        </p:txBody>
      </p:sp>
      <p:sp>
        <p:nvSpPr>
          <p:cNvPr id="30723" name="Line 3"/>
          <p:cNvSpPr>
            <a:spLocks noChangeShapeType="1"/>
          </p:cNvSpPr>
          <p:nvPr/>
        </p:nvSpPr>
        <p:spPr bwMode="auto">
          <a:xfrm>
            <a:off x="5227638" y="4292600"/>
            <a:ext cx="4248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4" name="Line 4"/>
          <p:cNvSpPr>
            <a:spLocks noChangeShapeType="1"/>
          </p:cNvSpPr>
          <p:nvPr/>
        </p:nvSpPr>
        <p:spPr bwMode="auto">
          <a:xfrm>
            <a:off x="5156200" y="5229225"/>
            <a:ext cx="42481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5" name="Line 5"/>
          <p:cNvSpPr>
            <a:spLocks noChangeShapeType="1"/>
          </p:cNvSpPr>
          <p:nvPr/>
        </p:nvSpPr>
        <p:spPr bwMode="auto">
          <a:xfrm flipH="1">
            <a:off x="6240463" y="4005264"/>
            <a:ext cx="931862" cy="20161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6" name="Text Box 6"/>
          <p:cNvSpPr txBox="1">
            <a:spLocks noChangeArrowheads="1"/>
          </p:cNvSpPr>
          <p:nvPr/>
        </p:nvSpPr>
        <p:spPr bwMode="auto">
          <a:xfrm>
            <a:off x="7153275" y="3933826"/>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
        <p:nvSpPr>
          <p:cNvPr id="30727" name="Text Box 7"/>
          <p:cNvSpPr txBox="1">
            <a:spLocks noChangeArrowheads="1"/>
          </p:cNvSpPr>
          <p:nvPr/>
        </p:nvSpPr>
        <p:spPr bwMode="auto">
          <a:xfrm>
            <a:off x="6716713" y="48688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30728" name="Text Box 8"/>
          <p:cNvSpPr txBox="1">
            <a:spLocks noChangeArrowheads="1"/>
          </p:cNvSpPr>
          <p:nvPr/>
        </p:nvSpPr>
        <p:spPr bwMode="auto">
          <a:xfrm>
            <a:off x="4703763" y="40957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30729" name="Text Box 9"/>
          <p:cNvSpPr txBox="1">
            <a:spLocks noChangeArrowheads="1"/>
          </p:cNvSpPr>
          <p:nvPr/>
        </p:nvSpPr>
        <p:spPr bwMode="auto">
          <a:xfrm>
            <a:off x="9672638" y="40957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30730" name="Text Box 10"/>
          <p:cNvSpPr txBox="1">
            <a:spLocks noChangeArrowheads="1"/>
          </p:cNvSpPr>
          <p:nvPr/>
        </p:nvSpPr>
        <p:spPr bwMode="auto">
          <a:xfrm>
            <a:off x="4703763" y="5032376"/>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30731" name="Text Box 11"/>
          <p:cNvSpPr txBox="1">
            <a:spLocks noChangeArrowheads="1"/>
          </p:cNvSpPr>
          <p:nvPr/>
        </p:nvSpPr>
        <p:spPr bwMode="auto">
          <a:xfrm>
            <a:off x="9456738" y="4960938"/>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30732" name="Text Box 12"/>
          <p:cNvSpPr txBox="1">
            <a:spLocks noChangeArrowheads="1"/>
          </p:cNvSpPr>
          <p:nvPr/>
        </p:nvSpPr>
        <p:spPr bwMode="auto">
          <a:xfrm>
            <a:off x="5927725" y="5734051"/>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f</a:t>
            </a:r>
          </a:p>
        </p:txBody>
      </p:sp>
      <p:sp>
        <p:nvSpPr>
          <p:cNvPr id="30733" name="Text Box 13"/>
          <p:cNvSpPr txBox="1">
            <a:spLocks noChangeArrowheads="1"/>
          </p:cNvSpPr>
          <p:nvPr/>
        </p:nvSpPr>
        <p:spPr bwMode="auto">
          <a:xfrm>
            <a:off x="7032625" y="35671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
        <p:nvSpPr>
          <p:cNvPr id="30734" name="Text Box 14"/>
          <p:cNvSpPr txBox="1">
            <a:spLocks noChangeArrowheads="1"/>
          </p:cNvSpPr>
          <p:nvPr/>
        </p:nvSpPr>
        <p:spPr bwMode="auto">
          <a:xfrm>
            <a:off x="6648450" y="42926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30735" name="Text Box 15"/>
          <p:cNvSpPr txBox="1">
            <a:spLocks noChangeArrowheads="1"/>
          </p:cNvSpPr>
          <p:nvPr/>
        </p:nvSpPr>
        <p:spPr bwMode="auto">
          <a:xfrm>
            <a:off x="6956425" y="42862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Tree>
    <p:extLst>
      <p:ext uri="{BB962C8B-B14F-4D97-AF65-F5344CB8AC3E}">
        <p14:creationId xmlns:p14="http://schemas.microsoft.com/office/powerpoint/2010/main" val="3637224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heel(4)">
                                      <p:cBhvr>
                                        <p:cTn id="7" dur="2000"/>
                                        <p:tgtEl>
                                          <p:spTgt spid="3072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0723"/>
                                        </p:tgtEl>
                                        <p:attrNameLst>
                                          <p:attrName>style.visibility</p:attrName>
                                        </p:attrNameLst>
                                      </p:cBhvr>
                                      <p:to>
                                        <p:strVal val="visible"/>
                                      </p:to>
                                    </p:set>
                                    <p:animEffect transition="in" filter="wheel(4)">
                                      <p:cBhvr>
                                        <p:cTn id="10" dur="2000"/>
                                        <p:tgtEl>
                                          <p:spTgt spid="30723"/>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30729"/>
                                        </p:tgtEl>
                                        <p:attrNameLst>
                                          <p:attrName>style.visibility</p:attrName>
                                        </p:attrNameLst>
                                      </p:cBhvr>
                                      <p:to>
                                        <p:strVal val="visible"/>
                                      </p:to>
                                    </p:set>
                                    <p:animEffect transition="in" filter="wheel(4)">
                                      <p:cBhvr>
                                        <p:cTn id="13" dur="2000"/>
                                        <p:tgtEl>
                                          <p:spTgt spid="30729"/>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0731"/>
                                        </p:tgtEl>
                                        <p:attrNameLst>
                                          <p:attrName>style.visibility</p:attrName>
                                        </p:attrNameLst>
                                      </p:cBhvr>
                                      <p:to>
                                        <p:strVal val="visible"/>
                                      </p:to>
                                    </p:set>
                                    <p:animEffect transition="in" filter="wheel(4)">
                                      <p:cBhvr>
                                        <p:cTn id="16" dur="2000"/>
                                        <p:tgtEl>
                                          <p:spTgt spid="30731"/>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30730"/>
                                        </p:tgtEl>
                                        <p:attrNameLst>
                                          <p:attrName>style.visibility</p:attrName>
                                        </p:attrNameLst>
                                      </p:cBhvr>
                                      <p:to>
                                        <p:strVal val="visible"/>
                                      </p:to>
                                    </p:set>
                                    <p:animEffect transition="in" filter="wheel(4)">
                                      <p:cBhvr>
                                        <p:cTn id="19" dur="2000"/>
                                        <p:tgtEl>
                                          <p:spTgt spid="30730"/>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30728"/>
                                        </p:tgtEl>
                                        <p:attrNameLst>
                                          <p:attrName>style.visibility</p:attrName>
                                        </p:attrNameLst>
                                      </p:cBhvr>
                                      <p:to>
                                        <p:strVal val="visible"/>
                                      </p:to>
                                    </p:set>
                                    <p:animEffect transition="in" filter="wheel(4)">
                                      <p:cBhvr>
                                        <p:cTn id="22" dur="2000"/>
                                        <p:tgtEl>
                                          <p:spTgt spid="307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0732"/>
                                        </p:tgtEl>
                                        <p:attrNameLst>
                                          <p:attrName>style.visibility</p:attrName>
                                        </p:attrNameLst>
                                      </p:cBhvr>
                                      <p:to>
                                        <p:strVal val="visible"/>
                                      </p:to>
                                    </p:set>
                                    <p:animEffect transition="in" filter="strips(downLeft)">
                                      <p:cBhvr>
                                        <p:cTn id="27" dur="500"/>
                                        <p:tgtEl>
                                          <p:spTgt spid="30732"/>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30725"/>
                                        </p:tgtEl>
                                        <p:attrNameLst>
                                          <p:attrName>style.visibility</p:attrName>
                                        </p:attrNameLst>
                                      </p:cBhvr>
                                      <p:to>
                                        <p:strVal val="visible"/>
                                      </p:to>
                                    </p:set>
                                    <p:animEffect transition="in" filter="strips(downLeft)">
                                      <p:cBhvr>
                                        <p:cTn id="30" dur="500"/>
                                        <p:tgtEl>
                                          <p:spTgt spid="3072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30733"/>
                                        </p:tgtEl>
                                        <p:attrNameLst>
                                          <p:attrName>style.visibility</p:attrName>
                                        </p:attrNameLst>
                                      </p:cBhvr>
                                      <p:to>
                                        <p:strVal val="visible"/>
                                      </p:to>
                                    </p:set>
                                    <p:animEffect transition="in" filter="strips(downLeft)">
                                      <p:cBhvr>
                                        <p:cTn id="35" dur="500"/>
                                        <p:tgtEl>
                                          <p:spTgt spid="30733"/>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30727"/>
                                        </p:tgtEl>
                                        <p:attrNameLst>
                                          <p:attrName>style.visibility</p:attrName>
                                        </p:attrNameLst>
                                      </p:cBhvr>
                                      <p:to>
                                        <p:strVal val="visible"/>
                                      </p:to>
                                    </p:set>
                                    <p:animEffect transition="in" filter="checkerboard(across)">
                                      <p:cBhvr>
                                        <p:cTn id="38" dur="500"/>
                                        <p:tgtEl>
                                          <p:spTgt spid="3072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734"/>
                                        </p:tgtEl>
                                        <p:attrNameLst>
                                          <p:attrName>style.visibility</p:attrName>
                                        </p:attrNameLst>
                                      </p:cBhvr>
                                      <p:to>
                                        <p:strVal val="visible"/>
                                      </p:to>
                                    </p:set>
                                    <p:anim calcmode="lin" valueType="num">
                                      <p:cBhvr additive="base">
                                        <p:cTn id="43" dur="500" fill="hold"/>
                                        <p:tgtEl>
                                          <p:spTgt spid="30734"/>
                                        </p:tgtEl>
                                        <p:attrNameLst>
                                          <p:attrName>ppt_x</p:attrName>
                                        </p:attrNameLst>
                                      </p:cBhvr>
                                      <p:tavLst>
                                        <p:tav tm="0">
                                          <p:val>
                                            <p:strVal val="#ppt_x"/>
                                          </p:val>
                                        </p:tav>
                                        <p:tav tm="100000">
                                          <p:val>
                                            <p:strVal val="#ppt_x"/>
                                          </p:val>
                                        </p:tav>
                                      </p:tavLst>
                                    </p:anim>
                                    <p:anim calcmode="lin" valueType="num">
                                      <p:cBhvr additive="base">
                                        <p:cTn id="44" dur="500" fill="hold"/>
                                        <p:tgtEl>
                                          <p:spTgt spid="3073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0726"/>
                                        </p:tgtEl>
                                        <p:attrNameLst>
                                          <p:attrName>style.visibility</p:attrName>
                                        </p:attrNameLst>
                                      </p:cBhvr>
                                      <p:to>
                                        <p:strVal val="visible"/>
                                      </p:to>
                                    </p:set>
                                    <p:animEffect transition="in" filter="checkerboard(across)">
                                      <p:cBhvr>
                                        <p:cTn id="49" dur="500"/>
                                        <p:tgtEl>
                                          <p:spTgt spid="30726"/>
                                        </p:tgtEl>
                                      </p:cBhvr>
                                    </p:animEffect>
                                  </p:childTnLst>
                                </p:cTn>
                              </p:par>
                              <p:par>
                                <p:cTn id="50" presetID="2" presetClass="entr" presetSubtype="4" fill="hold" grpId="0" nodeType="withEffect">
                                  <p:stCondLst>
                                    <p:cond delay="0"/>
                                  </p:stCondLst>
                                  <p:childTnLst>
                                    <p:set>
                                      <p:cBhvr>
                                        <p:cTn id="51" dur="1" fill="hold">
                                          <p:stCondLst>
                                            <p:cond delay="0"/>
                                          </p:stCondLst>
                                        </p:cTn>
                                        <p:tgtEl>
                                          <p:spTgt spid="30735"/>
                                        </p:tgtEl>
                                        <p:attrNameLst>
                                          <p:attrName>style.visibility</p:attrName>
                                        </p:attrNameLst>
                                      </p:cBhvr>
                                      <p:to>
                                        <p:strVal val="visible"/>
                                      </p:to>
                                    </p:set>
                                    <p:anim calcmode="lin" valueType="num">
                                      <p:cBhvr additive="base">
                                        <p:cTn id="52" dur="500" fill="hold"/>
                                        <p:tgtEl>
                                          <p:spTgt spid="30735"/>
                                        </p:tgtEl>
                                        <p:attrNameLst>
                                          <p:attrName>ppt_x</p:attrName>
                                        </p:attrNameLst>
                                      </p:cBhvr>
                                      <p:tavLst>
                                        <p:tav tm="0">
                                          <p:val>
                                            <p:strVal val="#ppt_x"/>
                                          </p:val>
                                        </p:tav>
                                        <p:tav tm="100000">
                                          <p:val>
                                            <p:strVal val="#ppt_x"/>
                                          </p:val>
                                        </p:tav>
                                      </p:tavLst>
                                    </p:anim>
                                    <p:anim calcmode="lin" valueType="num">
                                      <p:cBhvr additive="base">
                                        <p:cTn id="53" dur="500" fill="hold"/>
                                        <p:tgtEl>
                                          <p:spTgt spid="307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4" grpId="0" animBg="1"/>
      <p:bldP spid="30725" grpId="0" animBg="1"/>
      <p:bldP spid="30726" grpId="0"/>
      <p:bldP spid="30727" grpId="0"/>
      <p:bldP spid="30728" grpId="0"/>
      <p:bldP spid="30729" grpId="0"/>
      <p:bldP spid="30730" grpId="0"/>
      <p:bldP spid="30731" grpId="0"/>
      <p:bldP spid="30732" grpId="0"/>
      <p:bldP spid="30733" grpId="0"/>
      <p:bldP spid="30734" grpId="0"/>
      <p:bldP spid="307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3"/>
          <p:cNvSpPr>
            <a:spLocks noChangeShapeType="1"/>
          </p:cNvSpPr>
          <p:nvPr/>
        </p:nvSpPr>
        <p:spPr bwMode="auto">
          <a:xfrm>
            <a:off x="3575050" y="5013325"/>
            <a:ext cx="5905500" cy="71438"/>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55" name="Text Box 4"/>
          <p:cNvSpPr txBox="1">
            <a:spLocks noChangeArrowheads="1"/>
          </p:cNvSpPr>
          <p:nvPr/>
        </p:nvSpPr>
        <p:spPr bwMode="auto">
          <a:xfrm>
            <a:off x="4008438" y="5176838"/>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49156" name="Text Box 5"/>
          <p:cNvSpPr txBox="1">
            <a:spLocks noChangeArrowheads="1"/>
          </p:cNvSpPr>
          <p:nvPr/>
        </p:nvSpPr>
        <p:spPr bwMode="auto">
          <a:xfrm>
            <a:off x="9101138" y="5105401"/>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10246" name="Line 6"/>
          <p:cNvSpPr>
            <a:spLocks noChangeShapeType="1"/>
          </p:cNvSpPr>
          <p:nvPr/>
        </p:nvSpPr>
        <p:spPr bwMode="auto">
          <a:xfrm flipV="1">
            <a:off x="5810251" y="3284539"/>
            <a:ext cx="646113" cy="2016125"/>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8" name="Text Box 7"/>
          <p:cNvSpPr txBox="1">
            <a:spLocks noChangeArrowheads="1"/>
          </p:cNvSpPr>
          <p:nvPr/>
        </p:nvSpPr>
        <p:spPr bwMode="auto">
          <a:xfrm>
            <a:off x="5975350" y="3206751"/>
            <a:ext cx="336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10248" name="Line 8"/>
          <p:cNvSpPr>
            <a:spLocks noChangeShapeType="1"/>
          </p:cNvSpPr>
          <p:nvPr/>
        </p:nvSpPr>
        <p:spPr bwMode="auto">
          <a:xfrm flipV="1">
            <a:off x="3935413" y="3644900"/>
            <a:ext cx="5618162" cy="0"/>
          </a:xfrm>
          <a:prstGeom prst="line">
            <a:avLst/>
          </a:prstGeom>
          <a:noFill/>
          <a:ln w="7620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9" name="Text Box 9"/>
          <p:cNvSpPr txBox="1">
            <a:spLocks noChangeArrowheads="1"/>
          </p:cNvSpPr>
          <p:nvPr/>
        </p:nvSpPr>
        <p:spPr bwMode="auto">
          <a:xfrm>
            <a:off x="9101138" y="3160713"/>
            <a:ext cx="323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F</a:t>
            </a:r>
          </a:p>
        </p:txBody>
      </p:sp>
      <p:sp>
        <p:nvSpPr>
          <p:cNvPr id="10250" name="Text Box 10"/>
          <p:cNvSpPr txBox="1">
            <a:spLocks noChangeArrowheads="1"/>
          </p:cNvSpPr>
          <p:nvPr/>
        </p:nvSpPr>
        <p:spPr bwMode="auto">
          <a:xfrm>
            <a:off x="6076950" y="467360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10251" name="Text Box 11"/>
          <p:cNvSpPr txBox="1">
            <a:spLocks noChangeArrowheads="1"/>
          </p:cNvSpPr>
          <p:nvPr/>
        </p:nvSpPr>
        <p:spPr bwMode="auto">
          <a:xfrm>
            <a:off x="5808663" y="3638551"/>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10252" name="Line 12"/>
          <p:cNvSpPr>
            <a:spLocks noChangeShapeType="1"/>
          </p:cNvSpPr>
          <p:nvPr/>
        </p:nvSpPr>
        <p:spPr bwMode="auto">
          <a:xfrm>
            <a:off x="5953126" y="4868863"/>
            <a:ext cx="142875"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13"/>
          <p:cNvSpPr>
            <a:spLocks noChangeShapeType="1"/>
          </p:cNvSpPr>
          <p:nvPr/>
        </p:nvSpPr>
        <p:spPr bwMode="auto">
          <a:xfrm>
            <a:off x="6097589" y="3644900"/>
            <a:ext cx="142875"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5" name="Text Box 16"/>
          <p:cNvSpPr>
            <a:spLocks noGrp="1" noChangeArrowheads="1"/>
          </p:cNvSpPr>
          <p:nvPr>
            <p:ph type="ctrTitle"/>
          </p:nvPr>
        </p:nvSpPr>
        <p:spPr>
          <a:xfrm>
            <a:off x="2209800" y="333376"/>
            <a:ext cx="7772400" cy="1655763"/>
          </a:xfrm>
          <a:noFill/>
        </p:spPr>
        <p:txBody>
          <a:bodyPr/>
          <a:lstStyle/>
          <a:p>
            <a:pPr algn="l" eaLnBrk="1" hangingPunct="1"/>
            <a:r>
              <a:rPr lang="en-US" sz="4000" u="sng"/>
              <a:t>Proposition</a:t>
            </a:r>
            <a:r>
              <a:rPr lang="en-US" sz="4000"/>
              <a:t> (31): </a:t>
            </a:r>
            <a:r>
              <a:rPr lang="en-US" sz="3600"/>
              <a:t>to draw a straight line parallel to a given straight line through a given point</a:t>
            </a:r>
          </a:p>
        </p:txBody>
      </p:sp>
      <p:sp>
        <p:nvSpPr>
          <p:cNvPr id="10257" name="Text Box 17"/>
          <p:cNvSpPr txBox="1">
            <a:spLocks noChangeArrowheads="1"/>
          </p:cNvSpPr>
          <p:nvPr/>
        </p:nvSpPr>
        <p:spPr bwMode="auto">
          <a:xfrm>
            <a:off x="5591175" y="52943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
        <p:nvSpPr>
          <p:cNvPr id="10258" name="Text Box 18"/>
          <p:cNvSpPr txBox="1">
            <a:spLocks noChangeArrowheads="1"/>
          </p:cNvSpPr>
          <p:nvPr/>
        </p:nvSpPr>
        <p:spPr bwMode="auto">
          <a:xfrm>
            <a:off x="4079875" y="3141663"/>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E</a:t>
            </a:r>
          </a:p>
        </p:txBody>
      </p:sp>
    </p:spTree>
    <p:extLst>
      <p:ext uri="{BB962C8B-B14F-4D97-AF65-F5344CB8AC3E}">
        <p14:creationId xmlns:p14="http://schemas.microsoft.com/office/powerpoint/2010/main" val="1857171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7"/>
                                        </p:tgtEl>
                                        <p:attrNameLst>
                                          <p:attrName>style.visibility</p:attrName>
                                        </p:attrNameLst>
                                      </p:cBhvr>
                                      <p:to>
                                        <p:strVal val="visible"/>
                                      </p:to>
                                    </p:set>
                                    <p:animEffect transition="in" filter="box(in)">
                                      <p:cBhvr>
                                        <p:cTn id="7" dur="500"/>
                                        <p:tgtEl>
                                          <p:spTgt spid="102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randombar(horizontal)">
                                      <p:cBhvr>
                                        <p:cTn id="12" dur="500"/>
                                        <p:tgtEl>
                                          <p:spTgt spid="102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8"/>
                                        </p:tgtEl>
                                        <p:attrNameLst>
                                          <p:attrName>style.visibility</p:attrName>
                                        </p:attrNameLst>
                                      </p:cBhvr>
                                      <p:to>
                                        <p:strVal val="visible"/>
                                      </p:to>
                                    </p:set>
                                    <p:animEffect transition="in" filter="fade">
                                      <p:cBhvr>
                                        <p:cTn id="17" dur="2000"/>
                                        <p:tgtEl>
                                          <p:spTgt spid="102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249"/>
                                        </p:tgtEl>
                                        <p:attrNameLst>
                                          <p:attrName>style.visibility</p:attrName>
                                        </p:attrNameLst>
                                      </p:cBhvr>
                                      <p:to>
                                        <p:strVal val="visible"/>
                                      </p:to>
                                    </p:set>
                                    <p:animEffect transition="in" filter="fade">
                                      <p:cBhvr>
                                        <p:cTn id="20" dur="2000"/>
                                        <p:tgtEl>
                                          <p:spTgt spid="1024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258"/>
                                        </p:tgtEl>
                                        <p:attrNameLst>
                                          <p:attrName>style.visibility</p:attrName>
                                        </p:attrNameLst>
                                      </p:cBhvr>
                                      <p:to>
                                        <p:strVal val="visible"/>
                                      </p:to>
                                    </p:set>
                                    <p:animEffect transition="in" filter="blinds(horizontal)">
                                      <p:cBhvr>
                                        <p:cTn id="25" dur="500"/>
                                        <p:tgtEl>
                                          <p:spTgt spid="1025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0253"/>
                                        </p:tgtEl>
                                        <p:attrNameLst>
                                          <p:attrName>style.visibility</p:attrName>
                                        </p:attrNameLst>
                                      </p:cBhvr>
                                      <p:to>
                                        <p:strVal val="visible"/>
                                      </p:to>
                                    </p:set>
                                    <p:anim calcmode="lin" valueType="num">
                                      <p:cBhvr>
                                        <p:cTn id="30" dur="500" fill="hold"/>
                                        <p:tgtEl>
                                          <p:spTgt spid="10253"/>
                                        </p:tgtEl>
                                        <p:attrNameLst>
                                          <p:attrName>ppt_w</p:attrName>
                                        </p:attrNameLst>
                                      </p:cBhvr>
                                      <p:tavLst>
                                        <p:tav tm="0">
                                          <p:val>
                                            <p:fltVal val="0"/>
                                          </p:val>
                                        </p:tav>
                                        <p:tav tm="100000">
                                          <p:val>
                                            <p:strVal val="#ppt_w"/>
                                          </p:val>
                                        </p:tav>
                                      </p:tavLst>
                                    </p:anim>
                                    <p:anim calcmode="lin" valueType="num">
                                      <p:cBhvr>
                                        <p:cTn id="31" dur="500" fill="hold"/>
                                        <p:tgtEl>
                                          <p:spTgt spid="10253"/>
                                        </p:tgtEl>
                                        <p:attrNameLst>
                                          <p:attrName>ppt_h</p:attrName>
                                        </p:attrNameLst>
                                      </p:cBhvr>
                                      <p:tavLst>
                                        <p:tav tm="0">
                                          <p:val>
                                            <p:fltVal val="0"/>
                                          </p:val>
                                        </p:tav>
                                        <p:tav tm="100000">
                                          <p:val>
                                            <p:strVal val="#ppt_h"/>
                                          </p:val>
                                        </p:tav>
                                      </p:tavLst>
                                    </p:anim>
                                    <p:animEffect transition="in" filter="fade">
                                      <p:cBhvr>
                                        <p:cTn id="32" dur="500"/>
                                        <p:tgtEl>
                                          <p:spTgt spid="10253"/>
                                        </p:tgtEl>
                                      </p:cBhvr>
                                    </p:animEffect>
                                  </p:childTnLst>
                                </p:cTn>
                              </p:par>
                              <p:par>
                                <p:cTn id="33" presetID="53" presetClass="entr" presetSubtype="0" fill="hold" grpId="0" nodeType="withEffect">
                                  <p:stCondLst>
                                    <p:cond delay="0"/>
                                  </p:stCondLst>
                                  <p:childTnLst>
                                    <p:set>
                                      <p:cBhvr>
                                        <p:cTn id="34" dur="1" fill="hold">
                                          <p:stCondLst>
                                            <p:cond delay="0"/>
                                          </p:stCondLst>
                                        </p:cTn>
                                        <p:tgtEl>
                                          <p:spTgt spid="10251"/>
                                        </p:tgtEl>
                                        <p:attrNameLst>
                                          <p:attrName>style.visibility</p:attrName>
                                        </p:attrNameLst>
                                      </p:cBhvr>
                                      <p:to>
                                        <p:strVal val="visible"/>
                                      </p:to>
                                    </p:set>
                                    <p:anim calcmode="lin" valueType="num">
                                      <p:cBhvr>
                                        <p:cTn id="35" dur="500" fill="hold"/>
                                        <p:tgtEl>
                                          <p:spTgt spid="10251"/>
                                        </p:tgtEl>
                                        <p:attrNameLst>
                                          <p:attrName>ppt_w</p:attrName>
                                        </p:attrNameLst>
                                      </p:cBhvr>
                                      <p:tavLst>
                                        <p:tav tm="0">
                                          <p:val>
                                            <p:fltVal val="0"/>
                                          </p:val>
                                        </p:tav>
                                        <p:tav tm="100000">
                                          <p:val>
                                            <p:strVal val="#ppt_w"/>
                                          </p:val>
                                        </p:tav>
                                      </p:tavLst>
                                    </p:anim>
                                    <p:anim calcmode="lin" valueType="num">
                                      <p:cBhvr>
                                        <p:cTn id="36" dur="500" fill="hold"/>
                                        <p:tgtEl>
                                          <p:spTgt spid="10251"/>
                                        </p:tgtEl>
                                        <p:attrNameLst>
                                          <p:attrName>ppt_h</p:attrName>
                                        </p:attrNameLst>
                                      </p:cBhvr>
                                      <p:tavLst>
                                        <p:tav tm="0">
                                          <p:val>
                                            <p:fltVal val="0"/>
                                          </p:val>
                                        </p:tav>
                                        <p:tav tm="100000">
                                          <p:val>
                                            <p:strVal val="#ppt_h"/>
                                          </p:val>
                                        </p:tav>
                                      </p:tavLst>
                                    </p:anim>
                                    <p:animEffect transition="in" filter="fade">
                                      <p:cBhvr>
                                        <p:cTn id="37" dur="500"/>
                                        <p:tgtEl>
                                          <p:spTgt spid="1025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0252"/>
                                        </p:tgtEl>
                                        <p:attrNameLst>
                                          <p:attrName>style.visibility</p:attrName>
                                        </p:attrNameLst>
                                      </p:cBhvr>
                                      <p:to>
                                        <p:strVal val="visible"/>
                                      </p:to>
                                    </p:set>
                                    <p:anim calcmode="lin" valueType="num">
                                      <p:cBhvr>
                                        <p:cTn id="42" dur="500" fill="hold"/>
                                        <p:tgtEl>
                                          <p:spTgt spid="10252"/>
                                        </p:tgtEl>
                                        <p:attrNameLst>
                                          <p:attrName>ppt_w</p:attrName>
                                        </p:attrNameLst>
                                      </p:cBhvr>
                                      <p:tavLst>
                                        <p:tav tm="0">
                                          <p:val>
                                            <p:fltVal val="0"/>
                                          </p:val>
                                        </p:tav>
                                        <p:tav tm="100000">
                                          <p:val>
                                            <p:strVal val="#ppt_w"/>
                                          </p:val>
                                        </p:tav>
                                      </p:tavLst>
                                    </p:anim>
                                    <p:anim calcmode="lin" valueType="num">
                                      <p:cBhvr>
                                        <p:cTn id="43" dur="500" fill="hold"/>
                                        <p:tgtEl>
                                          <p:spTgt spid="10252"/>
                                        </p:tgtEl>
                                        <p:attrNameLst>
                                          <p:attrName>ppt_h</p:attrName>
                                        </p:attrNameLst>
                                      </p:cBhvr>
                                      <p:tavLst>
                                        <p:tav tm="0">
                                          <p:val>
                                            <p:fltVal val="0"/>
                                          </p:val>
                                        </p:tav>
                                        <p:tav tm="100000">
                                          <p:val>
                                            <p:strVal val="#ppt_h"/>
                                          </p:val>
                                        </p:tav>
                                      </p:tavLst>
                                    </p:anim>
                                  </p:childTnLst>
                                </p:cTn>
                              </p:par>
                              <p:par>
                                <p:cTn id="44" presetID="23" presetClass="entr" presetSubtype="16" fill="hold" grpId="0" nodeType="withEffect">
                                  <p:stCondLst>
                                    <p:cond delay="0"/>
                                  </p:stCondLst>
                                  <p:childTnLst>
                                    <p:set>
                                      <p:cBhvr>
                                        <p:cTn id="45" dur="1" fill="hold">
                                          <p:stCondLst>
                                            <p:cond delay="0"/>
                                          </p:stCondLst>
                                        </p:cTn>
                                        <p:tgtEl>
                                          <p:spTgt spid="10250"/>
                                        </p:tgtEl>
                                        <p:attrNameLst>
                                          <p:attrName>style.visibility</p:attrName>
                                        </p:attrNameLst>
                                      </p:cBhvr>
                                      <p:to>
                                        <p:strVal val="visible"/>
                                      </p:to>
                                    </p:set>
                                    <p:anim calcmode="lin" valueType="num">
                                      <p:cBhvr>
                                        <p:cTn id="46" dur="500" fill="hold"/>
                                        <p:tgtEl>
                                          <p:spTgt spid="10250"/>
                                        </p:tgtEl>
                                        <p:attrNameLst>
                                          <p:attrName>ppt_w</p:attrName>
                                        </p:attrNameLst>
                                      </p:cBhvr>
                                      <p:tavLst>
                                        <p:tav tm="0">
                                          <p:val>
                                            <p:fltVal val="0"/>
                                          </p:val>
                                        </p:tav>
                                        <p:tav tm="100000">
                                          <p:val>
                                            <p:strVal val="#ppt_w"/>
                                          </p:val>
                                        </p:tav>
                                      </p:tavLst>
                                    </p:anim>
                                    <p:anim calcmode="lin" valueType="num">
                                      <p:cBhvr>
                                        <p:cTn id="47" dur="500" fill="hold"/>
                                        <p:tgtEl>
                                          <p:spTgt spid="102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8" grpId="0" animBg="1"/>
      <p:bldP spid="10249" grpId="0"/>
      <p:bldP spid="10250" grpId="0"/>
      <p:bldP spid="10251" grpId="0"/>
      <p:bldP spid="10252" grpId="0" animBg="1"/>
      <p:bldP spid="10253" grpId="0" animBg="1"/>
      <p:bldP spid="10257" grpId="0"/>
      <p:bldP spid="1025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981200" y="274639"/>
            <a:ext cx="8229600" cy="1425575"/>
          </a:xfrm>
          <a:solidFill>
            <a:schemeClr val="bg1"/>
          </a:solidFill>
        </p:spPr>
        <p:txBody>
          <a:bodyPr/>
          <a:lstStyle/>
          <a:p>
            <a:pPr eaLnBrk="1" hangingPunct="1"/>
            <a:r>
              <a:rPr lang="en-US" sz="4000"/>
              <a:t>Q/ the sum of the angles of a triangle is equal to two right angles</a:t>
            </a:r>
          </a:p>
        </p:txBody>
      </p:sp>
      <p:sp>
        <p:nvSpPr>
          <p:cNvPr id="50179" name="AutoShape 3"/>
          <p:cNvSpPr>
            <a:spLocks noChangeArrowheads="1"/>
          </p:cNvSpPr>
          <p:nvPr/>
        </p:nvSpPr>
        <p:spPr bwMode="auto">
          <a:xfrm>
            <a:off x="4224339" y="2492375"/>
            <a:ext cx="3889375" cy="2592388"/>
          </a:xfrm>
          <a:prstGeom prst="triangle">
            <a:avLst>
              <a:gd name="adj" fmla="val 50000"/>
            </a:avLst>
          </a:prstGeom>
          <a:noFill/>
          <a:ln w="889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50180" name="Line 4"/>
          <p:cNvSpPr>
            <a:spLocks noChangeShapeType="1"/>
          </p:cNvSpPr>
          <p:nvPr/>
        </p:nvSpPr>
        <p:spPr bwMode="auto">
          <a:xfrm>
            <a:off x="4440239" y="4797425"/>
            <a:ext cx="73025" cy="2873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1" name="Line 5"/>
          <p:cNvSpPr>
            <a:spLocks noChangeShapeType="1"/>
          </p:cNvSpPr>
          <p:nvPr/>
        </p:nvSpPr>
        <p:spPr bwMode="auto">
          <a:xfrm>
            <a:off x="6024564" y="2708275"/>
            <a:ext cx="2873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2" name="Line 6"/>
          <p:cNvSpPr>
            <a:spLocks noChangeShapeType="1"/>
          </p:cNvSpPr>
          <p:nvPr/>
        </p:nvSpPr>
        <p:spPr bwMode="auto">
          <a:xfrm flipH="1">
            <a:off x="7751763" y="4868863"/>
            <a:ext cx="21590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83" name="Text Box 7"/>
          <p:cNvSpPr txBox="1">
            <a:spLocks noChangeArrowheads="1"/>
          </p:cNvSpPr>
          <p:nvPr/>
        </p:nvSpPr>
        <p:spPr bwMode="auto">
          <a:xfrm>
            <a:off x="4635500" y="4529138"/>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2</a:t>
            </a:r>
          </a:p>
        </p:txBody>
      </p:sp>
      <p:sp>
        <p:nvSpPr>
          <p:cNvPr id="50184" name="Text Box 8"/>
          <p:cNvSpPr txBox="1">
            <a:spLocks noChangeArrowheads="1"/>
          </p:cNvSpPr>
          <p:nvPr/>
        </p:nvSpPr>
        <p:spPr bwMode="auto">
          <a:xfrm>
            <a:off x="7516813" y="4600575"/>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3</a:t>
            </a:r>
          </a:p>
        </p:txBody>
      </p:sp>
      <p:sp>
        <p:nvSpPr>
          <p:cNvPr id="50185" name="Text Box 9"/>
          <p:cNvSpPr txBox="1">
            <a:spLocks noChangeArrowheads="1"/>
          </p:cNvSpPr>
          <p:nvPr/>
        </p:nvSpPr>
        <p:spPr bwMode="auto">
          <a:xfrm>
            <a:off x="6005513" y="2800350"/>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1</a:t>
            </a:r>
          </a:p>
        </p:txBody>
      </p:sp>
      <p:sp>
        <p:nvSpPr>
          <p:cNvPr id="50186" name="Text Box 10"/>
          <p:cNvSpPr txBox="1">
            <a:spLocks noChangeArrowheads="1"/>
          </p:cNvSpPr>
          <p:nvPr/>
        </p:nvSpPr>
        <p:spPr bwMode="auto">
          <a:xfrm>
            <a:off x="3987800" y="5248275"/>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B</a:t>
            </a:r>
          </a:p>
        </p:txBody>
      </p:sp>
      <p:sp>
        <p:nvSpPr>
          <p:cNvPr id="50187" name="Text Box 11"/>
          <p:cNvSpPr txBox="1">
            <a:spLocks noChangeArrowheads="1"/>
          </p:cNvSpPr>
          <p:nvPr/>
        </p:nvSpPr>
        <p:spPr bwMode="auto">
          <a:xfrm>
            <a:off x="8164513" y="5176838"/>
            <a:ext cx="35137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C</a:t>
            </a:r>
          </a:p>
        </p:txBody>
      </p:sp>
      <p:sp>
        <p:nvSpPr>
          <p:cNvPr id="50188" name="Text Box 12"/>
          <p:cNvSpPr txBox="1">
            <a:spLocks noChangeArrowheads="1"/>
          </p:cNvSpPr>
          <p:nvPr/>
        </p:nvSpPr>
        <p:spPr bwMode="auto">
          <a:xfrm>
            <a:off x="6075363" y="1865313"/>
            <a:ext cx="338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A</a:t>
            </a:r>
          </a:p>
        </p:txBody>
      </p:sp>
      <p:sp>
        <p:nvSpPr>
          <p:cNvPr id="11277" name="Line 13"/>
          <p:cNvSpPr>
            <a:spLocks noChangeShapeType="1"/>
          </p:cNvSpPr>
          <p:nvPr/>
        </p:nvSpPr>
        <p:spPr bwMode="auto">
          <a:xfrm flipH="1">
            <a:off x="4151313" y="2420938"/>
            <a:ext cx="4032250" cy="0"/>
          </a:xfrm>
          <a:prstGeom prst="line">
            <a:avLst/>
          </a:prstGeom>
          <a:noFill/>
          <a:ln w="762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8" name="Line 14"/>
          <p:cNvSpPr>
            <a:spLocks noChangeShapeType="1"/>
          </p:cNvSpPr>
          <p:nvPr/>
        </p:nvSpPr>
        <p:spPr bwMode="auto">
          <a:xfrm flipH="1" flipV="1">
            <a:off x="5880100" y="2420938"/>
            <a:ext cx="21590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9" name="Line 15"/>
          <p:cNvSpPr>
            <a:spLocks noChangeShapeType="1"/>
          </p:cNvSpPr>
          <p:nvPr/>
        </p:nvSpPr>
        <p:spPr bwMode="auto">
          <a:xfrm flipV="1">
            <a:off x="6311900" y="2420938"/>
            <a:ext cx="21590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0" name="Text Box 16"/>
          <p:cNvSpPr txBox="1">
            <a:spLocks noChangeArrowheads="1"/>
          </p:cNvSpPr>
          <p:nvPr/>
        </p:nvSpPr>
        <p:spPr bwMode="auto">
          <a:xfrm>
            <a:off x="5211763" y="2513013"/>
            <a:ext cx="3129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4</a:t>
            </a:r>
          </a:p>
        </p:txBody>
      </p:sp>
      <p:sp>
        <p:nvSpPr>
          <p:cNvPr id="11281" name="Text Box 17"/>
          <p:cNvSpPr txBox="1">
            <a:spLocks noChangeArrowheads="1"/>
          </p:cNvSpPr>
          <p:nvPr/>
        </p:nvSpPr>
        <p:spPr bwMode="auto">
          <a:xfrm>
            <a:off x="6724650" y="24399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5</a:t>
            </a:r>
          </a:p>
        </p:txBody>
      </p:sp>
      <p:sp>
        <p:nvSpPr>
          <p:cNvPr id="50194" name="Text Box 12"/>
          <p:cNvSpPr txBox="1">
            <a:spLocks noChangeArrowheads="1"/>
          </p:cNvSpPr>
          <p:nvPr/>
        </p:nvSpPr>
        <p:spPr bwMode="auto">
          <a:xfrm>
            <a:off x="7362825" y="2017714"/>
            <a:ext cx="350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D</a:t>
            </a:r>
          </a:p>
        </p:txBody>
      </p:sp>
    </p:spTree>
    <p:extLst>
      <p:ext uri="{BB962C8B-B14F-4D97-AF65-F5344CB8AC3E}">
        <p14:creationId xmlns:p14="http://schemas.microsoft.com/office/powerpoint/2010/main" val="953548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77"/>
                                        </p:tgtEl>
                                        <p:attrNameLst>
                                          <p:attrName>style.visibility</p:attrName>
                                        </p:attrNameLst>
                                      </p:cBhvr>
                                      <p:to>
                                        <p:strVal val="visible"/>
                                      </p:to>
                                    </p:set>
                                    <p:anim calcmode="lin" valueType="num">
                                      <p:cBhvr>
                                        <p:cTn id="7" dur="500" fill="hold"/>
                                        <p:tgtEl>
                                          <p:spTgt spid="11277"/>
                                        </p:tgtEl>
                                        <p:attrNameLst>
                                          <p:attrName>ppt_w</p:attrName>
                                        </p:attrNameLst>
                                      </p:cBhvr>
                                      <p:tavLst>
                                        <p:tav tm="0">
                                          <p:val>
                                            <p:fltVal val="0"/>
                                          </p:val>
                                        </p:tav>
                                        <p:tav tm="100000">
                                          <p:val>
                                            <p:strVal val="#ppt_w"/>
                                          </p:val>
                                        </p:tav>
                                      </p:tavLst>
                                    </p:anim>
                                    <p:anim calcmode="lin" valueType="num">
                                      <p:cBhvr>
                                        <p:cTn id="8" dur="500" fill="hold"/>
                                        <p:tgtEl>
                                          <p:spTgt spid="11277"/>
                                        </p:tgtEl>
                                        <p:attrNameLst>
                                          <p:attrName>ppt_h</p:attrName>
                                        </p:attrNameLst>
                                      </p:cBhvr>
                                      <p:tavLst>
                                        <p:tav tm="0">
                                          <p:val>
                                            <p:fltVal val="0"/>
                                          </p:val>
                                        </p:tav>
                                        <p:tav tm="100000">
                                          <p:val>
                                            <p:strVal val="#ppt_h"/>
                                          </p:val>
                                        </p:tav>
                                      </p:tavLst>
                                    </p:anim>
                                    <p:animEffect transition="in" filter="fade">
                                      <p:cBhvr>
                                        <p:cTn id="9" dur="500"/>
                                        <p:tgtEl>
                                          <p:spTgt spid="1127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281"/>
                                        </p:tgtEl>
                                        <p:attrNameLst>
                                          <p:attrName>style.visibility</p:attrName>
                                        </p:attrNameLst>
                                      </p:cBhvr>
                                      <p:to>
                                        <p:strVal val="visible"/>
                                      </p:to>
                                    </p:set>
                                    <p:anim calcmode="lin" valueType="num">
                                      <p:cBhvr>
                                        <p:cTn id="12" dur="500" fill="hold"/>
                                        <p:tgtEl>
                                          <p:spTgt spid="11281"/>
                                        </p:tgtEl>
                                        <p:attrNameLst>
                                          <p:attrName>ppt_w</p:attrName>
                                        </p:attrNameLst>
                                      </p:cBhvr>
                                      <p:tavLst>
                                        <p:tav tm="0">
                                          <p:val>
                                            <p:fltVal val="0"/>
                                          </p:val>
                                        </p:tav>
                                        <p:tav tm="100000">
                                          <p:val>
                                            <p:strVal val="#ppt_w"/>
                                          </p:val>
                                        </p:tav>
                                      </p:tavLst>
                                    </p:anim>
                                    <p:anim calcmode="lin" valueType="num">
                                      <p:cBhvr>
                                        <p:cTn id="13" dur="500" fill="hold"/>
                                        <p:tgtEl>
                                          <p:spTgt spid="11281"/>
                                        </p:tgtEl>
                                        <p:attrNameLst>
                                          <p:attrName>ppt_h</p:attrName>
                                        </p:attrNameLst>
                                      </p:cBhvr>
                                      <p:tavLst>
                                        <p:tav tm="0">
                                          <p:val>
                                            <p:fltVal val="0"/>
                                          </p:val>
                                        </p:tav>
                                        <p:tav tm="100000">
                                          <p:val>
                                            <p:strVal val="#ppt_h"/>
                                          </p:val>
                                        </p:tav>
                                      </p:tavLst>
                                    </p:anim>
                                    <p:animEffect transition="in" filter="fade">
                                      <p:cBhvr>
                                        <p:cTn id="14" dur="500"/>
                                        <p:tgtEl>
                                          <p:spTgt spid="1128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1279"/>
                                        </p:tgtEl>
                                        <p:attrNameLst>
                                          <p:attrName>style.visibility</p:attrName>
                                        </p:attrNameLst>
                                      </p:cBhvr>
                                      <p:to>
                                        <p:strVal val="visible"/>
                                      </p:to>
                                    </p:set>
                                    <p:anim calcmode="lin" valueType="num">
                                      <p:cBhvr>
                                        <p:cTn id="17" dur="500" fill="hold"/>
                                        <p:tgtEl>
                                          <p:spTgt spid="11279"/>
                                        </p:tgtEl>
                                        <p:attrNameLst>
                                          <p:attrName>ppt_w</p:attrName>
                                        </p:attrNameLst>
                                      </p:cBhvr>
                                      <p:tavLst>
                                        <p:tav tm="0">
                                          <p:val>
                                            <p:fltVal val="0"/>
                                          </p:val>
                                        </p:tav>
                                        <p:tav tm="100000">
                                          <p:val>
                                            <p:strVal val="#ppt_w"/>
                                          </p:val>
                                        </p:tav>
                                      </p:tavLst>
                                    </p:anim>
                                    <p:anim calcmode="lin" valueType="num">
                                      <p:cBhvr>
                                        <p:cTn id="18" dur="500" fill="hold"/>
                                        <p:tgtEl>
                                          <p:spTgt spid="11279"/>
                                        </p:tgtEl>
                                        <p:attrNameLst>
                                          <p:attrName>ppt_h</p:attrName>
                                        </p:attrNameLst>
                                      </p:cBhvr>
                                      <p:tavLst>
                                        <p:tav tm="0">
                                          <p:val>
                                            <p:fltVal val="0"/>
                                          </p:val>
                                        </p:tav>
                                        <p:tav tm="100000">
                                          <p:val>
                                            <p:strVal val="#ppt_h"/>
                                          </p:val>
                                        </p:tav>
                                      </p:tavLst>
                                    </p:anim>
                                    <p:animEffect transition="in" filter="fade">
                                      <p:cBhvr>
                                        <p:cTn id="19" dur="500"/>
                                        <p:tgtEl>
                                          <p:spTgt spid="11279"/>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1278"/>
                                        </p:tgtEl>
                                        <p:attrNameLst>
                                          <p:attrName>style.visibility</p:attrName>
                                        </p:attrNameLst>
                                      </p:cBhvr>
                                      <p:to>
                                        <p:strVal val="visible"/>
                                      </p:to>
                                    </p:set>
                                    <p:anim calcmode="lin" valueType="num">
                                      <p:cBhvr>
                                        <p:cTn id="22" dur="500" fill="hold"/>
                                        <p:tgtEl>
                                          <p:spTgt spid="11278"/>
                                        </p:tgtEl>
                                        <p:attrNameLst>
                                          <p:attrName>ppt_w</p:attrName>
                                        </p:attrNameLst>
                                      </p:cBhvr>
                                      <p:tavLst>
                                        <p:tav tm="0">
                                          <p:val>
                                            <p:fltVal val="0"/>
                                          </p:val>
                                        </p:tav>
                                        <p:tav tm="100000">
                                          <p:val>
                                            <p:strVal val="#ppt_w"/>
                                          </p:val>
                                        </p:tav>
                                      </p:tavLst>
                                    </p:anim>
                                    <p:anim calcmode="lin" valueType="num">
                                      <p:cBhvr>
                                        <p:cTn id="23" dur="500" fill="hold"/>
                                        <p:tgtEl>
                                          <p:spTgt spid="11278"/>
                                        </p:tgtEl>
                                        <p:attrNameLst>
                                          <p:attrName>ppt_h</p:attrName>
                                        </p:attrNameLst>
                                      </p:cBhvr>
                                      <p:tavLst>
                                        <p:tav tm="0">
                                          <p:val>
                                            <p:fltVal val="0"/>
                                          </p:val>
                                        </p:tav>
                                        <p:tav tm="100000">
                                          <p:val>
                                            <p:strVal val="#ppt_h"/>
                                          </p:val>
                                        </p:tav>
                                      </p:tavLst>
                                    </p:anim>
                                    <p:animEffect transition="in" filter="fade">
                                      <p:cBhvr>
                                        <p:cTn id="24" dur="500"/>
                                        <p:tgtEl>
                                          <p:spTgt spid="11278"/>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1280"/>
                                        </p:tgtEl>
                                        <p:attrNameLst>
                                          <p:attrName>style.visibility</p:attrName>
                                        </p:attrNameLst>
                                      </p:cBhvr>
                                      <p:to>
                                        <p:strVal val="visible"/>
                                      </p:to>
                                    </p:set>
                                    <p:anim calcmode="lin" valueType="num">
                                      <p:cBhvr>
                                        <p:cTn id="27" dur="500" fill="hold"/>
                                        <p:tgtEl>
                                          <p:spTgt spid="11280"/>
                                        </p:tgtEl>
                                        <p:attrNameLst>
                                          <p:attrName>ppt_w</p:attrName>
                                        </p:attrNameLst>
                                      </p:cBhvr>
                                      <p:tavLst>
                                        <p:tav tm="0">
                                          <p:val>
                                            <p:fltVal val="0"/>
                                          </p:val>
                                        </p:tav>
                                        <p:tav tm="100000">
                                          <p:val>
                                            <p:strVal val="#ppt_w"/>
                                          </p:val>
                                        </p:tav>
                                      </p:tavLst>
                                    </p:anim>
                                    <p:anim calcmode="lin" valueType="num">
                                      <p:cBhvr>
                                        <p:cTn id="28" dur="500" fill="hold"/>
                                        <p:tgtEl>
                                          <p:spTgt spid="11280"/>
                                        </p:tgtEl>
                                        <p:attrNameLst>
                                          <p:attrName>ppt_h</p:attrName>
                                        </p:attrNameLst>
                                      </p:cBhvr>
                                      <p:tavLst>
                                        <p:tav tm="0">
                                          <p:val>
                                            <p:fltVal val="0"/>
                                          </p:val>
                                        </p:tav>
                                        <p:tav tm="100000">
                                          <p:val>
                                            <p:strVal val="#ppt_h"/>
                                          </p:val>
                                        </p:tav>
                                      </p:tavLst>
                                    </p:anim>
                                    <p:animEffect transition="in" filter="fade">
                                      <p:cBhvr>
                                        <p:cTn id="29" dur="500"/>
                                        <p:tgtEl>
                                          <p:spTgt spid="11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animBg="1"/>
      <p:bldP spid="11278" grpId="0" animBg="1"/>
      <p:bldP spid="11279" grpId="0" animBg="1"/>
      <p:bldP spid="11280" grpId="0"/>
      <p:bldP spid="112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95525" y="490539"/>
            <a:ext cx="8229600" cy="4295775"/>
          </a:xfrm>
        </p:spPr>
        <p:txBody>
          <a:bodyPr/>
          <a:lstStyle/>
          <a:p>
            <a:pPr algn="l" eaLnBrk="1" hangingPunct="1"/>
            <a:r>
              <a:rPr lang="en-US" sz="3200" b="1" u="sng"/>
              <a:t>Equivalent Axiom </a:t>
            </a:r>
            <a:r>
              <a:rPr lang="en-US" sz="3200"/>
              <a:t>(E.A.)</a:t>
            </a:r>
            <a:br>
              <a:rPr lang="en-US" sz="3200"/>
            </a:br>
            <a:r>
              <a:rPr lang="en-US" sz="3200"/>
              <a:t/>
            </a:r>
            <a:br>
              <a:rPr lang="en-US" sz="3200"/>
            </a:br>
            <a:r>
              <a:rPr lang="en-US" sz="3200"/>
              <a:t>E.A. with (1-4) Euclid’s Axiom   →    E5A</a:t>
            </a:r>
            <a:br>
              <a:rPr lang="en-US" sz="3200"/>
            </a:br>
            <a:r>
              <a:rPr lang="en-US" sz="3200"/>
              <a:t>or</a:t>
            </a:r>
            <a:br>
              <a:rPr lang="en-US" sz="3200"/>
            </a:br>
            <a:r>
              <a:rPr lang="en-US" sz="3200"/>
              <a:t>E5A with (1-4) Euclid’s Axiom   →    E.A.</a:t>
            </a:r>
          </a:p>
        </p:txBody>
      </p:sp>
      <p:sp>
        <p:nvSpPr>
          <p:cNvPr id="51203" name="TextBox 2"/>
          <p:cNvSpPr txBox="1">
            <a:spLocks noChangeArrowheads="1"/>
          </p:cNvSpPr>
          <p:nvPr/>
        </p:nvSpPr>
        <p:spPr bwMode="auto">
          <a:xfrm>
            <a:off x="7088566" y="2156481"/>
            <a:ext cx="928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a:t>prove</a:t>
            </a:r>
            <a:endParaRPr lang="ar-IQ" sz="1800"/>
          </a:p>
        </p:txBody>
      </p:sp>
      <p:sp>
        <p:nvSpPr>
          <p:cNvPr id="51204" name="TextBox 3"/>
          <p:cNvSpPr txBox="1">
            <a:spLocks noChangeArrowheads="1"/>
          </p:cNvSpPr>
          <p:nvPr/>
        </p:nvSpPr>
        <p:spPr bwMode="auto">
          <a:xfrm>
            <a:off x="7102013" y="2937250"/>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1800" dirty="0"/>
              <a:t>prove</a:t>
            </a:r>
            <a:endParaRPr lang="ar-IQ" sz="1800" dirty="0"/>
          </a:p>
        </p:txBody>
      </p:sp>
    </p:spTree>
    <p:extLst>
      <p:ext uri="{BB962C8B-B14F-4D97-AF65-F5344CB8AC3E}">
        <p14:creationId xmlns:p14="http://schemas.microsoft.com/office/powerpoint/2010/main" val="4168440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330450" y="490538"/>
            <a:ext cx="8229600" cy="5891212"/>
          </a:xfrm>
        </p:spPr>
        <p:txBody>
          <a:bodyPr/>
          <a:lstStyle/>
          <a:p>
            <a:pPr algn="l" eaLnBrk="1" hangingPunct="1"/>
            <a:r>
              <a:rPr lang="en-US" sz="3200" b="1" u="sng" dirty="0">
                <a:solidFill>
                  <a:srgbClr val="0000FF"/>
                </a:solidFill>
              </a:rPr>
              <a:t>Some of Equivalent Axiom to Euclid’s fifth Axiom:</a:t>
            </a:r>
            <a:r>
              <a:rPr lang="en-US" sz="3200" b="1" u="sng" dirty="0"/>
              <a:t/>
            </a:r>
            <a:br>
              <a:rPr lang="en-US" sz="3200" b="1" u="sng" dirty="0"/>
            </a:br>
            <a:r>
              <a:rPr lang="en-US" sz="3200" dirty="0"/>
              <a:t>1) E5A</a:t>
            </a:r>
            <a:br>
              <a:rPr lang="en-US" sz="3200" dirty="0"/>
            </a:br>
            <a:r>
              <a:rPr lang="en-US" sz="3200" dirty="0"/>
              <a:t>2)</a:t>
            </a:r>
            <a:r>
              <a:rPr lang="en-US" sz="3200" dirty="0" err="1"/>
              <a:t>playfair’s</a:t>
            </a:r>
            <a:r>
              <a:rPr lang="en-US" sz="3200" dirty="0"/>
              <a:t> axiom : through a given point can be drawn only one </a:t>
            </a:r>
            <a:r>
              <a:rPr lang="en-US" sz="3200" dirty="0" smtClean="0"/>
              <a:t>parallel line </a:t>
            </a:r>
            <a:r>
              <a:rPr lang="en-US" sz="3200" dirty="0"/>
              <a:t>to a given line.</a:t>
            </a:r>
            <a:br>
              <a:rPr lang="en-US" sz="3200" dirty="0"/>
            </a:br>
            <a:r>
              <a:rPr lang="en-US" sz="1800" dirty="0"/>
              <a:t/>
            </a:r>
            <a:br>
              <a:rPr lang="en-US" sz="1800" dirty="0"/>
            </a:br>
            <a:r>
              <a:rPr lang="en-US" sz="3200" dirty="0"/>
              <a:t>3) if a straight line intersects one of two parallel lines, it will intersects the other also.</a:t>
            </a:r>
            <a:br>
              <a:rPr lang="en-US" sz="3200" dirty="0"/>
            </a:br>
            <a:r>
              <a:rPr lang="en-US" sz="1800" dirty="0"/>
              <a:t/>
            </a:r>
            <a:br>
              <a:rPr lang="en-US" sz="1800" dirty="0"/>
            </a:br>
            <a:r>
              <a:rPr lang="en-US" sz="3200" dirty="0"/>
              <a:t>4) straight lines which are parallel to the same straight line are parallel to one another</a:t>
            </a:r>
          </a:p>
        </p:txBody>
      </p:sp>
    </p:spTree>
    <p:extLst>
      <p:ext uri="{BB962C8B-B14F-4D97-AF65-F5344CB8AC3E}">
        <p14:creationId xmlns:p14="http://schemas.microsoft.com/office/powerpoint/2010/main" val="1000545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330450" y="260351"/>
            <a:ext cx="8229600" cy="6107113"/>
          </a:xfrm>
        </p:spPr>
        <p:txBody>
          <a:bodyPr/>
          <a:lstStyle/>
          <a:p>
            <a:pPr algn="l" eaLnBrk="1" hangingPunct="1"/>
            <a:r>
              <a:rPr lang="en-US" sz="3600"/>
              <a:t>5) If in a quadrilateral three angles are right angles, then the fourth angle is also a right angle.</a:t>
            </a:r>
            <a:br>
              <a:rPr lang="en-US" sz="3600"/>
            </a:br>
            <a:r>
              <a:rPr lang="en-US" sz="2000"/>
              <a:t/>
            </a:r>
            <a:br>
              <a:rPr lang="en-US" sz="2000"/>
            </a:br>
            <a:r>
              <a:rPr lang="en-US" sz="3600"/>
              <a:t>6) there exists a pair of similar triangles</a:t>
            </a:r>
            <a:br>
              <a:rPr lang="en-US" sz="3600"/>
            </a:br>
            <a:r>
              <a:rPr lang="en-US" sz="1800"/>
              <a:t/>
            </a:r>
            <a:br>
              <a:rPr lang="en-US" sz="1800"/>
            </a:br>
            <a:r>
              <a:rPr lang="en-US" sz="3600"/>
              <a:t>7) the perpendicular distance is constant between two parallel lines.</a:t>
            </a:r>
            <a:br>
              <a:rPr lang="en-US" sz="3600"/>
            </a:br>
            <a:r>
              <a:rPr lang="en-US" sz="2000"/>
              <a:t/>
            </a:r>
            <a:br>
              <a:rPr lang="en-US" sz="2000"/>
            </a:br>
            <a:r>
              <a:rPr lang="en-US" sz="3600"/>
              <a:t>8) the sum of the angles of a triangle equals two right angles. </a:t>
            </a:r>
            <a:br>
              <a:rPr lang="en-US" sz="3600"/>
            </a:br>
            <a:endParaRPr lang="en-US" sz="3600"/>
          </a:p>
        </p:txBody>
      </p:sp>
    </p:spTree>
    <p:extLst>
      <p:ext uri="{BB962C8B-B14F-4D97-AF65-F5344CB8AC3E}">
        <p14:creationId xmlns:p14="http://schemas.microsoft.com/office/powerpoint/2010/main" val="1005747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330450" y="490538"/>
            <a:ext cx="8229600" cy="5891212"/>
          </a:xfrm>
        </p:spPr>
        <p:txBody>
          <a:bodyPr/>
          <a:lstStyle/>
          <a:p>
            <a:pPr algn="l" eaLnBrk="1" hangingPunct="1"/>
            <a:r>
              <a:rPr lang="en-US" sz="3600"/>
              <a:t/>
            </a:r>
            <a:br>
              <a:rPr lang="en-US" sz="3600"/>
            </a:br>
            <a:r>
              <a:rPr lang="en-US" sz="3600"/>
              <a:t>9) the sum of the angles of a quadrilateral equals four right angles </a:t>
            </a:r>
            <a:br>
              <a:rPr lang="en-US" sz="3600"/>
            </a:br>
            <a:r>
              <a:rPr lang="en-US" sz="3600"/>
              <a:t/>
            </a:r>
            <a:br>
              <a:rPr lang="en-US" sz="3600"/>
            </a:br>
            <a:r>
              <a:rPr lang="en-US" sz="3600"/>
              <a:t>10) if two parallel lines falling a cross two other parallel lines the internal and external angles of one of them are equal, so the other external and internal angles are equal too.</a:t>
            </a:r>
          </a:p>
        </p:txBody>
      </p:sp>
    </p:spTree>
    <p:extLst>
      <p:ext uri="{BB962C8B-B14F-4D97-AF65-F5344CB8AC3E}">
        <p14:creationId xmlns:p14="http://schemas.microsoft.com/office/powerpoint/2010/main" val="4172732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330450" y="490539"/>
            <a:ext cx="8229600" cy="3514725"/>
          </a:xfrm>
        </p:spPr>
        <p:txBody>
          <a:bodyPr/>
          <a:lstStyle/>
          <a:p>
            <a:pPr algn="l" eaLnBrk="1" hangingPunct="1"/>
            <a:r>
              <a:rPr lang="en-US" sz="3200"/>
              <a:t>11)There exists a circle passing through any three non collinear points. </a:t>
            </a:r>
            <a:br>
              <a:rPr lang="en-US" sz="3200"/>
            </a:br>
            <a:r>
              <a:rPr lang="en-US" sz="3200"/>
              <a:t/>
            </a:r>
            <a:br>
              <a:rPr lang="en-US" sz="3200"/>
            </a:br>
            <a:r>
              <a:rPr lang="en-US" sz="3200"/>
              <a:t>12) if the sum of the angles of any triangle equal to constant number then this constant number equal to two right angles.</a:t>
            </a:r>
          </a:p>
        </p:txBody>
      </p:sp>
    </p:spTree>
    <p:extLst>
      <p:ext uri="{BB962C8B-B14F-4D97-AF65-F5344CB8AC3E}">
        <p14:creationId xmlns:p14="http://schemas.microsoft.com/office/powerpoint/2010/main" val="370648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261</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Equivalent Axiom</vt:lpstr>
      <vt:lpstr>Proposition (29): A straight line falling  across parallel straight lines makes the alternate angles equal to one another, the external angle equal to the internal and opposite angle, and the sum of the internal angles of the same side equal to two right angles</vt:lpstr>
      <vt:lpstr>Proposition (31): to draw a straight line parallel to a given straight line through a given point</vt:lpstr>
      <vt:lpstr>Q/ the sum of the angles of a triangle is equal to two right angles</vt:lpstr>
      <vt:lpstr>Equivalent Axiom (E.A.)  E.A. with (1-4) Euclid’s Axiom   →    E5A or E5A with (1-4) Euclid’s Axiom   →    E.A.</vt:lpstr>
      <vt:lpstr>Some of Equivalent Axiom to Euclid’s fifth Axiom: 1) E5A 2)playfair’s axiom : through a given point can be drawn only one parallel line to a given line.  3) if a straight line intersects one of two parallel lines, it will intersects the other also.  4) straight lines which are parallel to the same straight line are parallel to one another</vt:lpstr>
      <vt:lpstr>5) If in a quadrilateral three angles are right angles, then the fourth angle is also a right angle.  6) there exists a pair of similar triangles  7) the perpendicular distance is constant between two parallel lines.  8) the sum of the angles of a triangle equals two right angles.  </vt:lpstr>
      <vt:lpstr> 9) the sum of the angles of a quadrilateral equals four right angles   10) if two parallel lines falling a cross two other parallel lines the internal and external angles of one of them are equal, so the other external and internal angles are equal too.</vt:lpstr>
      <vt:lpstr>11)There exists a circle passing through any three non collinear points.   12) if the sum of the angles of any triangle equal to constant number then this constant number equal to two right angles.</vt:lpstr>
      <vt:lpstr>12) if the sum of the angles of any triangle equal to constant number then this constant number equal to two right angles.</vt:lpstr>
      <vt:lpstr>playfair’s axiom : through a given point can be drawn only one parallel to a given line.  Is equivalent to Euclid’s fifth axiom case 1: if (1-4) Euclid’s axiom is true with playfair’s axiom , then we prove the Euclid’s fifth axiom. </vt:lpstr>
      <vt:lpstr>case 2: if (1-4) Euclid’s axiom is true with Euclid’s fifth axiom., then we prove the playfair’s axiom.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Equivalent Axiom</dc:title>
  <dc:creator>DR.Ahmed Saker 2O14</dc:creator>
  <cp:lastModifiedBy>DR.Ahmed Saker 2O14</cp:lastModifiedBy>
  <cp:revision>17</cp:revision>
  <dcterms:created xsi:type="dcterms:W3CDTF">2020-11-01T16:41:58Z</dcterms:created>
  <dcterms:modified xsi:type="dcterms:W3CDTF">2023-01-11T19:08:27Z</dcterms:modified>
</cp:coreProperties>
</file>