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6" d="100"/>
          <a:sy n="76" d="100"/>
        </p:scale>
        <p:origin x="420" y="6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46A54F-E7C8-4823-A819-ACF2907BD58F}"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10610-7408-4ACE-BDF9-FAADF8300E90}" type="slidenum">
              <a:rPr lang="en-US" smtClean="0"/>
              <a:t>‹#›</a:t>
            </a:fld>
            <a:endParaRPr lang="en-US"/>
          </a:p>
        </p:txBody>
      </p:sp>
    </p:spTree>
    <p:extLst>
      <p:ext uri="{BB962C8B-B14F-4D97-AF65-F5344CB8AC3E}">
        <p14:creationId xmlns:p14="http://schemas.microsoft.com/office/powerpoint/2010/main" val="187510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6A54F-E7C8-4823-A819-ACF2907BD58F}"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10610-7408-4ACE-BDF9-FAADF8300E90}" type="slidenum">
              <a:rPr lang="en-US" smtClean="0"/>
              <a:t>‹#›</a:t>
            </a:fld>
            <a:endParaRPr lang="en-US"/>
          </a:p>
        </p:txBody>
      </p:sp>
    </p:spTree>
    <p:extLst>
      <p:ext uri="{BB962C8B-B14F-4D97-AF65-F5344CB8AC3E}">
        <p14:creationId xmlns:p14="http://schemas.microsoft.com/office/powerpoint/2010/main" val="215613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6A54F-E7C8-4823-A819-ACF2907BD58F}"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10610-7408-4ACE-BDF9-FAADF8300E90}" type="slidenum">
              <a:rPr lang="en-US" smtClean="0"/>
              <a:t>‹#›</a:t>
            </a:fld>
            <a:endParaRPr lang="en-US"/>
          </a:p>
        </p:txBody>
      </p:sp>
    </p:spTree>
    <p:extLst>
      <p:ext uri="{BB962C8B-B14F-4D97-AF65-F5344CB8AC3E}">
        <p14:creationId xmlns:p14="http://schemas.microsoft.com/office/powerpoint/2010/main" val="1027724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6A54F-E7C8-4823-A819-ACF2907BD58F}"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10610-7408-4ACE-BDF9-FAADF8300E90}" type="slidenum">
              <a:rPr lang="en-US" smtClean="0"/>
              <a:t>‹#›</a:t>
            </a:fld>
            <a:endParaRPr lang="en-US"/>
          </a:p>
        </p:txBody>
      </p:sp>
    </p:spTree>
    <p:extLst>
      <p:ext uri="{BB962C8B-B14F-4D97-AF65-F5344CB8AC3E}">
        <p14:creationId xmlns:p14="http://schemas.microsoft.com/office/powerpoint/2010/main" val="248678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6A54F-E7C8-4823-A819-ACF2907BD58F}"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10610-7408-4ACE-BDF9-FAADF8300E90}" type="slidenum">
              <a:rPr lang="en-US" smtClean="0"/>
              <a:t>‹#›</a:t>
            </a:fld>
            <a:endParaRPr lang="en-US"/>
          </a:p>
        </p:txBody>
      </p:sp>
    </p:spTree>
    <p:extLst>
      <p:ext uri="{BB962C8B-B14F-4D97-AF65-F5344CB8AC3E}">
        <p14:creationId xmlns:p14="http://schemas.microsoft.com/office/powerpoint/2010/main" val="22911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46A54F-E7C8-4823-A819-ACF2907BD58F}"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10610-7408-4ACE-BDF9-FAADF8300E90}" type="slidenum">
              <a:rPr lang="en-US" smtClean="0"/>
              <a:t>‹#›</a:t>
            </a:fld>
            <a:endParaRPr lang="en-US"/>
          </a:p>
        </p:txBody>
      </p:sp>
    </p:spTree>
    <p:extLst>
      <p:ext uri="{BB962C8B-B14F-4D97-AF65-F5344CB8AC3E}">
        <p14:creationId xmlns:p14="http://schemas.microsoft.com/office/powerpoint/2010/main" val="173035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46A54F-E7C8-4823-A819-ACF2907BD58F}" type="datetimeFigureOut">
              <a:rPr lang="en-US" smtClean="0"/>
              <a:t>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910610-7408-4ACE-BDF9-FAADF8300E90}" type="slidenum">
              <a:rPr lang="en-US" smtClean="0"/>
              <a:t>‹#›</a:t>
            </a:fld>
            <a:endParaRPr lang="en-US"/>
          </a:p>
        </p:txBody>
      </p:sp>
    </p:spTree>
    <p:extLst>
      <p:ext uri="{BB962C8B-B14F-4D97-AF65-F5344CB8AC3E}">
        <p14:creationId xmlns:p14="http://schemas.microsoft.com/office/powerpoint/2010/main" val="92655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46A54F-E7C8-4823-A819-ACF2907BD58F}" type="datetimeFigureOut">
              <a:rPr lang="en-US" smtClean="0"/>
              <a:t>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910610-7408-4ACE-BDF9-FAADF8300E90}" type="slidenum">
              <a:rPr lang="en-US" smtClean="0"/>
              <a:t>‹#›</a:t>
            </a:fld>
            <a:endParaRPr lang="en-US"/>
          </a:p>
        </p:txBody>
      </p:sp>
    </p:spTree>
    <p:extLst>
      <p:ext uri="{BB962C8B-B14F-4D97-AF65-F5344CB8AC3E}">
        <p14:creationId xmlns:p14="http://schemas.microsoft.com/office/powerpoint/2010/main" val="13319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6A54F-E7C8-4823-A819-ACF2907BD58F}" type="datetimeFigureOut">
              <a:rPr lang="en-US" smtClean="0"/>
              <a:t>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910610-7408-4ACE-BDF9-FAADF8300E90}" type="slidenum">
              <a:rPr lang="en-US" smtClean="0"/>
              <a:t>‹#›</a:t>
            </a:fld>
            <a:endParaRPr lang="en-US"/>
          </a:p>
        </p:txBody>
      </p:sp>
    </p:spTree>
    <p:extLst>
      <p:ext uri="{BB962C8B-B14F-4D97-AF65-F5344CB8AC3E}">
        <p14:creationId xmlns:p14="http://schemas.microsoft.com/office/powerpoint/2010/main" val="2232041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6A54F-E7C8-4823-A819-ACF2907BD58F}"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10610-7408-4ACE-BDF9-FAADF8300E90}" type="slidenum">
              <a:rPr lang="en-US" smtClean="0"/>
              <a:t>‹#›</a:t>
            </a:fld>
            <a:endParaRPr lang="en-US"/>
          </a:p>
        </p:txBody>
      </p:sp>
    </p:spTree>
    <p:extLst>
      <p:ext uri="{BB962C8B-B14F-4D97-AF65-F5344CB8AC3E}">
        <p14:creationId xmlns:p14="http://schemas.microsoft.com/office/powerpoint/2010/main" val="354911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6A54F-E7C8-4823-A819-ACF2907BD58F}"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10610-7408-4ACE-BDF9-FAADF8300E90}" type="slidenum">
              <a:rPr lang="en-US" smtClean="0"/>
              <a:t>‹#›</a:t>
            </a:fld>
            <a:endParaRPr lang="en-US"/>
          </a:p>
        </p:txBody>
      </p:sp>
    </p:spTree>
    <p:extLst>
      <p:ext uri="{BB962C8B-B14F-4D97-AF65-F5344CB8AC3E}">
        <p14:creationId xmlns:p14="http://schemas.microsoft.com/office/powerpoint/2010/main" val="86388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6A54F-E7C8-4823-A819-ACF2907BD58F}" type="datetimeFigureOut">
              <a:rPr lang="en-US" smtClean="0"/>
              <a:t>2/23/2023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10610-7408-4ACE-BDF9-FAADF8300E90}" type="slidenum">
              <a:rPr lang="en-US" smtClean="0"/>
              <a:t>‹#›</a:t>
            </a:fld>
            <a:endParaRPr lang="en-US"/>
          </a:p>
        </p:txBody>
      </p:sp>
    </p:spTree>
    <p:extLst>
      <p:ext uri="{BB962C8B-B14F-4D97-AF65-F5344CB8AC3E}">
        <p14:creationId xmlns:p14="http://schemas.microsoft.com/office/powerpoint/2010/main" val="2335615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Lecture </a:t>
            </a:r>
            <a:r>
              <a:rPr lang="en-US"/>
              <a:t>9</a:t>
            </a:r>
            <a:r>
              <a:rPr lang="en-US" smtClean="0"/>
              <a:t>: </a:t>
            </a:r>
            <a:r>
              <a:rPr lang="en-US" b="1" u="sng" dirty="0" err="1" smtClean="0">
                <a:solidFill>
                  <a:srgbClr val="0000FF"/>
                </a:solidFill>
              </a:rPr>
              <a:t>Abhary</a:t>
            </a:r>
            <a:endParaRPr lang="en-US" dirty="0"/>
          </a:p>
        </p:txBody>
      </p:sp>
    </p:spTree>
    <p:extLst>
      <p:ext uri="{BB962C8B-B14F-4D97-AF65-F5344CB8AC3E}">
        <p14:creationId xmlns:p14="http://schemas.microsoft.com/office/powerpoint/2010/main" val="4162963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0312" y="214313"/>
            <a:ext cx="10293851" cy="1551184"/>
          </a:xfrm>
        </p:spPr>
        <p:txBody>
          <a:bodyPr>
            <a:normAutofit fontScale="90000"/>
          </a:bodyPr>
          <a:lstStyle/>
          <a:p>
            <a:pPr algn="l" eaLnBrk="1" hangingPunct="1"/>
            <a:r>
              <a:rPr lang="en-US" sz="2800" b="1" u="sng" dirty="0" err="1">
                <a:solidFill>
                  <a:srgbClr val="0000FF"/>
                </a:solidFill>
              </a:rPr>
              <a:t>Abhary</a:t>
            </a:r>
            <a:r>
              <a:rPr lang="en-US" sz="2800" dirty="0"/>
              <a:t>: </a:t>
            </a:r>
            <a:br>
              <a:rPr lang="en-US" sz="2800" dirty="0"/>
            </a:br>
            <a:r>
              <a:rPr lang="en-US" sz="2800" dirty="0"/>
              <a:t> </a:t>
            </a:r>
            <a:r>
              <a:rPr lang="en-US" sz="2500" dirty="0"/>
              <a:t>The aim of </a:t>
            </a:r>
            <a:r>
              <a:rPr lang="en-US" sz="2400" b="1" u="sng" dirty="0" err="1">
                <a:solidFill>
                  <a:srgbClr val="0000FF"/>
                </a:solidFill>
              </a:rPr>
              <a:t>Abhary</a:t>
            </a:r>
            <a:r>
              <a:rPr lang="en-US" sz="2400" b="1" u="sng" dirty="0">
                <a:solidFill>
                  <a:srgbClr val="0000FF"/>
                </a:solidFill>
              </a:rPr>
              <a:t> </a:t>
            </a:r>
            <a:r>
              <a:rPr lang="en-US" sz="2500" dirty="0"/>
              <a:t>is to prove the E5A, he put an </a:t>
            </a:r>
            <a:r>
              <a:rPr lang="en-US" sz="2500" dirty="0">
                <a:solidFill>
                  <a:srgbClr val="FF0000"/>
                </a:solidFill>
              </a:rPr>
              <a:t>assumption</a:t>
            </a:r>
            <a:r>
              <a:rPr lang="en-US" sz="2500" dirty="0"/>
              <a:t> </a:t>
            </a:r>
            <a:r>
              <a:rPr lang="en-US" sz="2800" dirty="0"/>
              <a:t>(</a:t>
            </a:r>
            <a:r>
              <a:rPr lang="en-US" sz="2500" b="1" dirty="0">
                <a:solidFill>
                  <a:srgbClr val="0000FF"/>
                </a:solidFill>
              </a:rPr>
              <a:t>the perpendicular which is on the line that divided the angle in half, is intersects with two sides of the angle</a:t>
            </a:r>
            <a:r>
              <a:rPr lang="en-US" sz="2800" b="1" dirty="0" smtClean="0">
                <a:solidFill>
                  <a:srgbClr val="0000FF"/>
                </a:solidFill>
              </a:rPr>
              <a:t>)</a:t>
            </a:r>
            <a:endParaRPr lang="en-US" sz="2500" dirty="0">
              <a:solidFill>
                <a:srgbClr val="0000FF"/>
              </a:solidFill>
            </a:endParaRPr>
          </a:p>
        </p:txBody>
      </p:sp>
      <p:sp>
        <p:nvSpPr>
          <p:cNvPr id="65539" name="Line 3"/>
          <p:cNvSpPr>
            <a:spLocks noChangeShapeType="1"/>
          </p:cNvSpPr>
          <p:nvPr/>
        </p:nvSpPr>
        <p:spPr bwMode="auto">
          <a:xfrm>
            <a:off x="6096001" y="3448076"/>
            <a:ext cx="3313113"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0" name="Line 4"/>
          <p:cNvSpPr>
            <a:spLocks noChangeShapeType="1"/>
          </p:cNvSpPr>
          <p:nvPr/>
        </p:nvSpPr>
        <p:spPr bwMode="auto">
          <a:xfrm>
            <a:off x="6167439" y="1936776"/>
            <a:ext cx="3214687" cy="149066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1" name="Line 6"/>
          <p:cNvSpPr>
            <a:spLocks noChangeShapeType="1"/>
          </p:cNvSpPr>
          <p:nvPr/>
        </p:nvSpPr>
        <p:spPr bwMode="auto">
          <a:xfrm>
            <a:off x="7634289" y="2643214"/>
            <a:ext cx="46037" cy="804863"/>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2" name="Line 7"/>
          <p:cNvSpPr>
            <a:spLocks noChangeShapeType="1"/>
          </p:cNvSpPr>
          <p:nvPr/>
        </p:nvSpPr>
        <p:spPr bwMode="auto">
          <a:xfrm>
            <a:off x="8497889" y="3000402"/>
            <a:ext cx="46037" cy="44767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3" name="Rectangle 9"/>
          <p:cNvSpPr>
            <a:spLocks noChangeArrowheads="1"/>
          </p:cNvSpPr>
          <p:nvPr/>
        </p:nvSpPr>
        <p:spPr bwMode="auto">
          <a:xfrm>
            <a:off x="7464425" y="3305201"/>
            <a:ext cx="431800" cy="1444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5544" name="Rectangle 10"/>
          <p:cNvSpPr>
            <a:spLocks noChangeArrowheads="1"/>
          </p:cNvSpPr>
          <p:nvPr/>
        </p:nvSpPr>
        <p:spPr bwMode="auto">
          <a:xfrm>
            <a:off x="8328025" y="3305201"/>
            <a:ext cx="431800" cy="1444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65545" name="Text Box 11"/>
          <p:cNvSpPr txBox="1">
            <a:spLocks noChangeArrowheads="1"/>
          </p:cNvSpPr>
          <p:nvPr/>
        </p:nvSpPr>
        <p:spPr bwMode="auto">
          <a:xfrm>
            <a:off x="5238750" y="4489476"/>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65546" name="Text Box 12"/>
          <p:cNvSpPr txBox="1">
            <a:spLocks noChangeArrowheads="1"/>
          </p:cNvSpPr>
          <p:nvPr/>
        </p:nvSpPr>
        <p:spPr bwMode="auto">
          <a:xfrm>
            <a:off x="9707564" y="3305202"/>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65547" name="Text Box 13"/>
          <p:cNvSpPr txBox="1">
            <a:spLocks noChangeArrowheads="1"/>
          </p:cNvSpPr>
          <p:nvPr/>
        </p:nvSpPr>
        <p:spPr bwMode="auto">
          <a:xfrm>
            <a:off x="5808664" y="1792313"/>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65548" name="Text Box 17"/>
          <p:cNvSpPr txBox="1">
            <a:spLocks noChangeArrowheads="1"/>
          </p:cNvSpPr>
          <p:nvPr/>
        </p:nvSpPr>
        <p:spPr bwMode="auto">
          <a:xfrm>
            <a:off x="7535863" y="3540151"/>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a:t>
            </a:r>
          </a:p>
        </p:txBody>
      </p:sp>
      <p:sp>
        <p:nvSpPr>
          <p:cNvPr id="65549" name="Text Box 18"/>
          <p:cNvSpPr txBox="1">
            <a:spLocks noChangeArrowheads="1"/>
          </p:cNvSpPr>
          <p:nvPr/>
        </p:nvSpPr>
        <p:spPr bwMode="auto">
          <a:xfrm>
            <a:off x="8167689" y="3414738"/>
            <a:ext cx="377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m</a:t>
            </a:r>
          </a:p>
        </p:txBody>
      </p:sp>
      <p:sp>
        <p:nvSpPr>
          <p:cNvPr id="65550" name="Text Box 19"/>
          <p:cNvSpPr txBox="1">
            <a:spLocks noChangeArrowheads="1"/>
          </p:cNvSpPr>
          <p:nvPr/>
        </p:nvSpPr>
        <p:spPr bwMode="auto">
          <a:xfrm>
            <a:off x="7475538" y="1985988"/>
            <a:ext cx="4492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r>
              <a:rPr lang="en-US"/>
              <a:t>`</a:t>
            </a:r>
            <a:endParaRPr lang="en-US" sz="1800"/>
          </a:p>
        </p:txBody>
      </p:sp>
      <p:sp>
        <p:nvSpPr>
          <p:cNvPr id="65551" name="Text Box 20"/>
          <p:cNvSpPr txBox="1">
            <a:spLocks noChangeArrowheads="1"/>
          </p:cNvSpPr>
          <p:nvPr/>
        </p:nvSpPr>
        <p:spPr bwMode="auto">
          <a:xfrm>
            <a:off x="8410575" y="2486052"/>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n</a:t>
            </a:r>
          </a:p>
        </p:txBody>
      </p:sp>
      <p:sp>
        <p:nvSpPr>
          <p:cNvPr id="65552" name="Line 4"/>
          <p:cNvSpPr>
            <a:spLocks noChangeShapeType="1"/>
          </p:cNvSpPr>
          <p:nvPr/>
        </p:nvSpPr>
        <p:spPr bwMode="auto">
          <a:xfrm flipV="1">
            <a:off x="5810251" y="3427439"/>
            <a:ext cx="3571875" cy="128587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3" name="Text Box 11"/>
          <p:cNvSpPr txBox="1">
            <a:spLocks noChangeArrowheads="1"/>
          </p:cNvSpPr>
          <p:nvPr/>
        </p:nvSpPr>
        <p:spPr bwMode="auto">
          <a:xfrm>
            <a:off x="5391150" y="3284563"/>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Tree>
    <p:extLst>
      <p:ext uri="{BB962C8B-B14F-4D97-AF65-F5344CB8AC3E}">
        <p14:creationId xmlns:p14="http://schemas.microsoft.com/office/powerpoint/2010/main" val="1120640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2524125" y="142875"/>
            <a:ext cx="7920038" cy="4071938"/>
          </a:xfrm>
        </p:spPr>
        <p:txBody>
          <a:bodyPr/>
          <a:lstStyle/>
          <a:p>
            <a:pPr algn="l" eaLnBrk="1" hangingPunct="1"/>
            <a:r>
              <a:rPr lang="en-US" sz="2500"/>
              <a:t> </a:t>
            </a:r>
            <a:r>
              <a:rPr lang="en-US" sz="2400" b="1">
                <a:solidFill>
                  <a:srgbClr val="0000FF"/>
                </a:solidFill>
              </a:rPr>
              <a:t>Abhary </a:t>
            </a:r>
            <a:r>
              <a:rPr lang="en-US" sz="2500"/>
              <a:t> proved the Euclid’s fifth Axiom, in these ways:-</a:t>
            </a:r>
            <a:br>
              <a:rPr lang="en-US" sz="2500"/>
            </a:br>
            <a:r>
              <a:rPr lang="en-US" sz="2500"/>
              <a:t>first way: if one of the internal angles is right and the other is acute.</a:t>
            </a:r>
            <a:br>
              <a:rPr lang="en-US" sz="2500"/>
            </a:br>
            <a:r>
              <a:rPr lang="en-US" sz="2500"/>
              <a:t/>
            </a:r>
            <a:br>
              <a:rPr lang="en-US" sz="2500"/>
            </a:br>
            <a:r>
              <a:rPr lang="en-US" sz="2500"/>
              <a:t>Second way: if the two internal angles are acute.</a:t>
            </a:r>
            <a:br>
              <a:rPr lang="en-US" sz="2500"/>
            </a:br>
            <a:r>
              <a:rPr lang="en-US" sz="2500"/>
              <a:t/>
            </a:r>
            <a:br>
              <a:rPr lang="en-US" sz="2500"/>
            </a:br>
            <a:r>
              <a:rPr lang="en-US" sz="2500"/>
              <a:t>Third way: if one of the internal angles is obtuse and the other is acute</a:t>
            </a:r>
            <a:endParaRPr lang="en-US" sz="2500">
              <a:solidFill>
                <a:srgbClr val="0000FF"/>
              </a:solidFill>
            </a:endParaRPr>
          </a:p>
        </p:txBody>
      </p:sp>
    </p:spTree>
    <p:extLst>
      <p:ext uri="{BB962C8B-B14F-4D97-AF65-F5344CB8AC3E}">
        <p14:creationId xmlns:p14="http://schemas.microsoft.com/office/powerpoint/2010/main" val="1129612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75573" y="142875"/>
            <a:ext cx="10168590" cy="1230098"/>
          </a:xfrm>
        </p:spPr>
        <p:txBody>
          <a:bodyPr/>
          <a:lstStyle/>
          <a:p>
            <a:pPr algn="l" eaLnBrk="1" hangingPunct="1"/>
            <a:r>
              <a:rPr lang="en-US" sz="2500" b="1" u="sng" dirty="0"/>
              <a:t>Proof the first way</a:t>
            </a:r>
            <a:r>
              <a:rPr lang="en-US" sz="2500" dirty="0"/>
              <a:t>: if one of the internal angles is right and the other is acute.</a:t>
            </a:r>
            <a:br>
              <a:rPr lang="en-US" sz="2500" dirty="0"/>
            </a:br>
            <a:endParaRPr lang="en-US" sz="2500" dirty="0">
              <a:solidFill>
                <a:srgbClr val="0000FF"/>
              </a:solidFill>
            </a:endParaRPr>
          </a:p>
        </p:txBody>
      </p:sp>
      <p:cxnSp>
        <p:nvCxnSpPr>
          <p:cNvPr id="4" name="Straight Connector 3"/>
          <p:cNvCxnSpPr/>
          <p:nvPr/>
        </p:nvCxnSpPr>
        <p:spPr>
          <a:xfrm>
            <a:off x="5381626" y="2230224"/>
            <a:ext cx="4714875" cy="1587"/>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rot="5400000">
            <a:off x="4522789" y="3087474"/>
            <a:ext cx="1716087" cy="1587"/>
          </a:xfrm>
          <a:prstGeom prst="line">
            <a:avLst/>
          </a:prstGeom>
        </p:spPr>
        <p:style>
          <a:lnRef idx="3">
            <a:schemeClr val="accent6"/>
          </a:lnRef>
          <a:fillRef idx="0">
            <a:schemeClr val="accent6"/>
          </a:fillRef>
          <a:effectRef idx="2">
            <a:schemeClr val="accent6"/>
          </a:effectRef>
          <a:fontRef idx="minor">
            <a:schemeClr val="tx1"/>
          </a:fontRef>
        </p:style>
      </p:cxnSp>
      <p:cxnSp>
        <p:nvCxnSpPr>
          <p:cNvPr id="8" name="Straight Connector 7"/>
          <p:cNvCxnSpPr/>
          <p:nvPr/>
        </p:nvCxnSpPr>
        <p:spPr>
          <a:xfrm flipV="1">
            <a:off x="5381626" y="3016035"/>
            <a:ext cx="2214563" cy="928688"/>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3238501" y="2873161"/>
            <a:ext cx="2143125" cy="1071563"/>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sp>
        <p:nvSpPr>
          <p:cNvPr id="13" name="Rectangle 12"/>
          <p:cNvSpPr/>
          <p:nvPr/>
        </p:nvSpPr>
        <p:spPr>
          <a:xfrm>
            <a:off x="5381626" y="2230223"/>
            <a:ext cx="214313" cy="214312"/>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eaLnBrk="1" hangingPunct="1">
              <a:defRPr/>
            </a:pPr>
            <a:endParaRPr lang="en-US"/>
          </a:p>
        </p:txBody>
      </p:sp>
      <p:sp>
        <p:nvSpPr>
          <p:cNvPr id="14" name="Arc 13"/>
          <p:cNvSpPr/>
          <p:nvPr/>
        </p:nvSpPr>
        <p:spPr>
          <a:xfrm>
            <a:off x="5167313" y="3587535"/>
            <a:ext cx="500062" cy="5715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p>
        </p:txBody>
      </p:sp>
      <p:sp>
        <p:nvSpPr>
          <p:cNvPr id="15" name="Arc 14"/>
          <p:cNvSpPr/>
          <p:nvPr/>
        </p:nvSpPr>
        <p:spPr>
          <a:xfrm rot="15183795">
            <a:off x="5190332" y="3445454"/>
            <a:ext cx="479425" cy="642938"/>
          </a:xfrm>
          <a:prstGeom prst="arc">
            <a:avLst>
              <a:gd name="adj1" fmla="val 16200000"/>
              <a:gd name="adj2" fmla="val 21258885"/>
            </a:avLst>
          </a:prstGeom>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p>
        </p:txBody>
      </p:sp>
      <p:sp>
        <p:nvSpPr>
          <p:cNvPr id="67594" name="TextBox 15"/>
          <p:cNvSpPr txBox="1">
            <a:spLocks noChangeArrowheads="1"/>
          </p:cNvSpPr>
          <p:nvPr/>
        </p:nvSpPr>
        <p:spPr bwMode="auto">
          <a:xfrm>
            <a:off x="7810500" y="2944599"/>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67595" name="TextBox 16"/>
          <p:cNvSpPr txBox="1">
            <a:spLocks noChangeArrowheads="1"/>
          </p:cNvSpPr>
          <p:nvPr/>
        </p:nvSpPr>
        <p:spPr bwMode="auto">
          <a:xfrm>
            <a:off x="5238750" y="401616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67596" name="TextBox 17"/>
          <p:cNvSpPr txBox="1">
            <a:spLocks noChangeArrowheads="1"/>
          </p:cNvSpPr>
          <p:nvPr/>
        </p:nvSpPr>
        <p:spPr bwMode="auto">
          <a:xfrm>
            <a:off x="9667875" y="1801599"/>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67597" name="TextBox 18"/>
          <p:cNvSpPr txBox="1">
            <a:spLocks noChangeArrowheads="1"/>
          </p:cNvSpPr>
          <p:nvPr/>
        </p:nvSpPr>
        <p:spPr bwMode="auto">
          <a:xfrm>
            <a:off x="5310189" y="1730160"/>
            <a:ext cx="3762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m</a:t>
            </a:r>
          </a:p>
        </p:txBody>
      </p:sp>
      <p:sp>
        <p:nvSpPr>
          <p:cNvPr id="67598" name="TextBox 19"/>
          <p:cNvSpPr txBox="1">
            <a:spLocks noChangeArrowheads="1"/>
          </p:cNvSpPr>
          <p:nvPr/>
        </p:nvSpPr>
        <p:spPr bwMode="auto">
          <a:xfrm>
            <a:off x="5595938" y="3087474"/>
            <a:ext cx="3857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a:t>h</a:t>
            </a:r>
            <a:endParaRPr lang="en-US" sz="1800"/>
          </a:p>
        </p:txBody>
      </p:sp>
      <p:sp>
        <p:nvSpPr>
          <p:cNvPr id="21" name="TextBox 20"/>
          <p:cNvSpPr txBox="1">
            <a:spLocks noChangeArrowheads="1"/>
          </p:cNvSpPr>
          <p:nvPr/>
        </p:nvSpPr>
        <p:spPr bwMode="auto">
          <a:xfrm>
            <a:off x="4810126" y="2944598"/>
            <a:ext cx="5953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3600"/>
              <a:t>h`</a:t>
            </a:r>
            <a:endParaRPr lang="en-US" sz="1800"/>
          </a:p>
        </p:txBody>
      </p:sp>
      <p:sp>
        <p:nvSpPr>
          <p:cNvPr id="22" name="TextBox 21"/>
          <p:cNvSpPr txBox="1">
            <a:spLocks noChangeArrowheads="1"/>
          </p:cNvSpPr>
          <p:nvPr/>
        </p:nvSpPr>
        <p:spPr bwMode="auto">
          <a:xfrm>
            <a:off x="3167064" y="2515974"/>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17" name="TextBox 18"/>
          <p:cNvSpPr txBox="1">
            <a:spLocks noChangeArrowheads="1"/>
          </p:cNvSpPr>
          <p:nvPr/>
        </p:nvSpPr>
        <p:spPr bwMode="auto">
          <a:xfrm>
            <a:off x="5529824" y="2339758"/>
            <a:ext cx="7681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smtClean="0"/>
              <a:t>m=90</a:t>
            </a:r>
            <a:endParaRPr lang="en-US" sz="1800" dirty="0"/>
          </a:p>
        </p:txBody>
      </p:sp>
    </p:spTree>
    <p:extLst>
      <p:ext uri="{BB962C8B-B14F-4D97-AF65-F5344CB8AC3E}">
        <p14:creationId xmlns:p14="http://schemas.microsoft.com/office/powerpoint/2010/main" val="1209488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linds(horizontal)">
                                      <p:cBhvr>
                                        <p:cTn id="13" dur="500"/>
                                        <p:tgtEl>
                                          <p:spTgt spid="21"/>
                                        </p:tgtEl>
                                      </p:cBhvr>
                                    </p:animEffect>
                                  </p:childTnLst>
                                </p:cTn>
                              </p:par>
                              <p:par>
                                <p:cTn id="14" presetID="3" presetClass="entr" presetSubtype="1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linds(horizontal)">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45225" y="-182801"/>
            <a:ext cx="7920038" cy="2571750"/>
          </a:xfrm>
        </p:spPr>
        <p:txBody>
          <a:bodyPr/>
          <a:lstStyle/>
          <a:p>
            <a:pPr algn="l" eaLnBrk="1" hangingPunct="1"/>
            <a:r>
              <a:rPr lang="en-US" sz="2500" b="1" u="sng" dirty="0"/>
              <a:t>Proof the second way</a:t>
            </a:r>
            <a:r>
              <a:rPr lang="en-US" sz="2500" dirty="0"/>
              <a:t>: if  the two internal angles are  acute.</a:t>
            </a:r>
            <a:br>
              <a:rPr lang="en-US" sz="2500" dirty="0"/>
            </a:br>
            <a:endParaRPr lang="en-US" sz="2500" dirty="0">
              <a:solidFill>
                <a:srgbClr val="0000FF"/>
              </a:solidFill>
            </a:endParaRPr>
          </a:p>
        </p:txBody>
      </p:sp>
      <p:cxnSp>
        <p:nvCxnSpPr>
          <p:cNvPr id="4" name="Straight Connector 3"/>
          <p:cNvCxnSpPr/>
          <p:nvPr/>
        </p:nvCxnSpPr>
        <p:spPr>
          <a:xfrm>
            <a:off x="5381626" y="2292853"/>
            <a:ext cx="2214563" cy="85725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rot="5400000">
            <a:off x="4522789" y="3150104"/>
            <a:ext cx="1716087" cy="1587"/>
          </a:xfrm>
          <a:prstGeom prst="line">
            <a:avLst/>
          </a:prstGeom>
        </p:spPr>
        <p:style>
          <a:lnRef idx="3">
            <a:schemeClr val="accent6"/>
          </a:lnRef>
          <a:fillRef idx="0">
            <a:schemeClr val="accent6"/>
          </a:fillRef>
          <a:effectRef idx="2">
            <a:schemeClr val="accent6"/>
          </a:effectRef>
          <a:fontRef idx="minor">
            <a:schemeClr val="tx1"/>
          </a:fontRef>
        </p:style>
      </p:cxnSp>
      <p:cxnSp>
        <p:nvCxnSpPr>
          <p:cNvPr id="8" name="Straight Connector 7"/>
          <p:cNvCxnSpPr/>
          <p:nvPr/>
        </p:nvCxnSpPr>
        <p:spPr>
          <a:xfrm flipV="1">
            <a:off x="5381626" y="3292979"/>
            <a:ext cx="1643063" cy="714375"/>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rot="10800000" flipV="1">
            <a:off x="5381625" y="3935915"/>
            <a:ext cx="2643188" cy="71438"/>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sp>
        <p:nvSpPr>
          <p:cNvPr id="13" name="Rectangle 12"/>
          <p:cNvSpPr/>
          <p:nvPr/>
        </p:nvSpPr>
        <p:spPr>
          <a:xfrm>
            <a:off x="5381626" y="3793041"/>
            <a:ext cx="214313" cy="214313"/>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eaLnBrk="1" hangingPunct="1">
              <a:defRPr/>
            </a:pPr>
            <a:endParaRPr lang="en-US"/>
          </a:p>
        </p:txBody>
      </p:sp>
      <p:sp>
        <p:nvSpPr>
          <p:cNvPr id="14" name="Arc 13"/>
          <p:cNvSpPr/>
          <p:nvPr/>
        </p:nvSpPr>
        <p:spPr>
          <a:xfrm>
            <a:off x="5167313" y="3650165"/>
            <a:ext cx="500062" cy="571500"/>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p>
        </p:txBody>
      </p:sp>
      <p:sp>
        <p:nvSpPr>
          <p:cNvPr id="15" name="Arc 14"/>
          <p:cNvSpPr/>
          <p:nvPr/>
        </p:nvSpPr>
        <p:spPr>
          <a:xfrm rot="5144056">
            <a:off x="5052220" y="2020597"/>
            <a:ext cx="477837" cy="641350"/>
          </a:xfrm>
          <a:prstGeom prst="arc">
            <a:avLst>
              <a:gd name="adj1" fmla="val 16200000"/>
              <a:gd name="adj2" fmla="val 21258885"/>
            </a:avLst>
          </a:prstGeom>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p>
        </p:txBody>
      </p:sp>
      <p:sp>
        <p:nvSpPr>
          <p:cNvPr id="68618" name="TextBox 15"/>
          <p:cNvSpPr txBox="1">
            <a:spLocks noChangeArrowheads="1"/>
          </p:cNvSpPr>
          <p:nvPr/>
        </p:nvSpPr>
        <p:spPr bwMode="auto">
          <a:xfrm>
            <a:off x="7024689" y="3280279"/>
            <a:ext cx="300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x</a:t>
            </a:r>
          </a:p>
        </p:txBody>
      </p:sp>
      <p:sp>
        <p:nvSpPr>
          <p:cNvPr id="68619" name="TextBox 16"/>
          <p:cNvSpPr txBox="1">
            <a:spLocks noChangeArrowheads="1"/>
          </p:cNvSpPr>
          <p:nvPr/>
        </p:nvSpPr>
        <p:spPr bwMode="auto">
          <a:xfrm>
            <a:off x="5238750" y="4078790"/>
            <a:ext cx="30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y</a:t>
            </a:r>
          </a:p>
        </p:txBody>
      </p:sp>
      <p:sp>
        <p:nvSpPr>
          <p:cNvPr id="68620" name="TextBox 17"/>
          <p:cNvSpPr txBox="1">
            <a:spLocks noChangeArrowheads="1"/>
          </p:cNvSpPr>
          <p:nvPr/>
        </p:nvSpPr>
        <p:spPr bwMode="auto">
          <a:xfrm>
            <a:off x="7739064" y="2423029"/>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68621" name="TextBox 18"/>
          <p:cNvSpPr txBox="1">
            <a:spLocks noChangeArrowheads="1"/>
          </p:cNvSpPr>
          <p:nvPr/>
        </p:nvSpPr>
        <p:spPr bwMode="auto">
          <a:xfrm>
            <a:off x="5310189" y="1792790"/>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68622" name="TextBox 19"/>
          <p:cNvSpPr txBox="1">
            <a:spLocks noChangeArrowheads="1"/>
          </p:cNvSpPr>
          <p:nvPr/>
        </p:nvSpPr>
        <p:spPr bwMode="auto">
          <a:xfrm>
            <a:off x="5595938" y="3150104"/>
            <a:ext cx="3857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a:t>d</a:t>
            </a:r>
            <a:endParaRPr lang="en-US" sz="1800"/>
          </a:p>
        </p:txBody>
      </p:sp>
      <p:sp>
        <p:nvSpPr>
          <p:cNvPr id="68623" name="TextBox 20"/>
          <p:cNvSpPr txBox="1">
            <a:spLocks noChangeArrowheads="1"/>
          </p:cNvSpPr>
          <p:nvPr/>
        </p:nvSpPr>
        <p:spPr bwMode="auto">
          <a:xfrm>
            <a:off x="5440364" y="2435728"/>
            <a:ext cx="441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3600"/>
              <a:t>h</a:t>
            </a:r>
            <a:endParaRPr lang="en-US" sz="1800"/>
          </a:p>
        </p:txBody>
      </p:sp>
      <p:sp>
        <p:nvSpPr>
          <p:cNvPr id="22" name="TextBox 21"/>
          <p:cNvSpPr txBox="1">
            <a:spLocks noChangeArrowheads="1"/>
          </p:cNvSpPr>
          <p:nvPr/>
        </p:nvSpPr>
        <p:spPr bwMode="auto">
          <a:xfrm>
            <a:off x="7854950" y="4066090"/>
            <a:ext cx="30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z</a:t>
            </a:r>
          </a:p>
        </p:txBody>
      </p:sp>
      <p:cxnSp>
        <p:nvCxnSpPr>
          <p:cNvPr id="27" name="Straight Connector 26"/>
          <p:cNvCxnSpPr/>
          <p:nvPr/>
        </p:nvCxnSpPr>
        <p:spPr>
          <a:xfrm>
            <a:off x="7381875" y="3078665"/>
            <a:ext cx="2286000" cy="857250"/>
          </a:xfrm>
          <a:prstGeom prst="line">
            <a:avLst/>
          </a:prstGeom>
          <a:ln>
            <a:prstDash val="dashDot"/>
          </a:ln>
        </p:spPr>
        <p:style>
          <a:lnRef idx="3">
            <a:schemeClr val="accent4"/>
          </a:lnRef>
          <a:fillRef idx="0">
            <a:schemeClr val="accent4"/>
          </a:fillRef>
          <a:effectRef idx="2">
            <a:schemeClr val="accent4"/>
          </a:effectRef>
          <a:fontRef idx="minor">
            <a:schemeClr val="tx1"/>
          </a:fontRef>
        </p:style>
      </p:cxnSp>
      <p:sp>
        <p:nvSpPr>
          <p:cNvPr id="35" name="TextBox 34"/>
          <p:cNvSpPr txBox="1">
            <a:spLocks noChangeArrowheads="1"/>
          </p:cNvSpPr>
          <p:nvPr/>
        </p:nvSpPr>
        <p:spPr bwMode="auto">
          <a:xfrm>
            <a:off x="9810750" y="3864479"/>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k</a:t>
            </a:r>
          </a:p>
        </p:txBody>
      </p:sp>
      <p:cxnSp>
        <p:nvCxnSpPr>
          <p:cNvPr id="38" name="Straight Connector 37"/>
          <p:cNvCxnSpPr/>
          <p:nvPr/>
        </p:nvCxnSpPr>
        <p:spPr>
          <a:xfrm rot="10800000">
            <a:off x="7881939" y="3935915"/>
            <a:ext cx="1785937" cy="1588"/>
          </a:xfrm>
          <a:prstGeom prst="line">
            <a:avLst/>
          </a:prstGeom>
          <a:ln>
            <a:solidFill>
              <a:srgbClr val="00B050"/>
            </a:solidFill>
            <a:prstDash val="dash"/>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33235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linds(horizontal)">
                                      <p:cBhvr>
                                        <p:cTn id="13" dur="500"/>
                                        <p:tgtEl>
                                          <p:spTgt spid="2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checkerboard(across)">
                                      <p:cBhvr>
                                        <p:cTn id="18" dur="500"/>
                                        <p:tgtEl>
                                          <p:spTgt spid="38"/>
                                        </p:tgtEl>
                                      </p:cBhvr>
                                    </p:animEffect>
                                  </p:childTnLst>
                                </p:cTn>
                              </p:par>
                              <p:par>
                                <p:cTn id="19" presetID="5" presetClass="entr" presetSubtype="1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checkerboard(across)">
                                      <p:cBhvr>
                                        <p:cTn id="21" dur="500"/>
                                        <p:tgtEl>
                                          <p:spTgt spid="27"/>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checkerboard(across)">
                                      <p:cBhvr>
                                        <p:cTn id="2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2"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524125" y="142877"/>
            <a:ext cx="7920038" cy="1084262"/>
          </a:xfrm>
        </p:spPr>
        <p:txBody>
          <a:bodyPr/>
          <a:lstStyle/>
          <a:p>
            <a:pPr algn="l" eaLnBrk="1" hangingPunct="1"/>
            <a:r>
              <a:rPr lang="en-US" sz="2500" b="1" u="sng" dirty="0"/>
              <a:t>Proof the Third way</a:t>
            </a:r>
            <a:r>
              <a:rPr lang="en-US" sz="2500" dirty="0"/>
              <a:t>: if one of the internal angles is obtuse and the other is acute</a:t>
            </a:r>
            <a:endParaRPr lang="en-US" sz="2500" dirty="0">
              <a:solidFill>
                <a:srgbClr val="0000FF"/>
              </a:solidFill>
            </a:endParaRPr>
          </a:p>
        </p:txBody>
      </p:sp>
      <p:cxnSp>
        <p:nvCxnSpPr>
          <p:cNvPr id="4" name="Straight Connector 3"/>
          <p:cNvCxnSpPr/>
          <p:nvPr/>
        </p:nvCxnSpPr>
        <p:spPr>
          <a:xfrm flipV="1">
            <a:off x="3381376" y="1512130"/>
            <a:ext cx="6215063" cy="428625"/>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3095625" y="4012442"/>
            <a:ext cx="6572250" cy="1905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V="1">
            <a:off x="4095750" y="1583567"/>
            <a:ext cx="4000500" cy="2500312"/>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
        <p:nvSpPr>
          <p:cNvPr id="12" name="Arc 11"/>
          <p:cNvSpPr/>
          <p:nvPr/>
        </p:nvSpPr>
        <p:spPr>
          <a:xfrm rot="18405810">
            <a:off x="3767932" y="3900524"/>
            <a:ext cx="869950" cy="687387"/>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p>
        </p:txBody>
      </p:sp>
      <p:sp>
        <p:nvSpPr>
          <p:cNvPr id="13" name="Arc 12"/>
          <p:cNvSpPr/>
          <p:nvPr/>
        </p:nvSpPr>
        <p:spPr>
          <a:xfrm rot="11674264">
            <a:off x="7608889" y="1485142"/>
            <a:ext cx="403225" cy="411162"/>
          </a:xfrm>
          <a:prstGeom prst="arc">
            <a:avLst/>
          </a:prstGeom>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p>
        </p:txBody>
      </p:sp>
      <p:sp>
        <p:nvSpPr>
          <p:cNvPr id="14" name="Arc 13"/>
          <p:cNvSpPr/>
          <p:nvPr/>
        </p:nvSpPr>
        <p:spPr>
          <a:xfrm rot="1340915">
            <a:off x="4129089" y="3847342"/>
            <a:ext cx="401637" cy="258762"/>
          </a:xfrm>
          <a:prstGeom prst="arc">
            <a:avLst/>
          </a:prstGeom>
          <a:ln>
            <a:solidFill>
              <a:srgbClr val="0000FF"/>
            </a:solidFill>
          </a:ln>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p>
        </p:txBody>
      </p:sp>
      <p:sp>
        <p:nvSpPr>
          <p:cNvPr id="15" name="Arc 14"/>
          <p:cNvSpPr/>
          <p:nvPr/>
        </p:nvSpPr>
        <p:spPr>
          <a:xfrm rot="7075878">
            <a:off x="7511257" y="1181136"/>
            <a:ext cx="869950" cy="687387"/>
          </a:xfrm>
          <a:prstGeom prst="arc">
            <a:avLst/>
          </a:prstGeom>
          <a:ln>
            <a:solidFill>
              <a:srgbClr val="00B050"/>
            </a:solidFill>
          </a:ln>
        </p:spPr>
        <p:style>
          <a:lnRef idx="3">
            <a:schemeClr val="dk1"/>
          </a:lnRef>
          <a:fillRef idx="0">
            <a:schemeClr val="dk1"/>
          </a:fillRef>
          <a:effectRef idx="2">
            <a:schemeClr val="dk1"/>
          </a:effectRef>
          <a:fontRef idx="minor">
            <a:schemeClr val="tx1"/>
          </a:fontRef>
        </p:style>
        <p:txBody>
          <a:bodyPr anchor="ctr"/>
          <a:lstStyle/>
          <a:p>
            <a:pPr algn="ctr" eaLnBrk="1" hangingPunct="1">
              <a:defRPr/>
            </a:pPr>
            <a:endParaRPr lang="en-US"/>
          </a:p>
        </p:txBody>
      </p:sp>
      <p:cxnSp>
        <p:nvCxnSpPr>
          <p:cNvPr id="17" name="Straight Connector 16"/>
          <p:cNvCxnSpPr/>
          <p:nvPr/>
        </p:nvCxnSpPr>
        <p:spPr>
          <a:xfrm rot="5400000">
            <a:off x="4810919" y="2868648"/>
            <a:ext cx="2286000" cy="1588"/>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sp>
        <p:nvSpPr>
          <p:cNvPr id="69643" name="TextBox 18"/>
          <p:cNvSpPr txBox="1">
            <a:spLocks noChangeArrowheads="1"/>
          </p:cNvSpPr>
          <p:nvPr/>
        </p:nvSpPr>
        <p:spPr bwMode="auto">
          <a:xfrm>
            <a:off x="2952750" y="165500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69644" name="TextBox 19"/>
          <p:cNvSpPr txBox="1">
            <a:spLocks noChangeArrowheads="1"/>
          </p:cNvSpPr>
          <p:nvPr/>
        </p:nvSpPr>
        <p:spPr bwMode="auto">
          <a:xfrm>
            <a:off x="9739314" y="1226379"/>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69645" name="TextBox 20"/>
          <p:cNvSpPr txBox="1">
            <a:spLocks noChangeArrowheads="1"/>
          </p:cNvSpPr>
          <p:nvPr/>
        </p:nvSpPr>
        <p:spPr bwMode="auto">
          <a:xfrm>
            <a:off x="2809875" y="3726693"/>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69646" name="TextBox 21"/>
          <p:cNvSpPr txBox="1">
            <a:spLocks noChangeArrowheads="1"/>
          </p:cNvSpPr>
          <p:nvPr/>
        </p:nvSpPr>
        <p:spPr bwMode="auto">
          <a:xfrm>
            <a:off x="9810750" y="4172779"/>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h</a:t>
            </a:r>
          </a:p>
        </p:txBody>
      </p:sp>
      <p:sp>
        <p:nvSpPr>
          <p:cNvPr id="69647" name="TextBox 22"/>
          <p:cNvSpPr txBox="1">
            <a:spLocks noChangeArrowheads="1"/>
          </p:cNvSpPr>
          <p:nvPr/>
        </p:nvSpPr>
        <p:spPr bwMode="auto">
          <a:xfrm>
            <a:off x="3881439" y="3428243"/>
            <a:ext cx="376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m</a:t>
            </a:r>
          </a:p>
        </p:txBody>
      </p:sp>
      <p:sp>
        <p:nvSpPr>
          <p:cNvPr id="69648" name="TextBox 23"/>
          <p:cNvSpPr txBox="1">
            <a:spLocks noChangeArrowheads="1"/>
          </p:cNvSpPr>
          <p:nvPr/>
        </p:nvSpPr>
        <p:spPr bwMode="auto">
          <a:xfrm>
            <a:off x="7167564" y="1726443"/>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25" name="Rectangle 24"/>
          <p:cNvSpPr/>
          <p:nvPr/>
        </p:nvSpPr>
        <p:spPr>
          <a:xfrm>
            <a:off x="5810251" y="3887030"/>
            <a:ext cx="142875" cy="142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6" name="TextBox 25"/>
          <p:cNvSpPr txBox="1">
            <a:spLocks noChangeArrowheads="1"/>
          </p:cNvSpPr>
          <p:nvPr/>
        </p:nvSpPr>
        <p:spPr bwMode="auto">
          <a:xfrm>
            <a:off x="5724525" y="4101342"/>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k</a:t>
            </a:r>
          </a:p>
        </p:txBody>
      </p:sp>
      <p:sp>
        <p:nvSpPr>
          <p:cNvPr id="27" name="TextBox 26"/>
          <p:cNvSpPr txBox="1">
            <a:spLocks noChangeArrowheads="1"/>
          </p:cNvSpPr>
          <p:nvPr/>
        </p:nvSpPr>
        <p:spPr bwMode="auto">
          <a:xfrm>
            <a:off x="6024564" y="2856743"/>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n</a:t>
            </a:r>
          </a:p>
        </p:txBody>
      </p:sp>
      <p:sp>
        <p:nvSpPr>
          <p:cNvPr id="28" name="TextBox 27"/>
          <p:cNvSpPr txBox="1">
            <a:spLocks noChangeArrowheads="1"/>
          </p:cNvSpPr>
          <p:nvPr/>
        </p:nvSpPr>
        <p:spPr bwMode="auto">
          <a:xfrm>
            <a:off x="5881689" y="1297818"/>
            <a:ext cx="2365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i</a:t>
            </a:r>
          </a:p>
        </p:txBody>
      </p:sp>
      <p:sp>
        <p:nvSpPr>
          <p:cNvPr id="29" name="TextBox 28"/>
          <p:cNvSpPr txBox="1">
            <a:spLocks noChangeArrowheads="1"/>
          </p:cNvSpPr>
          <p:nvPr/>
        </p:nvSpPr>
        <p:spPr bwMode="auto">
          <a:xfrm>
            <a:off x="5667375" y="2999618"/>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35" name="TextBox 34"/>
          <p:cNvSpPr txBox="1">
            <a:spLocks noChangeArrowheads="1"/>
          </p:cNvSpPr>
          <p:nvPr/>
        </p:nvSpPr>
        <p:spPr bwMode="auto">
          <a:xfrm>
            <a:off x="5953125" y="249955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36" name="TextBox 35"/>
          <p:cNvSpPr txBox="1">
            <a:spLocks noChangeArrowheads="1"/>
          </p:cNvSpPr>
          <p:nvPr/>
        </p:nvSpPr>
        <p:spPr bwMode="auto">
          <a:xfrm>
            <a:off x="8096251" y="1785179"/>
            <a:ext cx="4492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r>
              <a:rPr lang="en-US"/>
              <a:t>`</a:t>
            </a:r>
            <a:endParaRPr lang="en-US" sz="1800"/>
          </a:p>
        </p:txBody>
      </p:sp>
      <p:sp>
        <p:nvSpPr>
          <p:cNvPr id="37" name="TextBox 36"/>
          <p:cNvSpPr txBox="1">
            <a:spLocks noChangeArrowheads="1"/>
          </p:cNvSpPr>
          <p:nvPr/>
        </p:nvSpPr>
        <p:spPr bwMode="auto">
          <a:xfrm>
            <a:off x="4667251" y="3440942"/>
            <a:ext cx="530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m</a:t>
            </a:r>
            <a:r>
              <a:rPr lang="en-US" sz="3600"/>
              <a:t>`</a:t>
            </a:r>
            <a:endParaRPr lang="en-US" sz="1800"/>
          </a:p>
        </p:txBody>
      </p:sp>
      <p:sp>
        <p:nvSpPr>
          <p:cNvPr id="38" name="TextBox 37"/>
          <p:cNvSpPr txBox="1">
            <a:spLocks noChangeArrowheads="1"/>
          </p:cNvSpPr>
          <p:nvPr/>
        </p:nvSpPr>
        <p:spPr bwMode="auto">
          <a:xfrm>
            <a:off x="5524500" y="1797879"/>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a:t>
            </a:r>
          </a:p>
        </p:txBody>
      </p:sp>
      <p:sp>
        <p:nvSpPr>
          <p:cNvPr id="39" name="TextBox 38"/>
          <p:cNvSpPr txBox="1">
            <a:spLocks noChangeArrowheads="1"/>
          </p:cNvSpPr>
          <p:nvPr/>
        </p:nvSpPr>
        <p:spPr bwMode="auto">
          <a:xfrm>
            <a:off x="5953126" y="1713742"/>
            <a:ext cx="4492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a:t>
            </a:r>
            <a:r>
              <a:rPr lang="en-US"/>
              <a:t>`</a:t>
            </a:r>
            <a:endParaRPr lang="en-US" sz="1800"/>
          </a:p>
        </p:txBody>
      </p:sp>
      <p:sp>
        <p:nvSpPr>
          <p:cNvPr id="69659" name="TextBox 39"/>
          <p:cNvSpPr txBox="1">
            <a:spLocks noChangeArrowheads="1"/>
          </p:cNvSpPr>
          <p:nvPr/>
        </p:nvSpPr>
        <p:spPr bwMode="auto">
          <a:xfrm>
            <a:off x="8024814" y="1154943"/>
            <a:ext cx="300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x</a:t>
            </a:r>
          </a:p>
        </p:txBody>
      </p:sp>
      <p:sp>
        <p:nvSpPr>
          <p:cNvPr id="69660" name="TextBox 40"/>
          <p:cNvSpPr txBox="1">
            <a:spLocks noChangeArrowheads="1"/>
          </p:cNvSpPr>
          <p:nvPr/>
        </p:nvSpPr>
        <p:spPr bwMode="auto">
          <a:xfrm>
            <a:off x="3952875" y="4155318"/>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y</a:t>
            </a:r>
          </a:p>
        </p:txBody>
      </p:sp>
    </p:spTree>
    <p:extLst>
      <p:ext uri="{BB962C8B-B14F-4D97-AF65-F5344CB8AC3E}">
        <p14:creationId xmlns:p14="http://schemas.microsoft.com/office/powerpoint/2010/main" val="3057856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ox(in)">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blinds(horizontal)">
                                      <p:cBhvr>
                                        <p:cTn id="15" dur="500"/>
                                        <p:tgtEl>
                                          <p:spTgt spid="2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blinds(horizontal)">
                                      <p:cBhvr>
                                        <p:cTn id="18" dur="500"/>
                                        <p:tgtEl>
                                          <p:spTgt spid="2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blinds(horizontal)">
                                      <p:cBhvr>
                                        <p:cTn id="21" dur="500"/>
                                        <p:tgtEl>
                                          <p:spTgt spid="2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diamond(in)">
                                      <p:cBhvr>
                                        <p:cTn id="26" dur="2000"/>
                                        <p:tgtEl>
                                          <p:spTgt spid="14"/>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amond(in)">
                                      <p:cBhvr>
                                        <p:cTn id="29" dur="2000"/>
                                        <p:tgtEl>
                                          <p:spTgt spid="3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blinds(horizontal)">
                                      <p:cBhvr>
                                        <p:cTn id="34" dur="500"/>
                                        <p:tgtEl>
                                          <p:spTgt spid="3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blinds(horizontal)">
                                      <p:cBhvr>
                                        <p:cTn id="37" dur="500"/>
                                        <p:tgtEl>
                                          <p:spTgt spid="2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blinds(horizontal)">
                                      <p:cBhvr>
                                        <p:cTn id="42" dur="500"/>
                                        <p:tgtEl>
                                          <p:spTgt spid="3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box(in)">
                                      <p:cBhvr>
                                        <p:cTn id="47" dur="500"/>
                                        <p:tgtEl>
                                          <p:spTgt spid="3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blinds(horizontal)">
                                      <p:cBhvr>
                                        <p:cTn id="52" dur="500"/>
                                        <p:tgtEl>
                                          <p:spTgt spid="36"/>
                                        </p:tgtEl>
                                      </p:cBhvr>
                                    </p:animEffect>
                                  </p:childTnLst>
                                </p:cTn>
                              </p:par>
                              <p:par>
                                <p:cTn id="53" presetID="3" presetClass="entr" presetSubtype="10" fill="hold"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blinds(horizontal)">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27" grpId="0"/>
      <p:bldP spid="28" grpId="0"/>
      <p:bldP spid="29" grpId="0"/>
      <p:bldP spid="35" grpId="0"/>
      <p:bldP spid="36" grpId="0"/>
      <p:bldP spid="37" grpId="0"/>
      <p:bldP spid="38" grpId="0"/>
      <p:bldP spid="3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114</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Lecture 9: Abhary</vt:lpstr>
      <vt:lpstr>Abhary:   The aim of Abhary is to prove the E5A, he put an assumption (the perpendicular which is on the line that divided the angle in half, is intersects with two sides of the angle)</vt:lpstr>
      <vt:lpstr> Abhary  proved the Euclid’s fifth Axiom, in these ways:- first way: if one of the internal angles is right and the other is acute.  Second way: if the two internal angles are acute.  Third way: if one of the internal angles is obtuse and the other is acute</vt:lpstr>
      <vt:lpstr>Proof the first way: if one of the internal angles is right and the other is acute. </vt:lpstr>
      <vt:lpstr>Proof the second way: if  the two internal angles are  acute. </vt:lpstr>
      <vt:lpstr>Proof the Third way: if one of the internal angles is obtuse and the other is acute</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2O14</dc:creator>
  <cp:lastModifiedBy>DR.Ahmed Saker 2O14</cp:lastModifiedBy>
  <cp:revision>8</cp:revision>
  <dcterms:created xsi:type="dcterms:W3CDTF">2020-11-24T17:52:56Z</dcterms:created>
  <dcterms:modified xsi:type="dcterms:W3CDTF">2023-02-23T18:03:13Z</dcterms:modified>
</cp:coreProperties>
</file>