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42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80E9-716E-4081-928E-3AFB56B8316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244B-3C05-4F85-9C92-8932BB9E6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4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80E9-716E-4081-928E-3AFB56B8316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244B-3C05-4F85-9C92-8932BB9E6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461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80E9-716E-4081-928E-3AFB56B8316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244B-3C05-4F85-9C92-8932BB9E6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7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80E9-716E-4081-928E-3AFB56B8316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244B-3C05-4F85-9C92-8932BB9E6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50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80E9-716E-4081-928E-3AFB56B8316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244B-3C05-4F85-9C92-8932BB9E6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81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80E9-716E-4081-928E-3AFB56B8316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244B-3C05-4F85-9C92-8932BB9E6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10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80E9-716E-4081-928E-3AFB56B8316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244B-3C05-4F85-9C92-8932BB9E6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0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80E9-716E-4081-928E-3AFB56B8316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244B-3C05-4F85-9C92-8932BB9E6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73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80E9-716E-4081-928E-3AFB56B8316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244B-3C05-4F85-9C92-8932BB9E6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1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80E9-716E-4081-928E-3AFB56B8316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244B-3C05-4F85-9C92-8932BB9E6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4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A80E9-716E-4081-928E-3AFB56B8316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244B-3C05-4F85-9C92-8932BB9E6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47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A80E9-716E-4081-928E-3AFB56B83162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C244B-3C05-4F85-9C92-8932BB9E6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603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00FF"/>
                </a:solidFill>
              </a:rPr>
              <a:t>Hilbert’s Axioms system</a:t>
            </a:r>
            <a:r>
              <a:rPr lang="en-US" dirty="0"/>
              <a:t>: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Lecture </a:t>
            </a:r>
            <a:r>
              <a:rPr lang="en-US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513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51975"/>
            <a:ext cx="10945905" cy="621048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Ex1: use axioms of </a:t>
            </a:r>
            <a:r>
              <a:rPr lang="en-US" sz="3200" b="1" dirty="0" smtClean="0"/>
              <a:t>connection for Hilbert system </a:t>
            </a:r>
            <a:r>
              <a:rPr lang="en-US" sz="3200" dirty="0" smtClean="0"/>
              <a:t>to prove that ( </a:t>
            </a:r>
            <a:r>
              <a:rPr lang="en-US" sz="32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every two different lines on plane are associates in a just point or not)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Ex2: </a:t>
            </a:r>
            <a:r>
              <a:rPr lang="en-US" sz="3200" dirty="0"/>
              <a:t>use axioms of </a:t>
            </a:r>
            <a:r>
              <a:rPr lang="en-US" sz="3200" b="1" dirty="0"/>
              <a:t>connection for Hilbert system </a:t>
            </a:r>
            <a:r>
              <a:rPr lang="en-US" sz="3200" dirty="0"/>
              <a:t>to prove that ( </a:t>
            </a:r>
            <a:r>
              <a:rPr lang="en-US" sz="32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all straight line and point not on it, then form a unique plane)</a:t>
            </a:r>
            <a:br>
              <a:rPr lang="en-US" sz="32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Ex3: </a:t>
            </a:r>
            <a:r>
              <a:rPr lang="en-US" sz="3200" dirty="0"/>
              <a:t>use axioms of </a:t>
            </a:r>
            <a:r>
              <a:rPr lang="en-US" sz="3200" b="1" dirty="0"/>
              <a:t>connection for Hilbert system </a:t>
            </a:r>
            <a:r>
              <a:rPr lang="en-US" sz="3200" dirty="0"/>
              <a:t>to prove that </a:t>
            </a:r>
            <a:r>
              <a:rPr lang="en-US" sz="32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( </a:t>
            </a:r>
            <a:r>
              <a:rPr lang="en-US" sz="32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if 2 planes are intersects, then their intersection is a line)</a:t>
            </a:r>
            <a:br>
              <a:rPr lang="en-US" sz="32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Ex4: </a:t>
            </a:r>
            <a:r>
              <a:rPr lang="en-US" sz="3200" dirty="0"/>
              <a:t>use axioms of </a:t>
            </a:r>
            <a:r>
              <a:rPr lang="en-US" sz="3200" b="1" dirty="0"/>
              <a:t>connection for Hilbert system </a:t>
            </a:r>
            <a:r>
              <a:rPr lang="en-US" sz="3200" dirty="0"/>
              <a:t>to prove that ( </a:t>
            </a:r>
            <a:r>
              <a:rPr lang="en-US" sz="32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there exist at least 6 straight lines do not lie on a plane)</a:t>
            </a:r>
            <a:endParaRPr lang="en-US" sz="32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664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24125" y="214313"/>
            <a:ext cx="7920038" cy="6215062"/>
          </a:xfrm>
        </p:spPr>
        <p:txBody>
          <a:bodyPr/>
          <a:lstStyle/>
          <a:p>
            <a:pPr algn="l" eaLnBrk="1" hangingPunct="1"/>
            <a:r>
              <a:rPr lang="en-US" sz="2800" b="1" u="sng" dirty="0">
                <a:solidFill>
                  <a:srgbClr val="0000FF"/>
                </a:solidFill>
              </a:rPr>
              <a:t>Hilbert’s Axioms system</a:t>
            </a:r>
            <a:r>
              <a:rPr lang="en-US" sz="2800" dirty="0"/>
              <a:t>: </a:t>
            </a:r>
            <a:br>
              <a:rPr lang="en-US" sz="2800" dirty="0"/>
            </a:br>
            <a:r>
              <a:rPr lang="en-US" sz="2800" dirty="0"/>
              <a:t> </a:t>
            </a:r>
            <a:r>
              <a:rPr lang="en-US" sz="2500" dirty="0"/>
              <a:t>Hilbert’s axioms are divided into 5 groups as following:-</a:t>
            </a:r>
            <a:br>
              <a:rPr lang="en-US" sz="2500" dirty="0"/>
            </a:br>
            <a:r>
              <a:rPr lang="en-US" sz="2500" dirty="0"/>
              <a:t>Axioms of Connection, Order, Congruence, Continuity and Parallel.</a:t>
            </a:r>
            <a:br>
              <a:rPr lang="en-US" sz="2500" dirty="0"/>
            </a:br>
            <a:r>
              <a:rPr lang="en-US" sz="2500" dirty="0"/>
              <a:t>1) </a:t>
            </a:r>
            <a:r>
              <a:rPr lang="en-US" sz="2800" b="1" dirty="0"/>
              <a:t>Axioms of Connection</a:t>
            </a:r>
            <a:r>
              <a:rPr lang="en-US" sz="2800" dirty="0"/>
              <a:t> :</a:t>
            </a:r>
            <a:br>
              <a:rPr lang="en-US" sz="2800" dirty="0"/>
            </a:br>
            <a:r>
              <a:rPr lang="en-US" sz="2800" dirty="0"/>
              <a:t>1) for every 2 points A and B, there exists a unique line L that contains both of them.</a:t>
            </a:r>
            <a:br>
              <a:rPr lang="en-US" sz="2800" dirty="0"/>
            </a:br>
            <a:r>
              <a:rPr lang="en-US" sz="2800" dirty="0"/>
              <a:t>2) there are at least 2 points on any line.</a:t>
            </a:r>
            <a:br>
              <a:rPr lang="en-US" sz="2800" dirty="0"/>
            </a:br>
            <a:r>
              <a:rPr lang="en-US" sz="2800" dirty="0"/>
              <a:t>3) there exist at least 3 points that do not all lie on a line.</a:t>
            </a:r>
            <a:br>
              <a:rPr lang="en-US" sz="2800" dirty="0"/>
            </a:br>
            <a:r>
              <a:rPr lang="en-US" sz="2800" dirty="0"/>
              <a:t>4) if there are A, B, C points do not all lie on a line, there exist a unique plane X that contains all them.</a:t>
            </a:r>
            <a:r>
              <a:rPr lang="en-US" sz="2800" b="1" dirty="0">
                <a:solidFill>
                  <a:srgbClr val="0000FF"/>
                </a:solidFill>
              </a:rPr>
              <a:t/>
            </a:r>
            <a:br>
              <a:rPr lang="en-US" sz="2800" b="1" dirty="0">
                <a:solidFill>
                  <a:srgbClr val="0000FF"/>
                </a:solidFill>
              </a:rPr>
            </a:br>
            <a:endParaRPr lang="en-US" sz="25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78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524125" y="214313"/>
            <a:ext cx="7920038" cy="6215062"/>
          </a:xfrm>
        </p:spPr>
        <p:txBody>
          <a:bodyPr/>
          <a:lstStyle/>
          <a:p>
            <a:pPr algn="l" eaLnBrk="1" hangingPunct="1"/>
            <a:r>
              <a:rPr lang="en-US" sz="2500"/>
              <a:t>1) </a:t>
            </a:r>
            <a:r>
              <a:rPr lang="en-US" sz="2800" b="1"/>
              <a:t>Axioms of Connection</a:t>
            </a:r>
            <a:r>
              <a:rPr lang="en-US" sz="2800"/>
              <a:t> :</a:t>
            </a:r>
            <a:br>
              <a:rPr lang="en-US" sz="2800"/>
            </a:br>
            <a:r>
              <a:rPr lang="en-US" sz="2800"/>
              <a:t>5) For each plane there exist a point on it.</a:t>
            </a:r>
            <a:br>
              <a:rPr lang="en-US" sz="2800"/>
            </a:br>
            <a:r>
              <a:rPr lang="en-US" sz="1600"/>
              <a:t/>
            </a:r>
            <a:br>
              <a:rPr lang="en-US" sz="1600"/>
            </a:br>
            <a:r>
              <a:rPr lang="en-US" sz="2800"/>
              <a:t>6) if 2 points of a line L lie in a plane X, then all points of the line L lie on the plane X.</a:t>
            </a:r>
            <a:br>
              <a:rPr lang="en-US" sz="2800"/>
            </a:br>
            <a:r>
              <a:rPr lang="en-US" sz="1400"/>
              <a:t/>
            </a:r>
            <a:br>
              <a:rPr lang="en-US" sz="1400"/>
            </a:br>
            <a:r>
              <a:rPr lang="en-US" sz="2800"/>
              <a:t>7) if 2 planes associate to a point, then there are at least associate to an another point.</a:t>
            </a:r>
            <a:br>
              <a:rPr lang="en-US" sz="2800"/>
            </a:br>
            <a:r>
              <a:rPr lang="en-US" sz="1800"/>
              <a:t/>
            </a:r>
            <a:br>
              <a:rPr lang="en-US" sz="1800"/>
            </a:br>
            <a:r>
              <a:rPr lang="en-US" sz="2800"/>
              <a:t>8) there exist at least 4 points do not lie on a plane.</a:t>
            </a:r>
            <a:endParaRPr lang="en-US" sz="250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50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>
          <a:xfrm>
            <a:off x="1809750" y="71438"/>
            <a:ext cx="8686800" cy="6583362"/>
          </a:xfrm>
        </p:spPr>
        <p:txBody>
          <a:bodyPr/>
          <a:lstStyle/>
          <a:p>
            <a:pPr algn="l"/>
            <a:r>
              <a:rPr lang="en-US" sz="2500"/>
              <a:t>2) </a:t>
            </a:r>
            <a:r>
              <a:rPr lang="en-US" sz="2500" b="1" u="sng"/>
              <a:t>Axioms of order</a:t>
            </a:r>
            <a:r>
              <a:rPr lang="en-US" sz="2500"/>
              <a:t/>
            </a:r>
            <a:br>
              <a:rPr lang="en-US" sz="2500"/>
            </a:br>
            <a:r>
              <a:rPr lang="en-US" sz="2500"/>
              <a:t>1) The points A,B,C are 3 distinct points of a line, then B is between A and C , and B is between C and A.</a:t>
            </a:r>
            <a:br>
              <a:rPr lang="en-US" sz="2500"/>
            </a:br>
            <a:r>
              <a:rPr lang="en-US" sz="2500"/>
              <a:t>2) for 2 distinct points </a:t>
            </a:r>
            <a:r>
              <a:rPr lang="en-US" sz="2500">
                <a:solidFill>
                  <a:srgbClr val="FF0000"/>
                </a:solidFill>
              </a:rPr>
              <a:t>B</a:t>
            </a:r>
            <a:r>
              <a:rPr lang="en-US" sz="2500"/>
              <a:t> and </a:t>
            </a:r>
            <a:r>
              <a:rPr lang="en-US" sz="2500">
                <a:solidFill>
                  <a:srgbClr val="FF0000"/>
                </a:solidFill>
              </a:rPr>
              <a:t>D</a:t>
            </a:r>
            <a:r>
              <a:rPr lang="en-US" sz="2500"/>
              <a:t>, there are points A,C, and E such that B is between A , </a:t>
            </a:r>
            <a:r>
              <a:rPr lang="en-US" sz="2500">
                <a:solidFill>
                  <a:srgbClr val="FF0000"/>
                </a:solidFill>
              </a:rPr>
              <a:t>D</a:t>
            </a:r>
            <a:r>
              <a:rPr lang="en-US" sz="2500"/>
              <a:t> and C is between </a:t>
            </a:r>
            <a:r>
              <a:rPr lang="en-US" sz="2500">
                <a:solidFill>
                  <a:srgbClr val="FF0000"/>
                </a:solidFill>
              </a:rPr>
              <a:t>B</a:t>
            </a:r>
            <a:r>
              <a:rPr lang="en-US" sz="2500"/>
              <a:t> , </a:t>
            </a:r>
            <a:r>
              <a:rPr lang="en-US" sz="2500">
                <a:solidFill>
                  <a:srgbClr val="FF0000"/>
                </a:solidFill>
              </a:rPr>
              <a:t>D</a:t>
            </a:r>
            <a:r>
              <a:rPr lang="en-US" sz="2500"/>
              <a:t>  and D is between </a:t>
            </a:r>
            <a:r>
              <a:rPr lang="en-US" sz="2500">
                <a:solidFill>
                  <a:srgbClr val="FF0000"/>
                </a:solidFill>
              </a:rPr>
              <a:t>B</a:t>
            </a:r>
            <a:r>
              <a:rPr lang="en-US" sz="2500"/>
              <a:t> , E</a:t>
            </a:r>
            <a:br>
              <a:rPr lang="en-US" sz="2500"/>
            </a:br>
            <a:r>
              <a:rPr lang="en-US" sz="2500"/>
              <a:t>3) of any 3 distinct points on a line, there exists one and only one point between the other.</a:t>
            </a:r>
            <a:br>
              <a:rPr lang="en-US" sz="2500"/>
            </a:br>
            <a:r>
              <a:rPr lang="en-US" sz="2500"/>
              <a:t>4) for every line L and points A,B and C not on L:-</a:t>
            </a:r>
            <a:br>
              <a:rPr lang="en-US" sz="2500"/>
            </a:br>
            <a:r>
              <a:rPr lang="en-US" sz="2500"/>
              <a:t>    i) if A and B are on the same side of L and B and C are on the same side of L, then A and C are on the same side of L.</a:t>
            </a:r>
            <a:br>
              <a:rPr lang="en-US" sz="2500"/>
            </a:br>
            <a:r>
              <a:rPr lang="en-US" sz="2500"/>
              <a:t>    ii) if A and B are on opposite side of L and B and C are on opposite side of L, then A and C are on the same side of L.</a:t>
            </a:r>
            <a:endParaRPr lang="ar-IQ" sz="2500"/>
          </a:p>
        </p:txBody>
      </p:sp>
    </p:spTree>
    <p:extLst>
      <p:ext uri="{BB962C8B-B14F-4D97-AF65-F5344CB8AC3E}">
        <p14:creationId xmlns:p14="http://schemas.microsoft.com/office/powerpoint/2010/main" val="394678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>
          <a:xfrm>
            <a:off x="1809750" y="71438"/>
            <a:ext cx="8686800" cy="6583362"/>
          </a:xfrm>
        </p:spPr>
        <p:txBody>
          <a:bodyPr/>
          <a:lstStyle/>
          <a:p>
            <a:pPr algn="l"/>
            <a:r>
              <a:rPr lang="en-US" sz="2500"/>
              <a:t>2) </a:t>
            </a:r>
            <a:r>
              <a:rPr lang="en-US" sz="2500" b="1" u="sng"/>
              <a:t>Axioms of order</a:t>
            </a:r>
            <a:r>
              <a:rPr lang="en-US" sz="2500"/>
              <a:t/>
            </a:r>
            <a:br>
              <a:rPr lang="en-US" sz="2500"/>
            </a:br>
            <a:r>
              <a:rPr lang="en-US" sz="2500"/>
              <a:t/>
            </a:r>
            <a:br>
              <a:rPr lang="en-US" sz="2500"/>
            </a:br>
            <a:r>
              <a:rPr lang="en-US" sz="2500"/>
              <a:t>5) </a:t>
            </a:r>
            <a:r>
              <a:rPr lang="en-US" sz="2500">
                <a:solidFill>
                  <a:srgbClr val="FF0000"/>
                </a:solidFill>
              </a:rPr>
              <a:t>Pasch’s theorem:</a:t>
            </a:r>
            <a:r>
              <a:rPr lang="en-US" sz="2500"/>
              <a:t>- if triangle ABC is any triangle and L is any line intersecting side AB in a point between A and B, then L also intersects either side AC or BC, if angle C is not incident with L, if not, then L does not intersect both AC and BC.</a:t>
            </a:r>
            <a:br>
              <a:rPr lang="en-US" sz="2500"/>
            </a:br>
            <a:r>
              <a:rPr lang="en-US" sz="2500"/>
              <a:t/>
            </a:r>
            <a:br>
              <a:rPr lang="en-US" sz="2500"/>
            </a:br>
            <a:r>
              <a:rPr lang="en-US" sz="2500"/>
              <a:t/>
            </a:r>
            <a:br>
              <a:rPr lang="en-US" sz="2500"/>
            </a:br>
            <a:r>
              <a:rPr lang="en-US" sz="2500"/>
              <a:t/>
            </a:r>
            <a:br>
              <a:rPr lang="en-US" sz="2500"/>
            </a:br>
            <a:r>
              <a:rPr lang="en-US" sz="2500"/>
              <a:t/>
            </a:r>
            <a:br>
              <a:rPr lang="en-US" sz="2500"/>
            </a:br>
            <a:r>
              <a:rPr lang="en-US" sz="2500"/>
              <a:t/>
            </a:r>
            <a:br>
              <a:rPr lang="en-US" sz="2500"/>
            </a:br>
            <a:r>
              <a:rPr lang="en-US" sz="2500"/>
              <a:t/>
            </a:r>
            <a:br>
              <a:rPr lang="en-US" sz="2500"/>
            </a:br>
            <a:endParaRPr lang="ar-IQ" sz="2500"/>
          </a:p>
        </p:txBody>
      </p:sp>
      <p:sp>
        <p:nvSpPr>
          <p:cNvPr id="3" name="Isosceles Triangle 2"/>
          <p:cNvSpPr/>
          <p:nvPr/>
        </p:nvSpPr>
        <p:spPr>
          <a:xfrm>
            <a:off x="6524625" y="4286250"/>
            <a:ext cx="2000250" cy="1785938"/>
          </a:xfrm>
          <a:prstGeom prst="triangl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hangingPunct="1">
              <a:defRPr/>
            </a:pPr>
            <a:endParaRPr lang="ar-IQ"/>
          </a:p>
        </p:txBody>
      </p:sp>
      <p:cxnSp>
        <p:nvCxnSpPr>
          <p:cNvPr id="5" name="Straight Connector 4"/>
          <p:cNvCxnSpPr/>
          <p:nvPr/>
        </p:nvCxnSpPr>
        <p:spPr>
          <a:xfrm>
            <a:off x="5810251" y="4500563"/>
            <a:ext cx="1857375" cy="10715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733" name="TextBox 5"/>
          <p:cNvSpPr txBox="1">
            <a:spLocks noChangeArrowheads="1"/>
          </p:cNvSpPr>
          <p:nvPr/>
        </p:nvSpPr>
        <p:spPr bwMode="auto">
          <a:xfrm>
            <a:off x="7381875" y="3929064"/>
            <a:ext cx="3381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B</a:t>
            </a:r>
            <a:endParaRPr lang="ar-IQ" sz="1800"/>
          </a:p>
        </p:txBody>
      </p:sp>
      <p:sp>
        <p:nvSpPr>
          <p:cNvPr id="73734" name="TextBox 6"/>
          <p:cNvSpPr txBox="1">
            <a:spLocks noChangeArrowheads="1"/>
          </p:cNvSpPr>
          <p:nvPr/>
        </p:nvSpPr>
        <p:spPr bwMode="auto">
          <a:xfrm>
            <a:off x="6024564" y="5929314"/>
            <a:ext cx="338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A</a:t>
            </a:r>
            <a:endParaRPr lang="ar-IQ" sz="1800"/>
          </a:p>
        </p:txBody>
      </p:sp>
      <p:sp>
        <p:nvSpPr>
          <p:cNvPr id="73735" name="TextBox 7"/>
          <p:cNvSpPr txBox="1">
            <a:spLocks noChangeArrowheads="1"/>
          </p:cNvSpPr>
          <p:nvPr/>
        </p:nvSpPr>
        <p:spPr bwMode="auto">
          <a:xfrm>
            <a:off x="8667750" y="5857875"/>
            <a:ext cx="350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/>
              <a:t>C</a:t>
            </a:r>
            <a:endParaRPr lang="ar-IQ" sz="1800"/>
          </a:p>
        </p:txBody>
      </p:sp>
      <p:sp>
        <p:nvSpPr>
          <p:cNvPr id="73736" name="TextBox 8"/>
          <p:cNvSpPr txBox="1">
            <a:spLocks noChangeArrowheads="1"/>
          </p:cNvSpPr>
          <p:nvPr/>
        </p:nvSpPr>
        <p:spPr bwMode="auto">
          <a:xfrm>
            <a:off x="6283325" y="4357689"/>
            <a:ext cx="325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800" b="1"/>
              <a:t>L</a:t>
            </a:r>
            <a:endParaRPr lang="ar-IQ" sz="1800" b="1"/>
          </a:p>
        </p:txBody>
      </p:sp>
    </p:spTree>
    <p:extLst>
      <p:ext uri="{BB962C8B-B14F-4D97-AF65-F5344CB8AC3E}">
        <p14:creationId xmlns:p14="http://schemas.microsoft.com/office/powerpoint/2010/main" val="350401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1809750" y="71438"/>
            <a:ext cx="8686800" cy="6583362"/>
          </a:xfrm>
        </p:spPr>
        <p:txBody>
          <a:bodyPr/>
          <a:lstStyle/>
          <a:p>
            <a:pPr algn="l">
              <a:defRPr/>
            </a:pPr>
            <a:r>
              <a:rPr lang="en-US" sz="2500" dirty="0"/>
              <a:t>3) </a:t>
            </a:r>
            <a:r>
              <a:rPr lang="en-US" sz="2500" b="1" u="sng" dirty="0"/>
              <a:t>Axioms of congruence</a:t>
            </a:r>
            <a:r>
              <a:rPr lang="en-US" sz="2500" dirty="0"/>
              <a:t/>
            </a:r>
            <a:br>
              <a:rPr lang="en-US" sz="2500" dirty="0"/>
            </a:br>
            <a:r>
              <a:rPr lang="en-US" sz="1050" dirty="0"/>
              <a:t/>
            </a:r>
            <a:br>
              <a:rPr lang="en-US" sz="1050" dirty="0"/>
            </a:br>
            <a:r>
              <a:rPr lang="en-US" sz="2500" dirty="0"/>
              <a:t>1) Let AB be any segment and A</a:t>
            </a:r>
            <a:r>
              <a:rPr lang="en-US" sz="2500" baseline="-25000" dirty="0"/>
              <a:t>1</a:t>
            </a:r>
            <a:r>
              <a:rPr lang="en-US" sz="2500" dirty="0"/>
              <a:t> be any point, on each line  through A</a:t>
            </a:r>
            <a:r>
              <a:rPr lang="en-US" sz="2500" baseline="-25000" dirty="0"/>
              <a:t>1</a:t>
            </a:r>
            <a:r>
              <a:rPr lang="en-US" sz="2500" dirty="0"/>
              <a:t> can find 2 points B</a:t>
            </a:r>
            <a:r>
              <a:rPr lang="en-US" sz="2500" baseline="-25000" dirty="0"/>
              <a:t>1</a:t>
            </a:r>
            <a:r>
              <a:rPr lang="en-US" sz="2500" dirty="0"/>
              <a:t> and B</a:t>
            </a:r>
            <a:r>
              <a:rPr lang="en-US" sz="2500" baseline="-25000" dirty="0"/>
              <a:t>2</a:t>
            </a:r>
            <a:r>
              <a:rPr lang="en-US" sz="2500" dirty="0"/>
              <a:t> , such that A</a:t>
            </a:r>
            <a:r>
              <a:rPr lang="en-US" sz="2500" baseline="-25000" dirty="0"/>
              <a:t>1</a:t>
            </a:r>
            <a:r>
              <a:rPr lang="en-US" sz="2500" dirty="0"/>
              <a:t> is between B</a:t>
            </a:r>
            <a:r>
              <a:rPr lang="en-US" sz="2500" baseline="-25000" dirty="0"/>
              <a:t>1</a:t>
            </a:r>
            <a:r>
              <a:rPr lang="en-US" sz="2500" dirty="0"/>
              <a:t> and B</a:t>
            </a:r>
            <a:r>
              <a:rPr lang="en-US" sz="2500" baseline="-25000" dirty="0"/>
              <a:t>2</a:t>
            </a:r>
            <a:r>
              <a:rPr lang="en-US" sz="2500" dirty="0"/>
              <a:t> and A</a:t>
            </a:r>
            <a:r>
              <a:rPr lang="en-US" sz="2500" baseline="-25000" dirty="0"/>
              <a:t>1</a:t>
            </a:r>
            <a:r>
              <a:rPr lang="en-US" sz="2500" dirty="0"/>
              <a:t>B</a:t>
            </a:r>
            <a:r>
              <a:rPr lang="en-US" sz="2500" baseline="-25000" dirty="0"/>
              <a:t>1</a:t>
            </a:r>
            <a:r>
              <a:rPr lang="en-US" sz="2500" dirty="0"/>
              <a:t> </a:t>
            </a:r>
            <a:r>
              <a:rPr lang="en-US" sz="2500" dirty="0">
                <a:sym typeface="Symbol"/>
              </a:rPr>
              <a:t>AB, A</a:t>
            </a:r>
            <a:r>
              <a:rPr lang="en-US" sz="2500" baseline="-25000" dirty="0">
                <a:sym typeface="Symbol"/>
              </a:rPr>
              <a:t>1</a:t>
            </a:r>
            <a:r>
              <a:rPr lang="en-US" sz="2500" dirty="0">
                <a:sym typeface="Symbol"/>
              </a:rPr>
              <a:t>B</a:t>
            </a:r>
            <a:r>
              <a:rPr lang="en-US" sz="2500" baseline="-25000" dirty="0">
                <a:sym typeface="Symbol"/>
              </a:rPr>
              <a:t>2</a:t>
            </a:r>
            <a:r>
              <a:rPr lang="en-US" sz="2500" dirty="0">
                <a:sym typeface="Symbol"/>
              </a:rPr>
              <a:t>  AB.</a:t>
            </a:r>
            <a:br>
              <a:rPr lang="en-US" sz="2500" dirty="0">
                <a:sym typeface="Symbol"/>
              </a:rPr>
            </a:br>
            <a:r>
              <a:rPr lang="en-US" sz="1100" dirty="0">
                <a:sym typeface="Symbol"/>
              </a:rPr>
              <a:t/>
            </a:r>
            <a:br>
              <a:rPr lang="en-US" sz="1100" dirty="0">
                <a:sym typeface="Symbol"/>
              </a:rPr>
            </a:br>
            <a:r>
              <a:rPr lang="en-US" sz="2500" dirty="0">
                <a:sym typeface="Symbol"/>
              </a:rPr>
              <a:t>2) if AB  CD and AB   EF, then CD  EF.</a:t>
            </a:r>
            <a:br>
              <a:rPr lang="en-US" sz="2500" dirty="0">
                <a:sym typeface="Symbol"/>
              </a:rPr>
            </a:br>
            <a:r>
              <a:rPr lang="en-US" sz="2500" dirty="0">
                <a:sym typeface="Symbol"/>
              </a:rPr>
              <a:t> Every segment is congruent to itself. </a:t>
            </a:r>
            <a:br>
              <a:rPr lang="en-US" sz="2500" dirty="0">
                <a:sym typeface="Symbol"/>
              </a:rPr>
            </a:br>
            <a:r>
              <a:rPr lang="en-US" sz="1400" dirty="0">
                <a:sym typeface="Symbol"/>
              </a:rPr>
              <a:t/>
            </a:r>
            <a:br>
              <a:rPr lang="en-US" sz="1400" dirty="0">
                <a:sym typeface="Symbol"/>
              </a:rPr>
            </a:br>
            <a:r>
              <a:rPr lang="en-US" sz="2500" dirty="0">
                <a:sym typeface="Symbol"/>
              </a:rPr>
              <a:t>3) if B is a point on segment AC and B</a:t>
            </a:r>
            <a:r>
              <a:rPr lang="en-US" sz="2500" baseline="-25000" dirty="0">
                <a:sym typeface="Symbol"/>
              </a:rPr>
              <a:t>1</a:t>
            </a:r>
            <a:r>
              <a:rPr lang="en-US" sz="2500" dirty="0">
                <a:sym typeface="Symbol"/>
              </a:rPr>
              <a:t> is a point on segment A</a:t>
            </a:r>
            <a:r>
              <a:rPr lang="en-US" sz="2500" baseline="-25000" dirty="0">
                <a:sym typeface="Symbol"/>
              </a:rPr>
              <a:t>1</a:t>
            </a:r>
            <a:r>
              <a:rPr lang="en-US" sz="2500" dirty="0">
                <a:sym typeface="Symbol"/>
              </a:rPr>
              <a:t>C</a:t>
            </a:r>
            <a:r>
              <a:rPr lang="en-US" sz="2500" baseline="-25000" dirty="0">
                <a:sym typeface="Symbol"/>
              </a:rPr>
              <a:t>1</a:t>
            </a:r>
            <a:r>
              <a:rPr lang="en-US" sz="2500" dirty="0">
                <a:sym typeface="Symbol"/>
              </a:rPr>
              <a:t>, and AB  A</a:t>
            </a:r>
            <a:r>
              <a:rPr lang="en-US" sz="2500" baseline="-25000" dirty="0">
                <a:sym typeface="Symbol"/>
              </a:rPr>
              <a:t>1</a:t>
            </a:r>
            <a:r>
              <a:rPr lang="en-US" sz="2500" dirty="0">
                <a:sym typeface="Symbol"/>
              </a:rPr>
              <a:t>B</a:t>
            </a:r>
            <a:r>
              <a:rPr lang="en-US" sz="2500" baseline="-25000" dirty="0">
                <a:sym typeface="Symbol"/>
              </a:rPr>
              <a:t>1</a:t>
            </a:r>
            <a:r>
              <a:rPr lang="en-US" sz="2500" dirty="0">
                <a:sym typeface="Symbol"/>
              </a:rPr>
              <a:t> and BC   B</a:t>
            </a:r>
            <a:r>
              <a:rPr lang="en-US" sz="2500" baseline="-25000" dirty="0">
                <a:sym typeface="Symbol"/>
              </a:rPr>
              <a:t>1</a:t>
            </a:r>
            <a:r>
              <a:rPr lang="en-US" sz="2500" dirty="0">
                <a:sym typeface="Symbol"/>
              </a:rPr>
              <a:t>C</a:t>
            </a:r>
            <a:r>
              <a:rPr lang="en-US" sz="2500" baseline="-25000" dirty="0">
                <a:sym typeface="Symbol"/>
              </a:rPr>
              <a:t>1</a:t>
            </a:r>
            <a:r>
              <a:rPr lang="en-US" sz="2500" dirty="0">
                <a:sym typeface="Symbol"/>
              </a:rPr>
              <a:t> </a:t>
            </a:r>
            <a:br>
              <a:rPr lang="en-US" sz="2500" dirty="0">
                <a:sym typeface="Symbol"/>
              </a:rPr>
            </a:br>
            <a:r>
              <a:rPr lang="en-US" sz="2500" dirty="0">
                <a:sym typeface="Symbol"/>
              </a:rPr>
              <a:t>     then AC  A</a:t>
            </a:r>
            <a:r>
              <a:rPr lang="en-US" sz="2500" baseline="-25000" dirty="0">
                <a:sym typeface="Symbol"/>
              </a:rPr>
              <a:t>1</a:t>
            </a:r>
            <a:r>
              <a:rPr lang="en-US" sz="2500" dirty="0">
                <a:sym typeface="Symbol"/>
              </a:rPr>
              <a:t>C</a:t>
            </a:r>
            <a:r>
              <a:rPr lang="en-US" sz="2500" baseline="-25000" dirty="0">
                <a:sym typeface="Symbol"/>
              </a:rPr>
              <a:t>1</a:t>
            </a:r>
            <a:r>
              <a:rPr lang="en-US" sz="2500" dirty="0">
                <a:sym typeface="Symbol"/>
              </a:rPr>
              <a:t>.</a:t>
            </a:r>
            <a:br>
              <a:rPr lang="en-US" sz="2500" dirty="0">
                <a:sym typeface="Symbol"/>
              </a:rPr>
            </a:br>
            <a:r>
              <a:rPr lang="en-US" sz="1600" dirty="0">
                <a:sym typeface="Symbol"/>
              </a:rPr>
              <a:t/>
            </a:r>
            <a:br>
              <a:rPr lang="en-US" sz="1600" dirty="0">
                <a:sym typeface="Symbol"/>
              </a:rPr>
            </a:br>
            <a:r>
              <a:rPr lang="en-US" sz="2500" dirty="0">
                <a:sym typeface="Symbol"/>
              </a:rPr>
              <a:t>4) given angle BAC and any ray A</a:t>
            </a:r>
            <a:r>
              <a:rPr lang="en-US" sz="2500" baseline="-25000" dirty="0">
                <a:sym typeface="Symbol"/>
              </a:rPr>
              <a:t>1</a:t>
            </a:r>
            <a:r>
              <a:rPr lang="en-US" sz="2500" dirty="0">
                <a:sym typeface="Symbol"/>
              </a:rPr>
              <a:t>B</a:t>
            </a:r>
            <a:r>
              <a:rPr lang="en-US" sz="2500" baseline="-25000" dirty="0">
                <a:sym typeface="Symbol"/>
              </a:rPr>
              <a:t>1</a:t>
            </a:r>
            <a:r>
              <a:rPr lang="en-US" sz="2500" dirty="0">
                <a:sym typeface="Symbol"/>
              </a:rPr>
              <a:t> there is a unique ray </a:t>
            </a:r>
            <a:br>
              <a:rPr lang="en-US" sz="2500" dirty="0">
                <a:sym typeface="Symbol"/>
              </a:rPr>
            </a:br>
            <a:r>
              <a:rPr lang="en-US" sz="2500" dirty="0">
                <a:sym typeface="Symbol"/>
              </a:rPr>
              <a:t>A</a:t>
            </a:r>
            <a:r>
              <a:rPr lang="en-US" sz="2500" baseline="-25000" dirty="0">
                <a:sym typeface="Symbol"/>
              </a:rPr>
              <a:t>1</a:t>
            </a:r>
            <a:r>
              <a:rPr lang="en-US" sz="2500" dirty="0">
                <a:sym typeface="Symbol"/>
              </a:rPr>
              <a:t>C</a:t>
            </a:r>
            <a:r>
              <a:rPr lang="en-US" sz="2500" baseline="-25000" dirty="0">
                <a:sym typeface="Symbol"/>
              </a:rPr>
              <a:t>1</a:t>
            </a:r>
            <a:r>
              <a:rPr lang="en-US" sz="2500" dirty="0">
                <a:sym typeface="Symbol"/>
              </a:rPr>
              <a:t> on a given side of A</a:t>
            </a:r>
            <a:r>
              <a:rPr lang="en-US" sz="2500" baseline="-25000" dirty="0">
                <a:sym typeface="Symbol"/>
              </a:rPr>
              <a:t>1</a:t>
            </a:r>
            <a:r>
              <a:rPr lang="en-US" sz="2500" dirty="0">
                <a:sym typeface="Symbol"/>
              </a:rPr>
              <a:t>B</a:t>
            </a:r>
            <a:r>
              <a:rPr lang="en-US" sz="2500" baseline="-25000" dirty="0">
                <a:sym typeface="Symbol"/>
              </a:rPr>
              <a:t>1</a:t>
            </a:r>
            <a:r>
              <a:rPr lang="en-US" sz="2500" dirty="0">
                <a:sym typeface="Symbol"/>
              </a:rPr>
              <a:t> </a:t>
            </a:r>
            <a:br>
              <a:rPr lang="en-US" sz="2500" dirty="0">
                <a:sym typeface="Symbol"/>
              </a:rPr>
            </a:br>
            <a:r>
              <a:rPr lang="en-US" sz="2500" dirty="0">
                <a:sym typeface="Symbol"/>
              </a:rPr>
              <a:t>such that angle BAC  angle B</a:t>
            </a:r>
            <a:r>
              <a:rPr lang="en-US" sz="2500" baseline="-25000" dirty="0">
                <a:sym typeface="Symbol"/>
              </a:rPr>
              <a:t>1</a:t>
            </a:r>
            <a:r>
              <a:rPr lang="en-US" sz="2500" dirty="0">
                <a:sym typeface="Symbol"/>
              </a:rPr>
              <a:t>A</a:t>
            </a:r>
            <a:r>
              <a:rPr lang="en-US" sz="2500" baseline="-25000" dirty="0">
                <a:sym typeface="Symbol"/>
              </a:rPr>
              <a:t>1</a:t>
            </a:r>
            <a:r>
              <a:rPr lang="en-US" sz="2500" dirty="0">
                <a:sym typeface="Symbol"/>
              </a:rPr>
              <a:t>C</a:t>
            </a:r>
            <a:r>
              <a:rPr lang="en-US" sz="2500" baseline="-25000" dirty="0">
                <a:sym typeface="Symbol"/>
              </a:rPr>
              <a:t>1</a:t>
            </a:r>
            <a:r>
              <a:rPr lang="en-US" sz="2500" dirty="0">
                <a:sym typeface="Symbol"/>
              </a:rPr>
              <a:t>.</a:t>
            </a:r>
            <a:r>
              <a:rPr lang="en-US" sz="2500" dirty="0"/>
              <a:t/>
            </a:r>
            <a:br>
              <a:rPr lang="en-US" sz="2500" dirty="0"/>
            </a:br>
            <a:endParaRPr lang="ar-IQ" sz="2500" dirty="0"/>
          </a:p>
        </p:txBody>
      </p:sp>
    </p:spTree>
    <p:extLst>
      <p:ext uri="{BB962C8B-B14F-4D97-AF65-F5344CB8AC3E}">
        <p14:creationId xmlns:p14="http://schemas.microsoft.com/office/powerpoint/2010/main" val="418115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1809750" y="71438"/>
            <a:ext cx="8686800" cy="6583362"/>
          </a:xfrm>
        </p:spPr>
        <p:txBody>
          <a:bodyPr/>
          <a:lstStyle/>
          <a:p>
            <a:pPr algn="l">
              <a:defRPr/>
            </a:pPr>
            <a:r>
              <a:rPr lang="en-US" sz="2500" dirty="0"/>
              <a:t>3) </a:t>
            </a:r>
            <a:r>
              <a:rPr lang="en-US" sz="2500" b="1" u="sng" dirty="0"/>
              <a:t>Axioms of congruence</a:t>
            </a:r>
            <a:r>
              <a:rPr lang="en-US" sz="2500" dirty="0"/>
              <a:t/>
            </a:r>
            <a:br>
              <a:rPr lang="en-US" sz="2500" dirty="0"/>
            </a:br>
            <a:r>
              <a:rPr lang="en-US" sz="1050" dirty="0"/>
              <a:t/>
            </a:r>
            <a:br>
              <a:rPr lang="en-US" sz="1050" dirty="0"/>
            </a:br>
            <a:r>
              <a:rPr lang="en-US" sz="1050" dirty="0"/>
              <a:t/>
            </a:r>
            <a:br>
              <a:rPr lang="en-US" sz="1050" dirty="0"/>
            </a:br>
            <a:r>
              <a:rPr lang="en-US" sz="2500" dirty="0">
                <a:sym typeface="Symbol"/>
              </a:rPr>
              <a:t/>
            </a:r>
            <a:br>
              <a:rPr lang="en-US" sz="2500" dirty="0">
                <a:sym typeface="Symbol"/>
              </a:rPr>
            </a:br>
            <a:r>
              <a:rPr lang="en-US" sz="2500" dirty="0">
                <a:sym typeface="Symbol"/>
              </a:rPr>
              <a:t/>
            </a:r>
            <a:br>
              <a:rPr lang="en-US" sz="2500" dirty="0">
                <a:sym typeface="Symbol"/>
              </a:rPr>
            </a:br>
            <a:r>
              <a:rPr lang="en-US" sz="2500" dirty="0">
                <a:sym typeface="Symbol"/>
              </a:rPr>
              <a:t>5) if angle A  angle B and angle A  angle C, </a:t>
            </a:r>
            <a:br>
              <a:rPr lang="en-US" sz="2500" dirty="0">
                <a:sym typeface="Symbol"/>
              </a:rPr>
            </a:br>
            <a:r>
              <a:rPr lang="en-US" sz="2500" dirty="0">
                <a:sym typeface="Symbol"/>
              </a:rPr>
              <a:t>then angle B   angle C. Every angle is congruent to itself.</a:t>
            </a:r>
            <a:br>
              <a:rPr lang="en-US" sz="2500" dirty="0">
                <a:sym typeface="Symbol"/>
              </a:rPr>
            </a:br>
            <a:r>
              <a:rPr lang="en-US" sz="2500" dirty="0">
                <a:sym typeface="Symbol"/>
              </a:rPr>
              <a:t/>
            </a:r>
            <a:br>
              <a:rPr lang="en-US" sz="2500" dirty="0">
                <a:sym typeface="Symbol"/>
              </a:rPr>
            </a:br>
            <a:r>
              <a:rPr lang="en-US" sz="1100" dirty="0">
                <a:sym typeface="Symbol"/>
              </a:rPr>
              <a:t/>
            </a:r>
            <a:br>
              <a:rPr lang="en-US" sz="1100" dirty="0">
                <a:sym typeface="Symbol"/>
              </a:rPr>
            </a:br>
            <a:r>
              <a:rPr lang="en-US" sz="2500" dirty="0">
                <a:sym typeface="Symbol"/>
              </a:rPr>
              <a:t>6) if  2 sides and the included angle of one triangle are congruent respectively to 2 sides and the included angle of another triangle, then the two triangles are congruent. </a:t>
            </a:r>
            <a:br>
              <a:rPr lang="en-US" sz="2500" dirty="0">
                <a:sym typeface="Symbol"/>
              </a:rPr>
            </a:br>
            <a:endParaRPr lang="ar-IQ" sz="2500" dirty="0"/>
          </a:p>
        </p:txBody>
      </p:sp>
    </p:spTree>
    <p:extLst>
      <p:ext uri="{BB962C8B-B14F-4D97-AF65-F5344CB8AC3E}">
        <p14:creationId xmlns:p14="http://schemas.microsoft.com/office/powerpoint/2010/main" val="271018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1809750" y="71438"/>
            <a:ext cx="8686800" cy="6583362"/>
          </a:xfrm>
        </p:spPr>
        <p:txBody>
          <a:bodyPr/>
          <a:lstStyle/>
          <a:p>
            <a:pPr algn="l">
              <a:defRPr/>
            </a:pPr>
            <a:r>
              <a:rPr lang="en-US" sz="2500" dirty="0"/>
              <a:t>4) </a:t>
            </a:r>
            <a:r>
              <a:rPr lang="en-US" sz="2500" b="1" u="sng" dirty="0"/>
              <a:t>Axioms of continuity</a:t>
            </a:r>
            <a:r>
              <a:rPr lang="en-US" sz="2500" dirty="0"/>
              <a:t/>
            </a:r>
            <a:br>
              <a:rPr lang="en-US" sz="2500" dirty="0"/>
            </a:br>
            <a:r>
              <a:rPr lang="en-US" sz="1050" dirty="0"/>
              <a:t/>
            </a:r>
            <a:br>
              <a:rPr lang="en-US" sz="1050" dirty="0"/>
            </a:br>
            <a:r>
              <a:rPr lang="en-US" sz="1100" dirty="0">
                <a:sym typeface="Symbol"/>
              </a:rPr>
              <a:t/>
            </a:r>
            <a:br>
              <a:rPr lang="en-US" sz="1100" dirty="0">
                <a:sym typeface="Symbol"/>
              </a:rPr>
            </a:br>
            <a:r>
              <a:rPr lang="en-US" sz="2500" dirty="0">
                <a:sym typeface="Symbol"/>
              </a:rPr>
              <a:t>1) </a:t>
            </a:r>
            <a:r>
              <a:rPr lang="en-US" sz="2500" b="1" dirty="0">
                <a:sym typeface="Symbol"/>
              </a:rPr>
              <a:t>Archimedes axiom:</a:t>
            </a:r>
            <a:r>
              <a:rPr lang="en-US" sz="2500" dirty="0">
                <a:sym typeface="Symbol"/>
              </a:rPr>
              <a:t> let A, A</a:t>
            </a:r>
            <a:r>
              <a:rPr lang="en-US" sz="2500" baseline="-25000" dirty="0">
                <a:sym typeface="Symbol"/>
              </a:rPr>
              <a:t>1</a:t>
            </a:r>
            <a:r>
              <a:rPr lang="en-US" sz="2500" dirty="0">
                <a:sym typeface="Symbol"/>
              </a:rPr>
              <a:t>,B be 3 points on a segment, such that A</a:t>
            </a:r>
            <a:r>
              <a:rPr lang="en-US" sz="2500" baseline="-25000" dirty="0">
                <a:sym typeface="Symbol"/>
              </a:rPr>
              <a:t>1</a:t>
            </a:r>
            <a:r>
              <a:rPr lang="en-US" sz="2500" dirty="0">
                <a:sym typeface="Symbol"/>
              </a:rPr>
              <a:t> lies between A and B where A</a:t>
            </a:r>
            <a:r>
              <a:rPr lang="en-US" sz="2500" baseline="-25000" dirty="0">
                <a:sym typeface="Symbol"/>
              </a:rPr>
              <a:t>1</a:t>
            </a:r>
            <a:r>
              <a:rPr lang="en-US" sz="2500" dirty="0">
                <a:sym typeface="Symbol"/>
              </a:rPr>
              <a:t> is between A and A</a:t>
            </a:r>
            <a:r>
              <a:rPr lang="en-US" sz="2500" baseline="-25000" dirty="0">
                <a:sym typeface="Symbol"/>
              </a:rPr>
              <a:t>2</a:t>
            </a:r>
            <a:r>
              <a:rPr lang="en-US" sz="2500" dirty="0">
                <a:sym typeface="Symbol"/>
              </a:rPr>
              <a:t>, A</a:t>
            </a:r>
            <a:r>
              <a:rPr lang="en-US" sz="2500" baseline="-25000" dirty="0">
                <a:sym typeface="Symbol"/>
              </a:rPr>
              <a:t>2</a:t>
            </a:r>
            <a:r>
              <a:rPr lang="en-US" sz="2500" dirty="0">
                <a:sym typeface="Symbol"/>
              </a:rPr>
              <a:t> is between A</a:t>
            </a:r>
            <a:r>
              <a:rPr lang="en-US" sz="2500" baseline="-25000" dirty="0">
                <a:sym typeface="Symbol"/>
              </a:rPr>
              <a:t>1</a:t>
            </a:r>
            <a:r>
              <a:rPr lang="en-US" sz="2500" dirty="0">
                <a:sym typeface="Symbol"/>
              </a:rPr>
              <a:t> and A</a:t>
            </a:r>
            <a:r>
              <a:rPr lang="en-US" sz="2500" baseline="-25000" dirty="0">
                <a:sym typeface="Symbol"/>
              </a:rPr>
              <a:t>3</a:t>
            </a:r>
            <a:r>
              <a:rPr lang="en-US" sz="2500" dirty="0">
                <a:sym typeface="Symbol"/>
              </a:rPr>
              <a:t>, and so on, there exist a point A</a:t>
            </a:r>
            <a:r>
              <a:rPr lang="en-US" sz="2500" baseline="-25000" dirty="0">
                <a:sym typeface="Symbol"/>
              </a:rPr>
              <a:t>x</a:t>
            </a:r>
            <a:r>
              <a:rPr lang="en-US" sz="2500" dirty="0">
                <a:sym typeface="Symbol"/>
              </a:rPr>
              <a:t> such that B is between A and A</a:t>
            </a:r>
            <a:r>
              <a:rPr lang="en-US" sz="2500" baseline="-25000" dirty="0">
                <a:sym typeface="Symbol"/>
              </a:rPr>
              <a:t>x</a:t>
            </a:r>
            <a:r>
              <a:rPr lang="en-US" sz="2500" dirty="0">
                <a:sym typeface="Symbol"/>
              </a:rPr>
              <a:t/>
            </a:r>
            <a:br>
              <a:rPr lang="en-US" sz="2500" dirty="0">
                <a:sym typeface="Symbol"/>
              </a:rPr>
            </a:br>
            <a:r>
              <a:rPr lang="en-US" sz="2500" dirty="0">
                <a:sym typeface="Symbol"/>
              </a:rPr>
              <a:t/>
            </a:r>
            <a:br>
              <a:rPr lang="en-US" sz="2500" dirty="0">
                <a:sym typeface="Symbol"/>
              </a:rPr>
            </a:br>
            <a:r>
              <a:rPr lang="en-US" sz="2500" dirty="0">
                <a:sym typeface="Symbol"/>
              </a:rPr>
              <a:t>2) </a:t>
            </a:r>
            <a:r>
              <a:rPr lang="en-US" sz="2500" b="1" dirty="0">
                <a:sym typeface="Symbol"/>
              </a:rPr>
              <a:t>Dedekind’s axiom:</a:t>
            </a:r>
            <a:r>
              <a:rPr lang="en-US" sz="2500" dirty="0">
                <a:sym typeface="Symbol"/>
              </a:rPr>
              <a:t> suppose that all points on line L are the union of two non-empty set ∑</a:t>
            </a:r>
            <a:r>
              <a:rPr lang="en-US" sz="2500" baseline="-25000" dirty="0">
                <a:sym typeface="Symbol"/>
              </a:rPr>
              <a:t>1</a:t>
            </a:r>
            <a:r>
              <a:rPr lang="en-US" sz="2500" dirty="0">
                <a:sym typeface="Symbol"/>
              </a:rPr>
              <a:t>U∑</a:t>
            </a:r>
            <a:r>
              <a:rPr lang="en-US" sz="2500" baseline="-25000" dirty="0">
                <a:sym typeface="Symbol"/>
              </a:rPr>
              <a:t>2</a:t>
            </a:r>
            <a:r>
              <a:rPr lang="en-US" sz="2500" dirty="0">
                <a:sym typeface="Symbol"/>
              </a:rPr>
              <a:t> such that no point of ∑</a:t>
            </a:r>
            <a:r>
              <a:rPr lang="en-US" sz="2500" baseline="-25000" dirty="0">
                <a:sym typeface="Symbol"/>
              </a:rPr>
              <a:t>1</a:t>
            </a:r>
            <a:r>
              <a:rPr lang="en-US" sz="2500" dirty="0">
                <a:sym typeface="Symbol"/>
              </a:rPr>
              <a:t> is between 2 points of ∑</a:t>
            </a:r>
            <a:r>
              <a:rPr lang="en-US" sz="2500" baseline="-25000" dirty="0">
                <a:sym typeface="Symbol"/>
              </a:rPr>
              <a:t>2</a:t>
            </a:r>
            <a:r>
              <a:rPr lang="en-US" sz="2500" dirty="0">
                <a:sym typeface="Symbol"/>
              </a:rPr>
              <a:t> and vice versa. Then there is a unique point O on L such that  p</a:t>
            </a:r>
            <a:r>
              <a:rPr lang="en-US" sz="2500" baseline="-25000" dirty="0">
                <a:sym typeface="Symbol"/>
              </a:rPr>
              <a:t>1</a:t>
            </a:r>
            <a:r>
              <a:rPr lang="en-US" sz="2500" dirty="0">
                <a:sym typeface="Symbol"/>
              </a:rPr>
              <a:t>*O*p</a:t>
            </a:r>
            <a:r>
              <a:rPr lang="en-US" sz="2500" baseline="-25000" dirty="0">
                <a:sym typeface="Symbol"/>
              </a:rPr>
              <a:t>2</a:t>
            </a:r>
            <a:r>
              <a:rPr lang="en-US" sz="2500" dirty="0">
                <a:sym typeface="Symbol"/>
              </a:rPr>
              <a:t> for any point</a:t>
            </a:r>
            <a:br>
              <a:rPr lang="en-US" sz="2500" dirty="0">
                <a:sym typeface="Symbol"/>
              </a:rPr>
            </a:br>
            <a:r>
              <a:rPr lang="en-US" sz="2500" dirty="0">
                <a:sym typeface="Symbol"/>
              </a:rPr>
              <a:t> p</a:t>
            </a:r>
            <a:r>
              <a:rPr lang="en-US" sz="2500" baseline="-25000" dirty="0">
                <a:sym typeface="Symbol"/>
              </a:rPr>
              <a:t>1</a:t>
            </a:r>
            <a:r>
              <a:rPr lang="en-US" sz="2500" dirty="0">
                <a:sym typeface="Symbol"/>
              </a:rPr>
              <a:t> ∑</a:t>
            </a:r>
            <a:r>
              <a:rPr lang="en-US" sz="2500" baseline="-25000" dirty="0">
                <a:sym typeface="Symbol"/>
              </a:rPr>
              <a:t>1</a:t>
            </a:r>
            <a:r>
              <a:rPr lang="en-US" sz="2500" dirty="0">
                <a:sym typeface="Symbol"/>
              </a:rPr>
              <a:t> and p</a:t>
            </a:r>
            <a:r>
              <a:rPr lang="en-US" sz="2500" baseline="-25000" dirty="0">
                <a:sym typeface="Symbol"/>
              </a:rPr>
              <a:t>2</a:t>
            </a:r>
            <a:r>
              <a:rPr lang="en-US" sz="2500" dirty="0">
                <a:sym typeface="Symbol"/>
              </a:rPr>
              <a:t> ∑</a:t>
            </a:r>
            <a:r>
              <a:rPr lang="en-US" sz="2500" baseline="-25000" dirty="0">
                <a:sym typeface="Symbol"/>
              </a:rPr>
              <a:t>2</a:t>
            </a:r>
            <a:r>
              <a:rPr lang="en-US" sz="2500" dirty="0">
                <a:sym typeface="Symbol"/>
              </a:rPr>
              <a:t>.</a:t>
            </a:r>
            <a:endParaRPr lang="ar-IQ" sz="2500" dirty="0"/>
          </a:p>
        </p:txBody>
      </p:sp>
    </p:spTree>
    <p:extLst>
      <p:ext uri="{BB962C8B-B14F-4D97-AF65-F5344CB8AC3E}">
        <p14:creationId xmlns:p14="http://schemas.microsoft.com/office/powerpoint/2010/main" val="389408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1809750" y="71438"/>
            <a:ext cx="8686800" cy="6583362"/>
          </a:xfrm>
        </p:spPr>
        <p:txBody>
          <a:bodyPr/>
          <a:lstStyle/>
          <a:p>
            <a:pPr algn="l">
              <a:defRPr/>
            </a:pPr>
            <a:r>
              <a:rPr lang="en-US" sz="2500" dirty="0"/>
              <a:t>5) </a:t>
            </a:r>
            <a:r>
              <a:rPr lang="en-US" sz="2500" b="1" u="sng" dirty="0"/>
              <a:t>The Axioms on parallels</a:t>
            </a:r>
            <a:r>
              <a:rPr lang="en-US" sz="2500" dirty="0"/>
              <a:t/>
            </a:r>
            <a:br>
              <a:rPr lang="en-US" sz="2500" dirty="0"/>
            </a:br>
            <a:r>
              <a:rPr lang="en-US" sz="1050" dirty="0"/>
              <a:t/>
            </a:r>
            <a:br>
              <a:rPr lang="en-US" sz="1050" dirty="0"/>
            </a:br>
            <a:r>
              <a:rPr lang="en-US" sz="1100" dirty="0">
                <a:sym typeface="Symbol"/>
              </a:rPr>
              <a:t/>
            </a:r>
            <a:br>
              <a:rPr lang="en-US" sz="1100" dirty="0">
                <a:sym typeface="Symbol"/>
              </a:rPr>
            </a:br>
            <a:r>
              <a:rPr lang="en-US" sz="2500" dirty="0">
                <a:sym typeface="Symbol"/>
              </a:rPr>
              <a:t> </a:t>
            </a:r>
            <a:r>
              <a:rPr lang="en-US" sz="2500" b="1" dirty="0" err="1">
                <a:sym typeface="Symbol"/>
              </a:rPr>
              <a:t>Playfair’s</a:t>
            </a:r>
            <a:r>
              <a:rPr lang="en-US" sz="2500" b="1" dirty="0">
                <a:sym typeface="Symbol"/>
              </a:rPr>
              <a:t> postulate:</a:t>
            </a:r>
            <a:r>
              <a:rPr lang="en-US" sz="2500" dirty="0">
                <a:sym typeface="Symbol"/>
              </a:rPr>
              <a:t> for any line L and point p not on L there is exactly one line through p parallel to L.</a:t>
            </a:r>
            <a:endParaRPr lang="ar-IQ" sz="2500" dirty="0"/>
          </a:p>
        </p:txBody>
      </p:sp>
    </p:spTree>
    <p:extLst>
      <p:ext uri="{BB962C8B-B14F-4D97-AF65-F5344CB8AC3E}">
        <p14:creationId xmlns:p14="http://schemas.microsoft.com/office/powerpoint/2010/main" val="346637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79</Words>
  <Application>Microsoft Office PowerPoint</Application>
  <PresentationFormat>Widescreen</PresentationFormat>
  <Paragraphs>15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Times New Roman</vt:lpstr>
      <vt:lpstr>Office Theme</vt:lpstr>
      <vt:lpstr>Hilbert’s Axioms system:  </vt:lpstr>
      <vt:lpstr>Hilbert’s Axioms system:   Hilbert’s axioms are divided into 5 groups as following:- Axioms of Connection, Order, Congruence, Continuity and Parallel. 1) Axioms of Connection : 1) for every 2 points A and B, there exists a unique line L that contains both of them. 2) there are at least 2 points on any line. 3) there exist at least 3 points that do not all lie on a line. 4) if there are A, B, C points do not all lie on a line, there exist a unique plane X that contains all them. </vt:lpstr>
      <vt:lpstr>1) Axioms of Connection : 5) For each plane there exist a point on it.  6) if 2 points of a line L lie in a plane X, then all points of the line L lie on the plane X.  7) if 2 planes associate to a point, then there are at least associate to an another point.  8) there exist at least 4 points do not lie on a plane.</vt:lpstr>
      <vt:lpstr>2) Axioms of order 1) The points A,B,C are 3 distinct points of a line, then B is between A and C , and B is between C and A. 2) for 2 distinct points B and D, there are points A,C, and E such that B is between A , D and C is between B , D  and D is between B , E 3) of any 3 distinct points on a line, there exists one and only one point between the other. 4) for every line L and points A,B and C not on L:-     i) if A and B are on the same side of L and B and C are on the same side of L, then A and C are on the same side of L.     ii) if A and B are on opposite side of L and B and C are on opposite side of L, then A and C are on the same side of L.</vt:lpstr>
      <vt:lpstr>2) Axioms of order  5) Pasch’s theorem:- if triangle ABC is any triangle and L is any line intersecting side AB in a point between A and B, then L also intersects either side AC or BC, if angle C is not incident with L, if not, then L does not intersect both AC and BC.       </vt:lpstr>
      <vt:lpstr>3) Axioms of congruence  1) Let AB be any segment and A1 be any point, on each line  through A1 can find 2 points B1 and B2 , such that A1 is between B1 and B2 and A1B1 AB, A1B2  AB.  2) if AB  CD and AB   EF, then CD  EF.  Every segment is congruent to itself.   3) if B is a point on segment AC and B1 is a point on segment A1C1, and AB  A1B1 and BC   B1C1       then AC  A1C1.  4) given angle BAC and any ray A1B1 there is a unique ray  A1C1 on a given side of A1B1  such that angle BAC  angle B1A1C1. </vt:lpstr>
      <vt:lpstr>3) Axioms of congruence     5) if angle A  angle B and angle A  angle C,  then angle B   angle C. Every angle is congruent to itself.   6) if  2 sides and the included angle of one triangle are congruent respectively to 2 sides and the included angle of another triangle, then the two triangles are congruent.  </vt:lpstr>
      <vt:lpstr>4) Axioms of continuity   1) Archimedes axiom: let A, A1,B be 3 points on a segment, such that A1 lies between A and B where A1 is between A and A2, A2 is between A1 and A3, and so on, there exist a point Ax such that B is between A and Ax  2) Dedekind’s axiom: suppose that all points on line L are the union of two non-empty set ∑1U∑2 such that no point of ∑1 is between 2 points of ∑2 and vice versa. Then there is a unique point O on L such that  p1*O*p2 for any point  p1 ∑1 and p2 ∑2.</vt:lpstr>
      <vt:lpstr>5) The Axioms on parallels    Playfair’s postulate: for any line L and point p not on L there is exactly one line through p parallel to L.</vt:lpstr>
      <vt:lpstr>Ex1: use axioms of connection for Hilbert system to prove that ( every two different lines on plane are associates in a just point or not)  Ex2: use axioms of connection for Hilbert system to prove that ( all straight line and point not on it, then form a unique plane)  Ex3: use axioms of connection for Hilbert system to prove that ( if 2 planes are intersects, then their intersection is a line)  Ex4: use axioms of connection for Hilbert system to prove that ( there exist at least 6 straight lines do not lie on a plane)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Abhary</dc:title>
  <dc:creator>DR.Ahmed Saker 2O14</dc:creator>
  <cp:lastModifiedBy>DR.Ahmed Saker 2O14</cp:lastModifiedBy>
  <cp:revision>12</cp:revision>
  <dcterms:created xsi:type="dcterms:W3CDTF">2020-12-08T18:16:32Z</dcterms:created>
  <dcterms:modified xsi:type="dcterms:W3CDTF">2023-02-23T18:03:27Z</dcterms:modified>
</cp:coreProperties>
</file>