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9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4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1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4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7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9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5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3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7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9B33-2888-4AA5-A5EF-70EFE347F79D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5A2B-869A-40F2-8940-B47D6C94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5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Coaxial Circles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74114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Coaxial Circles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3484320" y="485386"/>
            <a:ext cx="8229600" cy="29083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C be a circle and P a point, suppose AB is a chord of C , the extension of AB is intersecting with P.</a:t>
            </a:r>
          </a:p>
          <a:p>
            <a:pPr marL="0" indent="0">
              <a:buNone/>
            </a:pPr>
            <a:r>
              <a:rPr lang="en-US" dirty="0" smtClean="0"/>
              <a:t>Let R be the radius of C and d the distance from P to the center of C. we have PA.PB=d</a:t>
            </a:r>
            <a:r>
              <a:rPr lang="en-US" baseline="30000" dirty="0" smtClean="0"/>
              <a:t>2</a:t>
            </a:r>
            <a:r>
              <a:rPr lang="en-US" dirty="0" smtClean="0"/>
              <a:t>-R</a:t>
            </a:r>
            <a:r>
              <a:rPr lang="en-US" baseline="30000" dirty="0" smtClean="0"/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4727575" y="2762298"/>
            <a:ext cx="2089150" cy="2016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735638" y="3841797"/>
            <a:ext cx="3384550" cy="0"/>
          </a:xfrm>
          <a:prstGeom prst="line">
            <a:avLst/>
          </a:prstGeom>
          <a:ln w="3810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35639" y="2679747"/>
            <a:ext cx="3240087" cy="1162050"/>
          </a:xfrm>
          <a:prstGeom prst="line">
            <a:avLst/>
          </a:prstGeom>
          <a:ln w="38100"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735638" y="2762297"/>
            <a:ext cx="360362" cy="10795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6" name="TextBox 12"/>
          <p:cNvSpPr txBox="1">
            <a:spLocks noChangeArrowheads="1"/>
          </p:cNvSpPr>
          <p:nvPr/>
        </p:nvSpPr>
        <p:spPr bwMode="auto">
          <a:xfrm>
            <a:off x="9120188" y="3409997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P</a:t>
            </a:r>
          </a:p>
        </p:txBody>
      </p:sp>
      <p:sp>
        <p:nvSpPr>
          <p:cNvPr id="78857" name="TextBox 13"/>
          <p:cNvSpPr txBox="1">
            <a:spLocks noChangeArrowheads="1"/>
          </p:cNvSpPr>
          <p:nvPr/>
        </p:nvSpPr>
        <p:spPr bwMode="auto">
          <a:xfrm>
            <a:off x="5448300" y="3121072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R</a:t>
            </a:r>
          </a:p>
        </p:txBody>
      </p:sp>
      <p:sp>
        <p:nvSpPr>
          <p:cNvPr id="78858" name="TextBox 14"/>
          <p:cNvSpPr txBox="1">
            <a:spLocks noChangeArrowheads="1"/>
          </p:cNvSpPr>
          <p:nvPr/>
        </p:nvSpPr>
        <p:spPr bwMode="auto">
          <a:xfrm>
            <a:off x="7104063" y="3976736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d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159376" y="2905173"/>
            <a:ext cx="3960813" cy="93662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60" name="TextBox 18"/>
          <p:cNvSpPr txBox="1">
            <a:spLocks noChangeArrowheads="1"/>
          </p:cNvSpPr>
          <p:nvPr/>
        </p:nvSpPr>
        <p:spPr bwMode="auto">
          <a:xfrm>
            <a:off x="6743700" y="311313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B</a:t>
            </a:r>
          </a:p>
        </p:txBody>
      </p:sp>
      <p:sp>
        <p:nvSpPr>
          <p:cNvPr id="78861" name="TextBox 19"/>
          <p:cNvSpPr txBox="1">
            <a:spLocks noChangeArrowheads="1"/>
          </p:cNvSpPr>
          <p:nvPr/>
        </p:nvSpPr>
        <p:spPr bwMode="auto">
          <a:xfrm>
            <a:off x="4800600" y="2679747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A</a:t>
            </a:r>
          </a:p>
        </p:txBody>
      </p:sp>
      <p:sp>
        <p:nvSpPr>
          <p:cNvPr id="78862" name="TextBox 21"/>
          <p:cNvSpPr txBox="1">
            <a:spLocks noChangeArrowheads="1"/>
          </p:cNvSpPr>
          <p:nvPr/>
        </p:nvSpPr>
        <p:spPr bwMode="auto">
          <a:xfrm>
            <a:off x="5880100" y="2392411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T</a:t>
            </a:r>
          </a:p>
        </p:txBody>
      </p:sp>
      <p:sp>
        <p:nvSpPr>
          <p:cNvPr id="78863" name="TextBox 22"/>
          <p:cNvSpPr txBox="1">
            <a:spLocks noChangeArrowheads="1"/>
          </p:cNvSpPr>
          <p:nvPr/>
        </p:nvSpPr>
        <p:spPr bwMode="auto">
          <a:xfrm>
            <a:off x="4224338" y="4129136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C</a:t>
            </a:r>
          </a:p>
        </p:txBody>
      </p:sp>
      <p:sp>
        <p:nvSpPr>
          <p:cNvPr id="78864" name="TextBox 23"/>
          <p:cNvSpPr txBox="1">
            <a:spLocks noChangeArrowheads="1"/>
          </p:cNvSpPr>
          <p:nvPr/>
        </p:nvSpPr>
        <p:spPr bwMode="auto">
          <a:xfrm>
            <a:off x="5303838" y="3770360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9606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981200" y="188913"/>
            <a:ext cx="8229600" cy="504031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Definition</a:t>
            </a:r>
            <a:r>
              <a:rPr lang="en-US" dirty="0" smtClean="0"/>
              <a:t>: the power of a point P with respect to the circle centered at O with radius R is defined as (OP)</a:t>
            </a:r>
            <a:r>
              <a:rPr lang="en-US" baseline="30000" dirty="0" smtClean="0"/>
              <a:t>2</a:t>
            </a:r>
            <a:r>
              <a:rPr lang="en-US" dirty="0" smtClean="0"/>
              <a:t>-R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If P is outside the circle, then</a:t>
            </a:r>
          </a:p>
          <a:p>
            <a:pPr marL="0" indent="0">
              <a:buNone/>
            </a:pPr>
            <a:r>
              <a:rPr lang="en-US" dirty="0" smtClean="0"/>
              <a:t> the power of P=(OP)</a:t>
            </a:r>
            <a:r>
              <a:rPr lang="en-US" baseline="30000" dirty="0" smtClean="0"/>
              <a:t>2</a:t>
            </a:r>
            <a:r>
              <a:rPr lang="en-US" dirty="0" smtClean="0"/>
              <a:t>-R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			=(PT)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			=PA.PB</a:t>
            </a:r>
          </a:p>
          <a:p>
            <a:pPr marL="0" indent="0">
              <a:buNone/>
            </a:pPr>
            <a:r>
              <a:rPr lang="en-US" dirty="0" smtClean="0"/>
              <a:t>Which is positive, and AB is a chord of C.</a:t>
            </a:r>
          </a:p>
        </p:txBody>
      </p:sp>
      <p:sp>
        <p:nvSpPr>
          <p:cNvPr id="79875" name="TextBox 3"/>
          <p:cNvSpPr txBox="1">
            <a:spLocks noChangeArrowheads="1"/>
          </p:cNvSpPr>
          <p:nvPr/>
        </p:nvSpPr>
        <p:spPr bwMode="auto">
          <a:xfrm>
            <a:off x="1847851" y="4868864"/>
            <a:ext cx="85693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600" b="1" u="sng"/>
              <a:t>Definition</a:t>
            </a:r>
            <a:r>
              <a:rPr lang="en-US" sz="3600"/>
              <a:t>: each point on the line is power of the point for the circles, this line is called radical axis.</a:t>
            </a:r>
          </a:p>
        </p:txBody>
      </p:sp>
    </p:spTree>
    <p:extLst>
      <p:ext uri="{BB962C8B-B14F-4D97-AF65-F5344CB8AC3E}">
        <p14:creationId xmlns:p14="http://schemas.microsoft.com/office/powerpoint/2010/main" val="21293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r>
              <a:rPr lang="en-US" smtClean="0"/>
              <a:t>Radical axis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1981200" y="1071563"/>
            <a:ext cx="8229600" cy="5429250"/>
          </a:xfrm>
        </p:spPr>
        <p:txBody>
          <a:bodyPr/>
          <a:lstStyle/>
          <a:p>
            <a:r>
              <a:rPr lang="en-US" smtClean="0"/>
              <a:t>Radical axis of two intersection circles is extension the joint chord of two intersection circles at  two direction of outside circles</a:t>
            </a:r>
          </a:p>
          <a:p>
            <a:r>
              <a:rPr lang="en-US" smtClean="0"/>
              <a:t>Radical axis of two tangent circles is joint tangent to the circles</a:t>
            </a:r>
          </a:p>
          <a:p>
            <a:r>
              <a:rPr lang="en-US" smtClean="0"/>
              <a:t>Radical axis of two disjoint circles is perpendicular of the equal power of the point for two circles on the line between center of circles</a:t>
            </a:r>
          </a:p>
        </p:txBody>
      </p:sp>
    </p:spTree>
    <p:extLst>
      <p:ext uri="{BB962C8B-B14F-4D97-AF65-F5344CB8AC3E}">
        <p14:creationId xmlns:p14="http://schemas.microsoft.com/office/powerpoint/2010/main" val="371417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582737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/>
              <a:t>Radical axis of two intersection circles is extension the joint chord of two intersection circles at top and bottom of outside circles</a:t>
            </a:r>
            <a:br>
              <a:rPr lang="en-US" sz="2800"/>
            </a:br>
            <a:endParaRPr lang="en-US" sz="280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5427663" y="3019425"/>
            <a:ext cx="1600200" cy="16002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494463" y="2790825"/>
            <a:ext cx="2286000" cy="2057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723063" y="2333625"/>
            <a:ext cx="0" cy="38100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88088" y="54721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c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351588" y="25225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8812214" y="3552826"/>
            <a:ext cx="427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k2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078413" y="3019426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199188" y="41227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b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6494463" y="4467225"/>
            <a:ext cx="2438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046663" y="3857625"/>
            <a:ext cx="1905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284788" y="4275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d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8027988" y="4732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h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916613" y="356711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m1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227888" y="358933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m2</a:t>
            </a:r>
          </a:p>
        </p:txBody>
      </p:sp>
    </p:spTree>
    <p:extLst>
      <p:ext uri="{BB962C8B-B14F-4D97-AF65-F5344CB8AC3E}">
        <p14:creationId xmlns:p14="http://schemas.microsoft.com/office/powerpoint/2010/main" val="150311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/>
              <a:t>Radical axis of two tangent circles is joint tangent to the circles</a:t>
            </a:r>
            <a:br>
              <a:rPr lang="en-US" sz="3600"/>
            </a:br>
            <a:endParaRPr lang="en-US" sz="360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146300" y="2339975"/>
            <a:ext cx="2362200" cy="2133600"/>
          </a:xfrm>
          <a:prstGeom prst="ellipse">
            <a:avLst/>
          </a:prstGeom>
          <a:noFill/>
          <a:ln w="28575">
            <a:solidFill>
              <a:srgbClr val="B646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508500" y="2720975"/>
            <a:ext cx="1219200" cy="12192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4508500" y="2339976"/>
            <a:ext cx="0" cy="32988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137025" y="3138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127500" y="525780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c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49725" y="22240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x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318125" y="2528888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k2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38313" y="2452688"/>
            <a:ext cx="428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k1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7312025" y="2438400"/>
            <a:ext cx="2590800" cy="2209800"/>
          </a:xfrm>
          <a:prstGeom prst="ellipse">
            <a:avLst/>
          </a:prstGeom>
          <a:noFill/>
          <a:ln w="28575">
            <a:solidFill>
              <a:srgbClr val="B646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ar-IQ" sz="1800">
              <a:solidFill>
                <a:srgbClr val="B646AE"/>
              </a:solidFill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8837613" y="3048000"/>
            <a:ext cx="1065212" cy="9906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9828214" y="2438400"/>
            <a:ext cx="242887" cy="3429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9836150" y="3313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a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0071100" y="45862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c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9848850" y="23987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x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8274050" y="331311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k2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512050" y="217011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k1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4356100" y="3429000"/>
            <a:ext cx="1447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1993900" y="3886200"/>
            <a:ext cx="2819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508625" y="3617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h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155825" y="4227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d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7861300" y="45720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8699500" y="3581400"/>
            <a:ext cx="1752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8785225" y="3846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h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8099425" y="4684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2757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 animBg="1"/>
      <p:bldP spid="25" grpId="0" animBg="1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368550"/>
          </a:xfrm>
        </p:spPr>
        <p:txBody>
          <a:bodyPr/>
          <a:lstStyle/>
          <a:p>
            <a:pPr algn="l"/>
            <a:r>
              <a:rPr lang="en-US" sz="2800"/>
              <a:t>Radical axis of two disjoint circles is perpendicular of the equal power of the point for two circles on the line between center of circles</a:t>
            </a:r>
            <a:br>
              <a:rPr lang="en-US" sz="2800"/>
            </a:br>
            <a:endParaRPr lang="en-US" sz="2800"/>
          </a:p>
        </p:txBody>
      </p:sp>
      <p:sp>
        <p:nvSpPr>
          <p:cNvPr id="83971" name="Oval 4"/>
          <p:cNvSpPr>
            <a:spLocks noChangeArrowheads="1"/>
          </p:cNvSpPr>
          <p:nvPr/>
        </p:nvSpPr>
        <p:spPr bwMode="auto">
          <a:xfrm>
            <a:off x="848968" y="2440488"/>
            <a:ext cx="1677987" cy="1600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83972" name="Oval 5"/>
          <p:cNvSpPr>
            <a:spLocks noChangeArrowheads="1"/>
          </p:cNvSpPr>
          <p:nvPr/>
        </p:nvSpPr>
        <p:spPr bwMode="auto">
          <a:xfrm>
            <a:off x="4125567" y="2592888"/>
            <a:ext cx="1295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83973" name="Line 6"/>
          <p:cNvSpPr>
            <a:spLocks noChangeShapeType="1"/>
          </p:cNvSpPr>
          <p:nvPr/>
        </p:nvSpPr>
        <p:spPr bwMode="auto">
          <a:xfrm flipH="1" flipV="1">
            <a:off x="1536355" y="2440488"/>
            <a:ext cx="3198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610967" y="320248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Line 8"/>
          <p:cNvSpPr>
            <a:spLocks noChangeShapeType="1"/>
          </p:cNvSpPr>
          <p:nvPr/>
        </p:nvSpPr>
        <p:spPr bwMode="auto">
          <a:xfrm>
            <a:off x="3287367" y="2059488"/>
            <a:ext cx="0" cy="2286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6" name="Text Box 9"/>
          <p:cNvSpPr txBox="1">
            <a:spLocks noChangeArrowheads="1"/>
          </p:cNvSpPr>
          <p:nvPr/>
        </p:nvSpPr>
        <p:spPr bwMode="auto">
          <a:xfrm>
            <a:off x="1261717" y="3239001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m1</a:t>
            </a:r>
          </a:p>
        </p:txBody>
      </p:sp>
      <p:sp>
        <p:nvSpPr>
          <p:cNvPr id="83977" name="Text Box 10"/>
          <p:cNvSpPr txBox="1">
            <a:spLocks noChangeArrowheads="1"/>
          </p:cNvSpPr>
          <p:nvPr/>
        </p:nvSpPr>
        <p:spPr bwMode="auto">
          <a:xfrm>
            <a:off x="4538317" y="3216776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m2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953992" y="4040689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c</a:t>
            </a:r>
          </a:p>
        </p:txBody>
      </p:sp>
      <p:sp>
        <p:nvSpPr>
          <p:cNvPr id="83979" name="Text Box 12"/>
          <p:cNvSpPr txBox="1">
            <a:spLocks noChangeArrowheads="1"/>
          </p:cNvSpPr>
          <p:nvPr/>
        </p:nvSpPr>
        <p:spPr bwMode="auto">
          <a:xfrm>
            <a:off x="2677767" y="205948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q</a:t>
            </a:r>
          </a:p>
        </p:txBody>
      </p:sp>
      <p:sp>
        <p:nvSpPr>
          <p:cNvPr id="83980" name="Text Box 14"/>
          <p:cNvSpPr txBox="1">
            <a:spLocks noChangeArrowheads="1"/>
          </p:cNvSpPr>
          <p:nvPr/>
        </p:nvSpPr>
        <p:spPr bwMode="auto">
          <a:xfrm>
            <a:off x="5135217" y="2421439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k2</a:t>
            </a: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7162800" y="2559050"/>
            <a:ext cx="32766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7764463" y="400685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IQ" sz="18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6697663" y="4006850"/>
            <a:ext cx="2133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8786813" y="364013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m1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964488" y="45005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m2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6697663" y="2863850"/>
            <a:ext cx="6858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010275" y="5530850"/>
            <a:ext cx="2286000" cy="990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7537450" y="3944938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b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9121775" y="221456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k1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7231063" y="4311651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k2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8374063" y="6445251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c</a:t>
            </a:r>
          </a:p>
        </p:txBody>
      </p:sp>
      <p:sp>
        <p:nvSpPr>
          <p:cNvPr id="83992" name="Text Box 26"/>
          <p:cNvSpPr txBox="1">
            <a:spLocks noChangeArrowheads="1"/>
          </p:cNvSpPr>
          <p:nvPr/>
        </p:nvSpPr>
        <p:spPr bwMode="auto">
          <a:xfrm>
            <a:off x="2906367" y="2821489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n</a:t>
            </a:r>
          </a:p>
        </p:txBody>
      </p:sp>
      <p:sp>
        <p:nvSpPr>
          <p:cNvPr id="83993" name="Text Box 27"/>
          <p:cNvSpPr txBox="1">
            <a:spLocks noChangeArrowheads="1"/>
          </p:cNvSpPr>
          <p:nvPr/>
        </p:nvSpPr>
        <p:spPr bwMode="auto">
          <a:xfrm>
            <a:off x="1201392" y="2096001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   a</a:t>
            </a:r>
          </a:p>
        </p:txBody>
      </p:sp>
      <p:sp>
        <p:nvSpPr>
          <p:cNvPr id="83994" name="Text Box 28"/>
          <p:cNvSpPr txBox="1">
            <a:spLocks noChangeArrowheads="1"/>
          </p:cNvSpPr>
          <p:nvPr/>
        </p:nvSpPr>
        <p:spPr bwMode="auto">
          <a:xfrm>
            <a:off x="4592292" y="2172201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b</a:t>
            </a: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V="1">
            <a:off x="1382367" y="3812088"/>
            <a:ext cx="3657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1536355" y="2516688"/>
            <a:ext cx="1751013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3287367" y="2516688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V="1">
            <a:off x="3277843" y="3202488"/>
            <a:ext cx="16097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 flipV="1">
            <a:off x="1536354" y="3202488"/>
            <a:ext cx="174148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V="1">
            <a:off x="1536355" y="2440488"/>
            <a:ext cx="74613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1536355" y="3202488"/>
            <a:ext cx="74613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 flipV="1">
            <a:off x="4811367" y="2592888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>
            <a:off x="4811367" y="3202488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V="1">
            <a:off x="6697663" y="4006850"/>
            <a:ext cx="1295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6859588" y="32813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a</a:t>
            </a:r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 flipH="1" flipV="1">
            <a:off x="7840663" y="415925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 flipH="1" flipV="1">
            <a:off x="7231063" y="362585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6310313" y="58499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q</a:t>
            </a:r>
          </a:p>
        </p:txBody>
      </p:sp>
      <p:sp>
        <p:nvSpPr>
          <p:cNvPr id="42" name="Text Box 47"/>
          <p:cNvSpPr txBox="1">
            <a:spLocks noChangeArrowheads="1"/>
          </p:cNvSpPr>
          <p:nvPr/>
        </p:nvSpPr>
        <p:spPr bwMode="auto">
          <a:xfrm>
            <a:off x="7165975" y="6154738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n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 flipH="1">
            <a:off x="7383463" y="4464050"/>
            <a:ext cx="914400" cy="1676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 flipH="1">
            <a:off x="7383463" y="4006850"/>
            <a:ext cx="1447800" cy="2133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0"/>
          <p:cNvSpPr>
            <a:spLocks noChangeShapeType="1"/>
          </p:cNvSpPr>
          <p:nvPr/>
        </p:nvSpPr>
        <p:spPr bwMode="auto">
          <a:xfrm flipV="1">
            <a:off x="8310563" y="4540250"/>
            <a:ext cx="2286000" cy="1981200"/>
          </a:xfrm>
          <a:prstGeom prst="line">
            <a:avLst/>
          </a:prstGeom>
          <a:noFill/>
          <a:ln w="9525">
            <a:solidFill>
              <a:srgbClr val="B646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 flipV="1">
            <a:off x="8297863" y="4311650"/>
            <a:ext cx="609600" cy="2209800"/>
          </a:xfrm>
          <a:prstGeom prst="line">
            <a:avLst/>
          </a:prstGeom>
          <a:noFill/>
          <a:ln w="9525">
            <a:solidFill>
              <a:srgbClr val="B646A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8824913" y="4402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h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9907589" y="5110163"/>
            <a:ext cx="312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d</a:t>
            </a:r>
          </a:p>
        </p:txBody>
      </p:sp>
      <p:sp>
        <p:nvSpPr>
          <p:cNvPr id="49" name="Line 54"/>
          <p:cNvSpPr>
            <a:spLocks noChangeShapeType="1"/>
          </p:cNvSpPr>
          <p:nvPr/>
        </p:nvSpPr>
        <p:spPr bwMode="auto">
          <a:xfrm>
            <a:off x="8831263" y="4006850"/>
            <a:ext cx="1066800" cy="1066800"/>
          </a:xfrm>
          <a:prstGeom prst="line">
            <a:avLst/>
          </a:prstGeom>
          <a:noFill/>
          <a:ln w="9525">
            <a:solidFill>
              <a:srgbClr val="B646AE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5"/>
          <p:cNvSpPr>
            <a:spLocks noChangeShapeType="1"/>
          </p:cNvSpPr>
          <p:nvPr/>
        </p:nvSpPr>
        <p:spPr bwMode="auto">
          <a:xfrm>
            <a:off x="8297863" y="4464050"/>
            <a:ext cx="533400" cy="152400"/>
          </a:xfrm>
          <a:prstGeom prst="line">
            <a:avLst/>
          </a:prstGeom>
          <a:noFill/>
          <a:ln w="9525">
            <a:solidFill>
              <a:srgbClr val="B646AE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Text Box 56"/>
          <p:cNvSpPr txBox="1">
            <a:spLocks noChangeArrowheads="1"/>
          </p:cNvSpPr>
          <p:nvPr/>
        </p:nvSpPr>
        <p:spPr bwMode="auto">
          <a:xfrm>
            <a:off x="4563717" y="3848601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h</a:t>
            </a:r>
          </a:p>
        </p:txBody>
      </p:sp>
      <p:sp>
        <p:nvSpPr>
          <p:cNvPr id="52" name="Text Box 57"/>
          <p:cNvSpPr txBox="1">
            <a:spLocks noChangeArrowheads="1"/>
          </p:cNvSpPr>
          <p:nvPr/>
        </p:nvSpPr>
        <p:spPr bwMode="auto">
          <a:xfrm>
            <a:off x="1363317" y="4054976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d</a:t>
            </a:r>
          </a:p>
        </p:txBody>
      </p:sp>
      <p:sp>
        <p:nvSpPr>
          <p:cNvPr id="53" name="Line 58"/>
          <p:cNvSpPr>
            <a:spLocks noChangeShapeType="1"/>
          </p:cNvSpPr>
          <p:nvPr/>
        </p:nvSpPr>
        <p:spPr bwMode="auto">
          <a:xfrm flipH="1">
            <a:off x="8297863" y="4006850"/>
            <a:ext cx="533400" cy="2514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9"/>
          <p:cNvSpPr>
            <a:spLocks noChangeShapeType="1"/>
          </p:cNvSpPr>
          <p:nvPr/>
        </p:nvSpPr>
        <p:spPr bwMode="auto">
          <a:xfrm>
            <a:off x="8297863" y="4464050"/>
            <a:ext cx="0" cy="2057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022" name="Text Box 23"/>
          <p:cNvSpPr txBox="1">
            <a:spLocks noChangeArrowheads="1"/>
          </p:cNvSpPr>
          <p:nvPr/>
        </p:nvSpPr>
        <p:spPr bwMode="auto">
          <a:xfrm>
            <a:off x="995017" y="2216651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k1</a:t>
            </a:r>
          </a:p>
        </p:txBody>
      </p:sp>
      <p:sp>
        <p:nvSpPr>
          <p:cNvPr id="84023" name="Text Box 23"/>
          <p:cNvSpPr txBox="1">
            <a:spLocks noChangeArrowheads="1"/>
          </p:cNvSpPr>
          <p:nvPr/>
        </p:nvSpPr>
        <p:spPr bwMode="auto">
          <a:xfrm>
            <a:off x="1134718" y="2697663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R1</a:t>
            </a:r>
          </a:p>
        </p:txBody>
      </p:sp>
      <p:sp>
        <p:nvSpPr>
          <p:cNvPr id="84024" name="Text Box 23"/>
          <p:cNvSpPr txBox="1">
            <a:spLocks noChangeArrowheads="1"/>
          </p:cNvSpPr>
          <p:nvPr/>
        </p:nvSpPr>
        <p:spPr bwMode="auto">
          <a:xfrm>
            <a:off x="4849468" y="2697663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R2</a:t>
            </a:r>
          </a:p>
        </p:txBody>
      </p:sp>
    </p:spTree>
    <p:extLst>
      <p:ext uri="{BB962C8B-B14F-4D97-AF65-F5344CB8AC3E}">
        <p14:creationId xmlns:p14="http://schemas.microsoft.com/office/powerpoint/2010/main" val="311899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4" grpId="0" animBg="1"/>
      <p:bldP spid="15" grpId="0" animBg="1"/>
      <p:bldP spid="16" grpId="0" animBg="1"/>
      <p:bldP spid="16" grpId="1" animBg="1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  <p:bldP spid="24" grpId="0"/>
      <p:bldP spid="24" grpId="1"/>
      <p:bldP spid="28" grpId="0" animBg="1"/>
      <p:bldP spid="28" grpId="1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 animBg="1"/>
      <p:bldP spid="39" grpId="1" animBg="1"/>
      <p:bldP spid="40" grpId="0" animBg="1"/>
      <p:bldP spid="40" grpId="1" animBg="1"/>
      <p:bldP spid="41" grpId="0"/>
      <p:bldP spid="42" grpId="0"/>
      <p:bldP spid="43" grpId="0" animBg="1"/>
      <p:bldP spid="44" grpId="0" animBg="1"/>
      <p:bldP spid="45" grpId="0" animBg="1"/>
      <p:bldP spid="45" grpId="1" animBg="1"/>
      <p:bldP spid="45" grpId="2" animBg="1"/>
      <p:bldP spid="46" grpId="0" animBg="1"/>
      <p:bldP spid="46" grpId="1" animBg="1"/>
      <p:bldP spid="47" grpId="0"/>
      <p:bldP spid="47" grpId="1"/>
      <p:bldP spid="48" grpId="0"/>
      <p:bldP spid="48" grpId="1"/>
      <p:bldP spid="49" grpId="0" animBg="1"/>
      <p:bldP spid="49" grpId="1" animBg="1"/>
      <p:bldP spid="50" grpId="0" animBg="1"/>
      <p:bldP spid="50" grpId="1" animBg="1"/>
      <p:bldP spid="51" grpId="0"/>
      <p:bldP spid="52" grpId="0"/>
      <p:bldP spid="53" grpId="0" animBg="1"/>
      <p:bldP spid="53" grpId="1" animBg="1"/>
      <p:bldP spid="54" grpId="0" animBg="1"/>
      <p:bldP spid="5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292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Coaxial Circles</vt:lpstr>
      <vt:lpstr>Coaxial Circles</vt:lpstr>
      <vt:lpstr>PowerPoint Presentation</vt:lpstr>
      <vt:lpstr>Radical axis</vt:lpstr>
      <vt:lpstr>Radical axis of two intersection circles is extension the joint chord of two intersection circles at top and bottom of outside circles </vt:lpstr>
      <vt:lpstr>Radical axis of two tangent circles is joint tangent to the circles </vt:lpstr>
      <vt:lpstr>Radical axis of two disjoint circles is perpendicular of the equal power of the point for two circles on the line between center of circles 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Coaxial Circles</dc:title>
  <dc:creator>DR.Ahmed Saker 2O14</dc:creator>
  <cp:lastModifiedBy>DR.Ahmed Saker 2O14</cp:lastModifiedBy>
  <cp:revision>10</cp:revision>
  <dcterms:created xsi:type="dcterms:W3CDTF">2020-12-08T18:25:53Z</dcterms:created>
  <dcterms:modified xsi:type="dcterms:W3CDTF">2023-02-23T18:01:22Z</dcterms:modified>
</cp:coreProperties>
</file>