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6" d="100"/>
          <a:sy n="76" d="100"/>
        </p:scale>
        <p:origin x="42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3BB268-CE28-4DCC-A5CD-6234802748C4}"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50532-E5E5-4632-93DE-B22BFA4F2D9A}" type="slidenum">
              <a:rPr lang="en-US" smtClean="0"/>
              <a:t>‹#›</a:t>
            </a:fld>
            <a:endParaRPr lang="en-US"/>
          </a:p>
        </p:txBody>
      </p:sp>
    </p:spTree>
    <p:extLst>
      <p:ext uri="{BB962C8B-B14F-4D97-AF65-F5344CB8AC3E}">
        <p14:creationId xmlns:p14="http://schemas.microsoft.com/office/powerpoint/2010/main" val="270252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BB268-CE28-4DCC-A5CD-6234802748C4}"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50532-E5E5-4632-93DE-B22BFA4F2D9A}" type="slidenum">
              <a:rPr lang="en-US" smtClean="0"/>
              <a:t>‹#›</a:t>
            </a:fld>
            <a:endParaRPr lang="en-US"/>
          </a:p>
        </p:txBody>
      </p:sp>
    </p:spTree>
    <p:extLst>
      <p:ext uri="{BB962C8B-B14F-4D97-AF65-F5344CB8AC3E}">
        <p14:creationId xmlns:p14="http://schemas.microsoft.com/office/powerpoint/2010/main" val="82457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BB268-CE28-4DCC-A5CD-6234802748C4}"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50532-E5E5-4632-93DE-B22BFA4F2D9A}" type="slidenum">
              <a:rPr lang="en-US" smtClean="0"/>
              <a:t>‹#›</a:t>
            </a:fld>
            <a:endParaRPr lang="en-US"/>
          </a:p>
        </p:txBody>
      </p:sp>
    </p:spTree>
    <p:extLst>
      <p:ext uri="{BB962C8B-B14F-4D97-AF65-F5344CB8AC3E}">
        <p14:creationId xmlns:p14="http://schemas.microsoft.com/office/powerpoint/2010/main" val="308015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BB268-CE28-4DCC-A5CD-6234802748C4}"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50532-E5E5-4632-93DE-B22BFA4F2D9A}" type="slidenum">
              <a:rPr lang="en-US" smtClean="0"/>
              <a:t>‹#›</a:t>
            </a:fld>
            <a:endParaRPr lang="en-US"/>
          </a:p>
        </p:txBody>
      </p:sp>
    </p:spTree>
    <p:extLst>
      <p:ext uri="{BB962C8B-B14F-4D97-AF65-F5344CB8AC3E}">
        <p14:creationId xmlns:p14="http://schemas.microsoft.com/office/powerpoint/2010/main" val="2572092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3BB268-CE28-4DCC-A5CD-6234802748C4}"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50532-E5E5-4632-93DE-B22BFA4F2D9A}" type="slidenum">
              <a:rPr lang="en-US" smtClean="0"/>
              <a:t>‹#›</a:t>
            </a:fld>
            <a:endParaRPr lang="en-US"/>
          </a:p>
        </p:txBody>
      </p:sp>
    </p:spTree>
    <p:extLst>
      <p:ext uri="{BB962C8B-B14F-4D97-AF65-F5344CB8AC3E}">
        <p14:creationId xmlns:p14="http://schemas.microsoft.com/office/powerpoint/2010/main" val="3727355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3BB268-CE28-4DCC-A5CD-6234802748C4}"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50532-E5E5-4632-93DE-B22BFA4F2D9A}" type="slidenum">
              <a:rPr lang="en-US" smtClean="0"/>
              <a:t>‹#›</a:t>
            </a:fld>
            <a:endParaRPr lang="en-US"/>
          </a:p>
        </p:txBody>
      </p:sp>
    </p:spTree>
    <p:extLst>
      <p:ext uri="{BB962C8B-B14F-4D97-AF65-F5344CB8AC3E}">
        <p14:creationId xmlns:p14="http://schemas.microsoft.com/office/powerpoint/2010/main" val="1856854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3BB268-CE28-4DCC-A5CD-6234802748C4}" type="datetimeFigureOut">
              <a:rPr lang="en-US" smtClean="0"/>
              <a:t>2/23/2023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50532-E5E5-4632-93DE-B22BFA4F2D9A}" type="slidenum">
              <a:rPr lang="en-US" smtClean="0"/>
              <a:t>‹#›</a:t>
            </a:fld>
            <a:endParaRPr lang="en-US"/>
          </a:p>
        </p:txBody>
      </p:sp>
    </p:spTree>
    <p:extLst>
      <p:ext uri="{BB962C8B-B14F-4D97-AF65-F5344CB8AC3E}">
        <p14:creationId xmlns:p14="http://schemas.microsoft.com/office/powerpoint/2010/main" val="1984281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3BB268-CE28-4DCC-A5CD-6234802748C4}" type="datetimeFigureOut">
              <a:rPr lang="en-US" smtClean="0"/>
              <a:t>2/23/2023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50532-E5E5-4632-93DE-B22BFA4F2D9A}" type="slidenum">
              <a:rPr lang="en-US" smtClean="0"/>
              <a:t>‹#›</a:t>
            </a:fld>
            <a:endParaRPr lang="en-US"/>
          </a:p>
        </p:txBody>
      </p:sp>
    </p:spTree>
    <p:extLst>
      <p:ext uri="{BB962C8B-B14F-4D97-AF65-F5344CB8AC3E}">
        <p14:creationId xmlns:p14="http://schemas.microsoft.com/office/powerpoint/2010/main" val="346319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BB268-CE28-4DCC-A5CD-6234802748C4}" type="datetimeFigureOut">
              <a:rPr lang="en-US" smtClean="0"/>
              <a:t>2/23/2023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50532-E5E5-4632-93DE-B22BFA4F2D9A}" type="slidenum">
              <a:rPr lang="en-US" smtClean="0"/>
              <a:t>‹#›</a:t>
            </a:fld>
            <a:endParaRPr lang="en-US"/>
          </a:p>
        </p:txBody>
      </p:sp>
    </p:spTree>
    <p:extLst>
      <p:ext uri="{BB962C8B-B14F-4D97-AF65-F5344CB8AC3E}">
        <p14:creationId xmlns:p14="http://schemas.microsoft.com/office/powerpoint/2010/main" val="271470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BB268-CE28-4DCC-A5CD-6234802748C4}"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50532-E5E5-4632-93DE-B22BFA4F2D9A}" type="slidenum">
              <a:rPr lang="en-US" smtClean="0"/>
              <a:t>‹#›</a:t>
            </a:fld>
            <a:endParaRPr lang="en-US"/>
          </a:p>
        </p:txBody>
      </p:sp>
    </p:spTree>
    <p:extLst>
      <p:ext uri="{BB962C8B-B14F-4D97-AF65-F5344CB8AC3E}">
        <p14:creationId xmlns:p14="http://schemas.microsoft.com/office/powerpoint/2010/main" val="28860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BB268-CE28-4DCC-A5CD-6234802748C4}"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50532-E5E5-4632-93DE-B22BFA4F2D9A}" type="slidenum">
              <a:rPr lang="en-US" smtClean="0"/>
              <a:t>‹#›</a:t>
            </a:fld>
            <a:endParaRPr lang="en-US"/>
          </a:p>
        </p:txBody>
      </p:sp>
    </p:spTree>
    <p:extLst>
      <p:ext uri="{BB962C8B-B14F-4D97-AF65-F5344CB8AC3E}">
        <p14:creationId xmlns:p14="http://schemas.microsoft.com/office/powerpoint/2010/main" val="955734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BB268-CE28-4DCC-A5CD-6234802748C4}" type="datetimeFigureOut">
              <a:rPr lang="en-US" smtClean="0"/>
              <a:t>2/23/2023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50532-E5E5-4632-93DE-B22BFA4F2D9A}" type="slidenum">
              <a:rPr lang="en-US" smtClean="0"/>
              <a:t>‹#›</a:t>
            </a:fld>
            <a:endParaRPr lang="en-US"/>
          </a:p>
        </p:txBody>
      </p:sp>
    </p:spTree>
    <p:extLst>
      <p:ext uri="{BB962C8B-B14F-4D97-AF65-F5344CB8AC3E}">
        <p14:creationId xmlns:p14="http://schemas.microsoft.com/office/powerpoint/2010/main" val="715650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3300"/>
                </a:solidFill>
              </a:rPr>
              <a:t>Elliptic &amp; Hyperbolic </a:t>
            </a:r>
            <a:r>
              <a:rPr lang="en-US" dirty="0" err="1" smtClean="0">
                <a:solidFill>
                  <a:srgbClr val="FF3300"/>
                </a:solidFill>
              </a:rPr>
              <a:t>Pencile</a:t>
            </a:r>
            <a:r>
              <a:rPr lang="en-US" dirty="0" smtClean="0">
                <a:solidFill>
                  <a:srgbClr val="FF3300"/>
                </a:solidFill>
              </a:rPr>
              <a:t> of Circles</a:t>
            </a:r>
            <a:endParaRPr lang="en-US" dirty="0"/>
          </a:p>
        </p:txBody>
      </p:sp>
      <p:sp>
        <p:nvSpPr>
          <p:cNvPr id="3" name="Subtitle 2"/>
          <p:cNvSpPr>
            <a:spLocks noGrp="1"/>
          </p:cNvSpPr>
          <p:nvPr>
            <p:ph type="subTitle" idx="1"/>
          </p:nvPr>
        </p:nvSpPr>
        <p:spPr/>
        <p:txBody>
          <a:bodyPr/>
          <a:lstStyle/>
          <a:p>
            <a:r>
              <a:rPr lang="en-US" smtClean="0"/>
              <a:t>Lecture </a:t>
            </a:r>
            <a:r>
              <a:rPr lang="en-US" smtClean="0"/>
              <a:t>12</a:t>
            </a:r>
            <a:endParaRPr lang="en-US" dirty="0"/>
          </a:p>
        </p:txBody>
      </p:sp>
    </p:spTree>
    <p:extLst>
      <p:ext uri="{BB962C8B-B14F-4D97-AF65-F5344CB8AC3E}">
        <p14:creationId xmlns:p14="http://schemas.microsoft.com/office/powerpoint/2010/main" val="207434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a:xfrm>
            <a:off x="1809750" y="274638"/>
            <a:ext cx="8643938" cy="3225800"/>
          </a:xfrm>
        </p:spPr>
        <p:txBody>
          <a:bodyPr/>
          <a:lstStyle/>
          <a:p>
            <a:pPr algn="l"/>
            <a:r>
              <a:rPr lang="en-US" sz="3600">
                <a:solidFill>
                  <a:srgbClr val="FF3300"/>
                </a:solidFill>
              </a:rPr>
              <a:t>Circles Equation:</a:t>
            </a:r>
            <a:r>
              <a:rPr lang="en-US" smtClean="0">
                <a:solidFill>
                  <a:srgbClr val="FF3300"/>
                </a:solidFill>
              </a:rPr>
              <a:t/>
            </a:r>
            <a:br>
              <a:rPr lang="en-US" smtClean="0">
                <a:solidFill>
                  <a:srgbClr val="FF3300"/>
                </a:solidFill>
              </a:rPr>
            </a:br>
            <a:r>
              <a:rPr lang="en-US" sz="2800"/>
              <a:t>center of  Hyperbolic circle is c(0,q) then</a:t>
            </a:r>
            <a:r>
              <a:rPr lang="en-US" smtClean="0">
                <a:solidFill>
                  <a:srgbClr val="FF3300"/>
                </a:solidFill>
              </a:rPr>
              <a:t/>
            </a:r>
            <a:br>
              <a:rPr lang="en-US" smtClean="0">
                <a:solidFill>
                  <a:srgbClr val="FF3300"/>
                </a:solidFill>
              </a:rPr>
            </a:br>
            <a:r>
              <a:rPr lang="en-US" sz="2800"/>
              <a:t> x</a:t>
            </a:r>
            <a:r>
              <a:rPr lang="en-US" sz="2800" baseline="30000"/>
              <a:t>2</a:t>
            </a:r>
            <a:r>
              <a:rPr lang="en-US" sz="2800"/>
              <a:t>+(y-q)</a:t>
            </a:r>
            <a:r>
              <a:rPr lang="en-US" sz="2800" baseline="30000"/>
              <a:t>2</a:t>
            </a:r>
            <a:r>
              <a:rPr lang="en-US" sz="2800"/>
              <a:t>=p1</a:t>
            </a:r>
            <a:r>
              <a:rPr lang="en-US" sz="2800" baseline="30000"/>
              <a:t>2</a:t>
            </a:r>
            <a:r>
              <a:rPr lang="en-US" sz="2800"/>
              <a:t> where p1 is radius</a:t>
            </a:r>
            <a:br>
              <a:rPr lang="en-US" sz="2800"/>
            </a:br>
            <a:r>
              <a:rPr lang="en-US" sz="2800"/>
              <a:t>power of a point (ch)</a:t>
            </a:r>
            <a:r>
              <a:rPr lang="en-US" sz="2800" baseline="30000"/>
              <a:t>2</a:t>
            </a:r>
            <a:r>
              <a:rPr lang="en-US" sz="2800"/>
              <a:t>=p1</a:t>
            </a:r>
            <a:r>
              <a:rPr lang="en-US" sz="2800" baseline="30000"/>
              <a:t>2</a:t>
            </a:r>
            <a:r>
              <a:rPr lang="en-US" sz="2800"/>
              <a:t>   and </a:t>
            </a:r>
            <a:r>
              <a:rPr lang="en-US" sz="2800">
                <a:solidFill>
                  <a:srgbClr val="C00000"/>
                </a:solidFill>
              </a:rPr>
              <a:t>(ch)</a:t>
            </a:r>
            <a:r>
              <a:rPr lang="en-US" sz="2800" baseline="30000">
                <a:solidFill>
                  <a:srgbClr val="C00000"/>
                </a:solidFill>
              </a:rPr>
              <a:t>2</a:t>
            </a:r>
            <a:r>
              <a:rPr lang="en-US" sz="2800">
                <a:solidFill>
                  <a:srgbClr val="C00000"/>
                </a:solidFill>
              </a:rPr>
              <a:t>=ca . cb</a:t>
            </a:r>
            <a:br>
              <a:rPr lang="en-US" sz="2800">
                <a:solidFill>
                  <a:srgbClr val="C00000"/>
                </a:solidFill>
              </a:rPr>
            </a:br>
            <a:r>
              <a:rPr lang="en-US" sz="2800">
                <a:solidFill>
                  <a:srgbClr val="002060"/>
                </a:solidFill>
              </a:rPr>
              <a:t>p1</a:t>
            </a:r>
            <a:r>
              <a:rPr lang="en-US" sz="2800" baseline="30000">
                <a:solidFill>
                  <a:srgbClr val="002060"/>
                </a:solidFill>
              </a:rPr>
              <a:t>2</a:t>
            </a:r>
            <a:r>
              <a:rPr lang="en-US" sz="2800">
                <a:solidFill>
                  <a:srgbClr val="002060"/>
                </a:solidFill>
              </a:rPr>
              <a:t>=(q-b)(q+b)</a:t>
            </a:r>
            <a:r>
              <a:rPr lang="en-US" sz="2800" baseline="30000">
                <a:solidFill>
                  <a:srgbClr val="002060"/>
                </a:solidFill>
              </a:rPr>
              <a:t>2</a:t>
            </a:r>
            <a:r>
              <a:rPr lang="en-US" sz="2800">
                <a:solidFill>
                  <a:srgbClr val="002060"/>
                </a:solidFill>
              </a:rPr>
              <a:t>=q</a:t>
            </a:r>
            <a:r>
              <a:rPr lang="en-US" sz="2800" baseline="30000">
                <a:solidFill>
                  <a:srgbClr val="002060"/>
                </a:solidFill>
              </a:rPr>
              <a:t>2</a:t>
            </a:r>
            <a:r>
              <a:rPr lang="en-US" sz="2800">
                <a:solidFill>
                  <a:srgbClr val="002060"/>
                </a:solidFill>
              </a:rPr>
              <a:t>-b</a:t>
            </a:r>
            <a:r>
              <a:rPr lang="en-US" sz="2800" baseline="30000">
                <a:solidFill>
                  <a:srgbClr val="002060"/>
                </a:solidFill>
              </a:rPr>
              <a:t>2</a:t>
            </a:r>
            <a:r>
              <a:rPr lang="en-US" sz="2800"/>
              <a:t/>
            </a:r>
            <a:br>
              <a:rPr lang="en-US" sz="2800"/>
            </a:br>
            <a:r>
              <a:rPr lang="en-US" sz="2800"/>
              <a:t>then </a:t>
            </a:r>
            <a:r>
              <a:rPr lang="en-US" sz="2800">
                <a:solidFill>
                  <a:srgbClr val="C00000"/>
                </a:solidFill>
              </a:rPr>
              <a:t>x</a:t>
            </a:r>
            <a:r>
              <a:rPr lang="en-US" sz="2800" baseline="30000">
                <a:solidFill>
                  <a:srgbClr val="C00000"/>
                </a:solidFill>
              </a:rPr>
              <a:t>2</a:t>
            </a:r>
            <a:r>
              <a:rPr lang="en-US" sz="2800">
                <a:solidFill>
                  <a:srgbClr val="C00000"/>
                </a:solidFill>
              </a:rPr>
              <a:t>+(y-q)</a:t>
            </a:r>
            <a:r>
              <a:rPr lang="en-US" sz="2800" baseline="30000">
                <a:solidFill>
                  <a:srgbClr val="C00000"/>
                </a:solidFill>
              </a:rPr>
              <a:t>2</a:t>
            </a:r>
            <a:r>
              <a:rPr lang="en-US" sz="2800">
                <a:solidFill>
                  <a:srgbClr val="C00000"/>
                </a:solidFill>
              </a:rPr>
              <a:t>=q</a:t>
            </a:r>
            <a:r>
              <a:rPr lang="en-US" sz="2800" baseline="30000">
                <a:solidFill>
                  <a:srgbClr val="C00000"/>
                </a:solidFill>
              </a:rPr>
              <a:t>2</a:t>
            </a:r>
            <a:r>
              <a:rPr lang="en-US" sz="2800">
                <a:solidFill>
                  <a:srgbClr val="C00000"/>
                </a:solidFill>
              </a:rPr>
              <a:t>-b</a:t>
            </a:r>
            <a:r>
              <a:rPr lang="en-US" sz="2800" baseline="30000">
                <a:solidFill>
                  <a:srgbClr val="C00000"/>
                </a:solidFill>
              </a:rPr>
              <a:t>2</a:t>
            </a:r>
            <a:r>
              <a:rPr lang="en-US" sz="2800"/>
              <a:t> it is equation of Hyperbolic circle</a:t>
            </a:r>
            <a:br>
              <a:rPr lang="en-US" sz="2800"/>
            </a:br>
            <a:endParaRPr lang="en-US" sz="3600"/>
          </a:p>
        </p:txBody>
      </p:sp>
      <p:sp>
        <p:nvSpPr>
          <p:cNvPr id="93187" name="Oval 5"/>
          <p:cNvSpPr>
            <a:spLocks noChangeArrowheads="1"/>
          </p:cNvSpPr>
          <p:nvPr/>
        </p:nvSpPr>
        <p:spPr bwMode="auto">
          <a:xfrm>
            <a:off x="5948363" y="4114800"/>
            <a:ext cx="2209800" cy="2057400"/>
          </a:xfrm>
          <a:prstGeom prst="ellipse">
            <a:avLst/>
          </a:prstGeom>
          <a:noFill/>
          <a:ln w="38100">
            <a:solidFill>
              <a:srgbClr val="B646AE"/>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3188" name="Oval 6"/>
          <p:cNvSpPr>
            <a:spLocks noChangeArrowheads="1"/>
          </p:cNvSpPr>
          <p:nvPr/>
        </p:nvSpPr>
        <p:spPr bwMode="auto">
          <a:xfrm>
            <a:off x="5873750" y="4648200"/>
            <a:ext cx="990600" cy="9906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3189" name="Oval 7"/>
          <p:cNvSpPr>
            <a:spLocks noChangeArrowheads="1"/>
          </p:cNvSpPr>
          <p:nvPr/>
        </p:nvSpPr>
        <p:spPr bwMode="auto">
          <a:xfrm>
            <a:off x="5186363" y="4648200"/>
            <a:ext cx="990600" cy="99060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3190" name="Oval 8"/>
          <p:cNvSpPr>
            <a:spLocks noChangeArrowheads="1"/>
          </p:cNvSpPr>
          <p:nvPr/>
        </p:nvSpPr>
        <p:spPr bwMode="auto">
          <a:xfrm>
            <a:off x="5414963" y="3733800"/>
            <a:ext cx="1143000" cy="1143000"/>
          </a:xfrm>
          <a:prstGeom prst="ellipse">
            <a:avLst/>
          </a:prstGeom>
          <a:noFill/>
          <a:ln w="28575">
            <a:solidFill>
              <a:srgbClr val="00B05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3191" name="Oval 9"/>
          <p:cNvSpPr>
            <a:spLocks noChangeArrowheads="1"/>
          </p:cNvSpPr>
          <p:nvPr/>
        </p:nvSpPr>
        <p:spPr bwMode="auto">
          <a:xfrm>
            <a:off x="5948363" y="4343400"/>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3192" name="Oval 11"/>
          <p:cNvSpPr>
            <a:spLocks noChangeArrowheads="1"/>
          </p:cNvSpPr>
          <p:nvPr/>
        </p:nvSpPr>
        <p:spPr bwMode="auto">
          <a:xfrm flipH="1">
            <a:off x="7015163" y="5105400"/>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3193" name="Line 12"/>
          <p:cNvSpPr>
            <a:spLocks noChangeShapeType="1"/>
          </p:cNvSpPr>
          <p:nvPr/>
        </p:nvSpPr>
        <p:spPr bwMode="auto">
          <a:xfrm>
            <a:off x="6024563" y="3200400"/>
            <a:ext cx="0" cy="3581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94" name="Oval 13"/>
          <p:cNvSpPr>
            <a:spLocks noChangeArrowheads="1"/>
          </p:cNvSpPr>
          <p:nvPr/>
        </p:nvSpPr>
        <p:spPr bwMode="auto">
          <a:xfrm>
            <a:off x="3892551" y="4191000"/>
            <a:ext cx="2208213" cy="2057400"/>
          </a:xfrm>
          <a:prstGeom prst="ellipse">
            <a:avLst/>
          </a:prstGeom>
          <a:noFill/>
          <a:ln w="38100">
            <a:solidFill>
              <a:srgbClr val="B646AE"/>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3195" name="Line 14"/>
          <p:cNvSpPr>
            <a:spLocks noChangeShapeType="1"/>
          </p:cNvSpPr>
          <p:nvPr/>
        </p:nvSpPr>
        <p:spPr bwMode="auto">
          <a:xfrm>
            <a:off x="3662363" y="5105400"/>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96" name="Text Box 15"/>
          <p:cNvSpPr txBox="1">
            <a:spLocks noChangeArrowheads="1"/>
          </p:cNvSpPr>
          <p:nvPr/>
        </p:nvSpPr>
        <p:spPr bwMode="auto">
          <a:xfrm>
            <a:off x="7046914" y="4684713"/>
            <a:ext cx="8080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K(d,0)</a:t>
            </a:r>
          </a:p>
        </p:txBody>
      </p:sp>
      <p:sp>
        <p:nvSpPr>
          <p:cNvPr id="93197" name="Text Box 16"/>
          <p:cNvSpPr txBox="1">
            <a:spLocks noChangeArrowheads="1"/>
          </p:cNvSpPr>
          <p:nvPr/>
        </p:nvSpPr>
        <p:spPr bwMode="auto">
          <a:xfrm>
            <a:off x="6488113" y="3694113"/>
            <a:ext cx="755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h(x,y)</a:t>
            </a:r>
          </a:p>
        </p:txBody>
      </p:sp>
      <p:sp>
        <p:nvSpPr>
          <p:cNvPr id="93198" name="Text Box 17"/>
          <p:cNvSpPr txBox="1">
            <a:spLocks noChangeArrowheads="1"/>
          </p:cNvSpPr>
          <p:nvPr/>
        </p:nvSpPr>
        <p:spPr bwMode="auto">
          <a:xfrm>
            <a:off x="5332413" y="3998913"/>
            <a:ext cx="768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c(0,q)</a:t>
            </a:r>
          </a:p>
        </p:txBody>
      </p:sp>
      <p:sp>
        <p:nvSpPr>
          <p:cNvPr id="93199" name="Text Box 18"/>
          <p:cNvSpPr txBox="1">
            <a:spLocks noChangeArrowheads="1"/>
          </p:cNvSpPr>
          <p:nvPr/>
        </p:nvSpPr>
        <p:spPr bwMode="auto">
          <a:xfrm>
            <a:off x="3582988" y="3084513"/>
            <a:ext cx="781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b(0,b)</a:t>
            </a:r>
          </a:p>
        </p:txBody>
      </p:sp>
      <p:sp>
        <p:nvSpPr>
          <p:cNvPr id="93200" name="Text Box 19"/>
          <p:cNvSpPr txBox="1">
            <a:spLocks noChangeArrowheads="1"/>
          </p:cNvSpPr>
          <p:nvPr/>
        </p:nvSpPr>
        <p:spPr bwMode="auto">
          <a:xfrm>
            <a:off x="6386513" y="6361113"/>
            <a:ext cx="857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a(0,-b)</a:t>
            </a:r>
          </a:p>
        </p:txBody>
      </p:sp>
      <p:sp>
        <p:nvSpPr>
          <p:cNvPr id="93201" name="Line 20"/>
          <p:cNvSpPr>
            <a:spLocks noChangeShapeType="1"/>
          </p:cNvSpPr>
          <p:nvPr/>
        </p:nvSpPr>
        <p:spPr bwMode="auto">
          <a:xfrm>
            <a:off x="4119563" y="3505200"/>
            <a:ext cx="18288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3202" name="Line 21"/>
          <p:cNvSpPr>
            <a:spLocks noChangeShapeType="1"/>
          </p:cNvSpPr>
          <p:nvPr/>
        </p:nvSpPr>
        <p:spPr bwMode="auto">
          <a:xfrm flipH="1" flipV="1">
            <a:off x="6024563" y="5562600"/>
            <a:ext cx="7620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3203" name="Oval 22"/>
          <p:cNvSpPr>
            <a:spLocks noChangeArrowheads="1"/>
          </p:cNvSpPr>
          <p:nvPr/>
        </p:nvSpPr>
        <p:spPr bwMode="auto">
          <a:xfrm>
            <a:off x="5491163" y="5334000"/>
            <a:ext cx="1143000" cy="1143000"/>
          </a:xfrm>
          <a:prstGeom prst="ellipse">
            <a:avLst/>
          </a:prstGeom>
          <a:noFill/>
          <a:ln w="28575">
            <a:solidFill>
              <a:srgbClr val="00B05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3204" name="Oval 23"/>
          <p:cNvSpPr>
            <a:spLocks noChangeArrowheads="1"/>
          </p:cNvSpPr>
          <p:nvPr/>
        </p:nvSpPr>
        <p:spPr bwMode="auto">
          <a:xfrm flipH="1">
            <a:off x="5948363" y="3276600"/>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3205" name="Text Box 24"/>
          <p:cNvSpPr txBox="1">
            <a:spLocks noChangeArrowheads="1"/>
          </p:cNvSpPr>
          <p:nvPr/>
        </p:nvSpPr>
        <p:spPr bwMode="auto">
          <a:xfrm>
            <a:off x="5972175" y="3084513"/>
            <a:ext cx="7381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(0.q</a:t>
            </a:r>
            <a:r>
              <a:rPr lang="en-US" sz="1800" baseline="-25000"/>
              <a:t>1</a:t>
            </a:r>
            <a:r>
              <a:rPr lang="en-US" sz="1800"/>
              <a:t>)</a:t>
            </a:r>
          </a:p>
        </p:txBody>
      </p:sp>
      <p:sp>
        <p:nvSpPr>
          <p:cNvPr id="93206" name="Oval 25"/>
          <p:cNvSpPr>
            <a:spLocks noChangeArrowheads="1"/>
          </p:cNvSpPr>
          <p:nvPr/>
        </p:nvSpPr>
        <p:spPr bwMode="auto">
          <a:xfrm flipH="1">
            <a:off x="6481763" y="4191000"/>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3207" name="Line 26"/>
          <p:cNvSpPr>
            <a:spLocks noChangeShapeType="1"/>
          </p:cNvSpPr>
          <p:nvPr/>
        </p:nvSpPr>
        <p:spPr bwMode="auto">
          <a:xfrm flipV="1">
            <a:off x="6024563" y="4191000"/>
            <a:ext cx="533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08" name="Line 27"/>
          <p:cNvSpPr>
            <a:spLocks noChangeShapeType="1"/>
          </p:cNvSpPr>
          <p:nvPr/>
        </p:nvSpPr>
        <p:spPr bwMode="auto">
          <a:xfrm>
            <a:off x="6481763" y="4191000"/>
            <a:ext cx="5334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09" name="Line 28"/>
          <p:cNvSpPr>
            <a:spLocks noChangeShapeType="1"/>
          </p:cNvSpPr>
          <p:nvPr/>
        </p:nvSpPr>
        <p:spPr bwMode="auto">
          <a:xfrm>
            <a:off x="5948363" y="4343400"/>
            <a:ext cx="10668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10" name="Oval 29"/>
          <p:cNvSpPr>
            <a:spLocks noChangeArrowheads="1"/>
          </p:cNvSpPr>
          <p:nvPr/>
        </p:nvSpPr>
        <p:spPr bwMode="auto">
          <a:xfrm flipH="1">
            <a:off x="5948363" y="4724400"/>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3211" name="Oval 30"/>
          <p:cNvSpPr>
            <a:spLocks noChangeArrowheads="1"/>
          </p:cNvSpPr>
          <p:nvPr/>
        </p:nvSpPr>
        <p:spPr bwMode="auto">
          <a:xfrm flipH="1">
            <a:off x="5948363" y="5486400"/>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3212" name="Text Box 31"/>
          <p:cNvSpPr txBox="1">
            <a:spLocks noChangeArrowheads="1"/>
          </p:cNvSpPr>
          <p:nvPr/>
        </p:nvSpPr>
        <p:spPr bwMode="auto">
          <a:xfrm>
            <a:off x="6704013" y="43037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p</a:t>
            </a:r>
          </a:p>
        </p:txBody>
      </p:sp>
      <p:sp>
        <p:nvSpPr>
          <p:cNvPr id="93213" name="Line 32"/>
          <p:cNvSpPr>
            <a:spLocks noChangeShapeType="1"/>
          </p:cNvSpPr>
          <p:nvPr/>
        </p:nvSpPr>
        <p:spPr bwMode="auto">
          <a:xfrm>
            <a:off x="6024563" y="4800600"/>
            <a:ext cx="990600" cy="304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93214" name="Line 33"/>
          <p:cNvSpPr>
            <a:spLocks noChangeShapeType="1"/>
          </p:cNvSpPr>
          <p:nvPr/>
        </p:nvSpPr>
        <p:spPr bwMode="auto">
          <a:xfrm flipV="1">
            <a:off x="6024563" y="5105400"/>
            <a:ext cx="990600" cy="3810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93215" name="Text Box 34"/>
          <p:cNvSpPr txBox="1">
            <a:spLocks noChangeArrowheads="1"/>
          </p:cNvSpPr>
          <p:nvPr/>
        </p:nvSpPr>
        <p:spPr bwMode="auto">
          <a:xfrm>
            <a:off x="6415088" y="52181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p</a:t>
            </a:r>
          </a:p>
        </p:txBody>
      </p:sp>
      <p:sp>
        <p:nvSpPr>
          <p:cNvPr id="93216" name="TextBox 61"/>
          <p:cNvSpPr txBox="1">
            <a:spLocks noChangeArrowheads="1"/>
          </p:cNvSpPr>
          <p:nvPr/>
        </p:nvSpPr>
        <p:spPr bwMode="auto">
          <a:xfrm rot="-5103090">
            <a:off x="2201864" y="5303839"/>
            <a:ext cx="1570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Elliptic circles</a:t>
            </a:r>
          </a:p>
        </p:txBody>
      </p:sp>
      <p:sp>
        <p:nvSpPr>
          <p:cNvPr id="93217" name="TextBox 62"/>
          <p:cNvSpPr txBox="1">
            <a:spLocks noChangeArrowheads="1"/>
          </p:cNvSpPr>
          <p:nvPr/>
        </p:nvSpPr>
        <p:spPr bwMode="auto">
          <a:xfrm rot="1637620">
            <a:off x="8096251" y="3363914"/>
            <a:ext cx="18780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solidFill>
                  <a:srgbClr val="00B050"/>
                </a:solidFill>
              </a:rPr>
              <a:t>Hyperbolic circle</a:t>
            </a:r>
          </a:p>
        </p:txBody>
      </p:sp>
      <p:cxnSp>
        <p:nvCxnSpPr>
          <p:cNvPr id="65" name="Straight Arrow Connector 64"/>
          <p:cNvCxnSpPr/>
          <p:nvPr/>
        </p:nvCxnSpPr>
        <p:spPr>
          <a:xfrm rot="10800000" flipV="1">
            <a:off x="6310314" y="3429000"/>
            <a:ext cx="2071687" cy="2857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V="1">
            <a:off x="3167064" y="5643564"/>
            <a:ext cx="642937" cy="1428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3238501" y="5500688"/>
            <a:ext cx="1928813" cy="50006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6391276" y="3705226"/>
            <a:ext cx="2490787" cy="1795462"/>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428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1809750" y="274638"/>
            <a:ext cx="8643938" cy="2368550"/>
          </a:xfrm>
        </p:spPr>
        <p:txBody>
          <a:bodyPr/>
          <a:lstStyle/>
          <a:p>
            <a:pPr algn="l"/>
            <a:r>
              <a:rPr lang="en-US" sz="3600">
                <a:solidFill>
                  <a:srgbClr val="FF3300"/>
                </a:solidFill>
              </a:rPr>
              <a:t>Note1:</a:t>
            </a:r>
            <a:r>
              <a:rPr lang="en-US" smtClean="0">
                <a:solidFill>
                  <a:srgbClr val="FF3300"/>
                </a:solidFill>
              </a:rPr>
              <a:t/>
            </a:r>
            <a:br>
              <a:rPr lang="en-US" smtClean="0">
                <a:solidFill>
                  <a:srgbClr val="FF3300"/>
                </a:solidFill>
              </a:rPr>
            </a:br>
            <a:r>
              <a:rPr lang="en-US" sz="2800"/>
              <a:t> </a:t>
            </a:r>
            <a:r>
              <a:rPr lang="en-US" sz="2800" b="1"/>
              <a:t>Hyperbolic circles</a:t>
            </a:r>
            <a:r>
              <a:rPr lang="en-US" sz="2800"/>
              <a:t> does not intersection with each other. In other words there is  no two intersection circles.</a:t>
            </a:r>
            <a:endParaRPr lang="en-US" sz="3600"/>
          </a:p>
        </p:txBody>
      </p:sp>
      <p:sp>
        <p:nvSpPr>
          <p:cNvPr id="38" name="Title 1"/>
          <p:cNvSpPr txBox="1">
            <a:spLocks/>
          </p:cNvSpPr>
          <p:nvPr/>
        </p:nvSpPr>
        <p:spPr bwMode="auto">
          <a:xfrm>
            <a:off x="1809750" y="2214564"/>
            <a:ext cx="8643938" cy="2071687"/>
          </a:xfrm>
          <a:prstGeom prst="rect">
            <a:avLst/>
          </a:prstGeom>
          <a:noFill/>
          <a:ln w="9525">
            <a:noFill/>
            <a:miter lim="800000"/>
            <a:headEnd/>
            <a:tailEnd/>
          </a:ln>
        </p:spPr>
        <p:txBody>
          <a:bodyPr anchor="ctr"/>
          <a:lstStyle/>
          <a:p>
            <a:pPr>
              <a:defRPr/>
            </a:pPr>
            <a:r>
              <a:rPr lang="en-US" sz="3600" kern="0" dirty="0">
                <a:solidFill>
                  <a:srgbClr val="FF3300"/>
                </a:solidFill>
                <a:latin typeface="+mj-lt"/>
                <a:ea typeface="+mj-ea"/>
                <a:cs typeface="+mj-cs"/>
              </a:rPr>
              <a:t>Note2:</a:t>
            </a:r>
            <a:r>
              <a:rPr lang="en-US" sz="4400" kern="0" dirty="0">
                <a:solidFill>
                  <a:srgbClr val="FF3300"/>
                </a:solidFill>
                <a:latin typeface="+mj-lt"/>
                <a:ea typeface="+mj-ea"/>
                <a:cs typeface="+mj-cs"/>
              </a:rPr>
              <a:t/>
            </a:r>
            <a:br>
              <a:rPr lang="en-US" sz="4400" kern="0" dirty="0">
                <a:solidFill>
                  <a:srgbClr val="FF3300"/>
                </a:solidFill>
                <a:latin typeface="+mj-lt"/>
                <a:ea typeface="+mj-ea"/>
                <a:cs typeface="+mj-cs"/>
              </a:rPr>
            </a:br>
            <a:r>
              <a:rPr lang="en-US" sz="2800" kern="0" dirty="0">
                <a:latin typeface="+mj-lt"/>
                <a:ea typeface="+mj-ea"/>
                <a:cs typeface="+mj-cs"/>
              </a:rPr>
              <a:t> Elliptic circles </a:t>
            </a:r>
            <a:r>
              <a:rPr lang="en-US" sz="2800" b="1" kern="0" dirty="0">
                <a:latin typeface="+mj-lt"/>
                <a:ea typeface="+mj-ea"/>
                <a:cs typeface="+mj-cs"/>
              </a:rPr>
              <a:t>orthogonal</a:t>
            </a:r>
            <a:r>
              <a:rPr lang="en-US" sz="2800" kern="0" dirty="0">
                <a:latin typeface="+mj-lt"/>
                <a:ea typeface="+mj-ea"/>
                <a:cs typeface="+mj-cs"/>
              </a:rPr>
              <a:t> with Hyperbolic circles.</a:t>
            </a:r>
            <a:endParaRPr lang="en-US" sz="3600" kern="0" dirty="0">
              <a:solidFill>
                <a:schemeClr val="tx2"/>
              </a:solidFill>
              <a:latin typeface="+mj-lt"/>
              <a:ea typeface="+mj-ea"/>
              <a:cs typeface="+mj-cs"/>
            </a:endParaRPr>
          </a:p>
        </p:txBody>
      </p:sp>
      <p:sp>
        <p:nvSpPr>
          <p:cNvPr id="39" name="Title 1"/>
          <p:cNvSpPr txBox="1">
            <a:spLocks/>
          </p:cNvSpPr>
          <p:nvPr/>
        </p:nvSpPr>
        <p:spPr bwMode="auto">
          <a:xfrm>
            <a:off x="1809750" y="3703638"/>
            <a:ext cx="8643938" cy="2368550"/>
          </a:xfrm>
          <a:prstGeom prst="rect">
            <a:avLst/>
          </a:prstGeom>
          <a:noFill/>
          <a:ln w="9525">
            <a:noFill/>
            <a:miter lim="800000"/>
            <a:headEnd/>
            <a:tailEnd/>
          </a:ln>
        </p:spPr>
        <p:txBody>
          <a:bodyPr anchor="ctr"/>
          <a:lstStyle/>
          <a:p>
            <a:pPr>
              <a:defRPr/>
            </a:pPr>
            <a:r>
              <a:rPr lang="en-US" sz="3600" kern="0" dirty="0">
                <a:solidFill>
                  <a:srgbClr val="FF3300"/>
                </a:solidFill>
                <a:latin typeface="+mj-lt"/>
                <a:ea typeface="+mj-ea"/>
                <a:cs typeface="+mj-cs"/>
              </a:rPr>
              <a:t>Note3:</a:t>
            </a:r>
            <a:r>
              <a:rPr lang="en-US" sz="4400" kern="0" dirty="0">
                <a:solidFill>
                  <a:srgbClr val="FF3300"/>
                </a:solidFill>
                <a:latin typeface="+mj-lt"/>
                <a:ea typeface="+mj-ea"/>
                <a:cs typeface="+mj-cs"/>
              </a:rPr>
              <a:t/>
            </a:r>
            <a:br>
              <a:rPr lang="en-US" sz="4400" kern="0" dirty="0">
                <a:solidFill>
                  <a:srgbClr val="FF3300"/>
                </a:solidFill>
                <a:latin typeface="+mj-lt"/>
                <a:ea typeface="+mj-ea"/>
                <a:cs typeface="+mj-cs"/>
              </a:rPr>
            </a:br>
            <a:r>
              <a:rPr lang="en-US" sz="2800" kern="0" dirty="0">
                <a:latin typeface="+mj-lt"/>
                <a:ea typeface="+mj-ea"/>
                <a:cs typeface="+mj-cs"/>
              </a:rPr>
              <a:t> </a:t>
            </a:r>
            <a:r>
              <a:rPr lang="en-US" sz="2800" b="1" kern="0" dirty="0">
                <a:latin typeface="+mj-lt"/>
                <a:ea typeface="+mj-ea"/>
                <a:cs typeface="+mj-cs"/>
              </a:rPr>
              <a:t>Elliptic circles</a:t>
            </a:r>
            <a:r>
              <a:rPr lang="en-US" sz="2800" kern="0" dirty="0">
                <a:latin typeface="+mj-lt"/>
                <a:ea typeface="+mj-ea"/>
                <a:cs typeface="+mj-cs"/>
              </a:rPr>
              <a:t>  intersection with each other.   </a:t>
            </a:r>
            <a:r>
              <a:rPr lang="en-US" sz="2800" b="1" kern="0" dirty="0">
                <a:latin typeface="+mj-lt"/>
                <a:ea typeface="+mj-ea"/>
                <a:cs typeface="+mj-cs"/>
              </a:rPr>
              <a:t>H.W</a:t>
            </a:r>
            <a:endParaRPr lang="en-US" sz="3600" b="1" kern="0" dirty="0">
              <a:solidFill>
                <a:schemeClr val="tx2"/>
              </a:solidFill>
              <a:latin typeface="+mj-lt"/>
              <a:ea typeface="+mj-ea"/>
              <a:cs typeface="+mj-cs"/>
            </a:endParaRPr>
          </a:p>
        </p:txBody>
      </p:sp>
    </p:spTree>
    <p:extLst>
      <p:ext uri="{BB962C8B-B14F-4D97-AF65-F5344CB8AC3E}">
        <p14:creationId xmlns:p14="http://schemas.microsoft.com/office/powerpoint/2010/main" val="32518808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checkerboard(across)">
                                      <p:cBhvr>
                                        <p:cTn id="7" dur="500"/>
                                        <p:tgtEl>
                                          <p:spTgt spid="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diamond(in)">
                                      <p:cBhvr>
                                        <p:cTn id="12"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1981200" y="274638"/>
            <a:ext cx="8229600" cy="654050"/>
          </a:xfrm>
        </p:spPr>
        <p:txBody>
          <a:bodyPr>
            <a:normAutofit fontScale="90000"/>
          </a:bodyPr>
          <a:lstStyle/>
          <a:p>
            <a:r>
              <a:rPr lang="en-US" smtClean="0"/>
              <a:t>Note that (1)</a:t>
            </a:r>
          </a:p>
        </p:txBody>
      </p:sp>
      <p:sp>
        <p:nvSpPr>
          <p:cNvPr id="84995" name="Content Placeholder 2"/>
          <p:cNvSpPr>
            <a:spLocks noGrp="1"/>
          </p:cNvSpPr>
          <p:nvPr>
            <p:ph idx="1"/>
          </p:nvPr>
        </p:nvSpPr>
        <p:spPr>
          <a:xfrm>
            <a:off x="1981200" y="1071563"/>
            <a:ext cx="8229600" cy="3071812"/>
          </a:xfrm>
        </p:spPr>
        <p:txBody>
          <a:bodyPr>
            <a:normAutofit fontScale="92500" lnSpcReduction="10000"/>
          </a:bodyPr>
          <a:lstStyle/>
          <a:p>
            <a:r>
              <a:rPr lang="en-US"/>
              <a:t>To make equal power of a point for two disjoint circles K1 and K2, draw third circles which is meet with K1 and K2, next draw joint chord among K1, k2 and K3, extension the two joint chords until intersection , the point intersect is equal power of a point about</a:t>
            </a:r>
          </a:p>
          <a:p>
            <a:pPr>
              <a:buFontTx/>
              <a:buNone/>
            </a:pPr>
            <a:r>
              <a:rPr lang="en-US"/>
              <a:t> three circles and next is </a:t>
            </a:r>
          </a:p>
          <a:p>
            <a:pPr>
              <a:buFontTx/>
              <a:buNone/>
            </a:pPr>
            <a:r>
              <a:rPr lang="en-US"/>
              <a:t>equal power of a point of</a:t>
            </a:r>
          </a:p>
          <a:p>
            <a:pPr>
              <a:buFontTx/>
              <a:buNone/>
            </a:pPr>
            <a:r>
              <a:rPr lang="en-US"/>
              <a:t> two circles K1 and K2.</a:t>
            </a:r>
          </a:p>
        </p:txBody>
      </p:sp>
      <p:sp>
        <p:nvSpPr>
          <p:cNvPr id="4" name="Oval 3"/>
          <p:cNvSpPr/>
          <p:nvPr/>
        </p:nvSpPr>
        <p:spPr>
          <a:xfrm>
            <a:off x="7596188" y="3429000"/>
            <a:ext cx="1428750" cy="1500188"/>
          </a:xfrm>
          <a:prstGeom prst="ellips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Oval 4"/>
          <p:cNvSpPr/>
          <p:nvPr/>
        </p:nvSpPr>
        <p:spPr>
          <a:xfrm>
            <a:off x="8034338" y="3929063"/>
            <a:ext cx="704850" cy="7858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Oval 5"/>
          <p:cNvSpPr/>
          <p:nvPr/>
        </p:nvSpPr>
        <p:spPr>
          <a:xfrm>
            <a:off x="7953376" y="4214813"/>
            <a:ext cx="1928813" cy="164306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8" name="Straight Connector 7"/>
          <p:cNvCxnSpPr/>
          <p:nvPr/>
        </p:nvCxnSpPr>
        <p:spPr>
          <a:xfrm rot="10800000" flipV="1">
            <a:off x="4953000" y="4214813"/>
            <a:ext cx="3786188" cy="2214562"/>
          </a:xfrm>
          <a:prstGeom prst="line">
            <a:avLst/>
          </a:prstGeom>
          <a:ln w="38100">
            <a:solidFill>
              <a:schemeClr val="tx2">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flipV="1">
            <a:off x="5024438" y="4214813"/>
            <a:ext cx="4000500" cy="2214562"/>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024439" y="6357939"/>
            <a:ext cx="71437" cy="714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5002" name="TextBox 18"/>
          <p:cNvSpPr txBox="1">
            <a:spLocks noChangeArrowheads="1"/>
          </p:cNvSpPr>
          <p:nvPr/>
        </p:nvSpPr>
        <p:spPr bwMode="auto">
          <a:xfrm>
            <a:off x="7239001" y="3571875"/>
            <a:ext cx="466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K1</a:t>
            </a:r>
          </a:p>
        </p:txBody>
      </p:sp>
      <p:sp>
        <p:nvSpPr>
          <p:cNvPr id="85003" name="TextBox 19"/>
          <p:cNvSpPr txBox="1">
            <a:spLocks noChangeArrowheads="1"/>
          </p:cNvSpPr>
          <p:nvPr/>
        </p:nvSpPr>
        <p:spPr bwMode="auto">
          <a:xfrm>
            <a:off x="8382001" y="3643314"/>
            <a:ext cx="4667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K2</a:t>
            </a:r>
          </a:p>
        </p:txBody>
      </p:sp>
      <p:sp>
        <p:nvSpPr>
          <p:cNvPr id="21" name="TextBox 20"/>
          <p:cNvSpPr txBox="1">
            <a:spLocks noChangeArrowheads="1"/>
          </p:cNvSpPr>
          <p:nvPr/>
        </p:nvSpPr>
        <p:spPr bwMode="auto">
          <a:xfrm>
            <a:off x="10025064" y="4929189"/>
            <a:ext cx="4667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K3</a:t>
            </a:r>
          </a:p>
        </p:txBody>
      </p:sp>
    </p:spTree>
    <p:extLst>
      <p:ext uri="{BB962C8B-B14F-4D97-AF65-F5344CB8AC3E}">
        <p14:creationId xmlns:p14="http://schemas.microsoft.com/office/powerpoint/2010/main" val="16934620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1000" fill="hold"/>
                                        <p:tgtEl>
                                          <p:spTgt spid="21"/>
                                        </p:tgtEl>
                                        <p:attrNameLst>
                                          <p:attrName>ppt_w</p:attrName>
                                        </p:attrNameLst>
                                      </p:cBhvr>
                                      <p:tavLst>
                                        <p:tav tm="0">
                                          <p:val>
                                            <p:strVal val="#ppt_w*0.70"/>
                                          </p:val>
                                        </p:tav>
                                        <p:tav tm="100000">
                                          <p:val>
                                            <p:strVal val="#ppt_w"/>
                                          </p:val>
                                        </p:tav>
                                      </p:tavLst>
                                    </p:anim>
                                    <p:anim calcmode="lin" valueType="num">
                                      <p:cBhvr>
                                        <p:cTn id="13" dur="1000" fill="hold"/>
                                        <p:tgtEl>
                                          <p:spTgt spid="21"/>
                                        </p:tgtEl>
                                        <p:attrNameLst>
                                          <p:attrName>ppt_h</p:attrName>
                                        </p:attrNameLst>
                                      </p:cBhvr>
                                      <p:tavLst>
                                        <p:tav tm="0">
                                          <p:val>
                                            <p:strVal val="#ppt_h"/>
                                          </p:val>
                                        </p:tav>
                                        <p:tav tm="100000">
                                          <p:val>
                                            <p:strVal val="#ppt_h"/>
                                          </p:val>
                                        </p:tav>
                                      </p:tavLst>
                                    </p:anim>
                                    <p:animEffect transition="in" filter="fade">
                                      <p:cBhvr>
                                        <p:cTn id="14" dur="1000"/>
                                        <p:tgtEl>
                                          <p:spTgt spid="2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12"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trips(downLeft)">
                                      <p:cBhvr>
                                        <p:cTn id="19" dur="500"/>
                                        <p:tgtEl>
                                          <p:spTgt spid="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12"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strips(downLeft)">
                                      <p:cBhvr>
                                        <p:cTn id="24" dur="500"/>
                                        <p:tgtEl>
                                          <p:spTgt spid="1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9" presetClass="entr" presetSubtype="0" decel="10000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 calcmode="lin" valueType="num">
                                      <p:cBhvr>
                                        <p:cTn id="31" dur="500" fill="hold"/>
                                        <p:tgtEl>
                                          <p:spTgt spid="18"/>
                                        </p:tgtEl>
                                        <p:attrNameLst>
                                          <p:attrName>style.rotation</p:attrName>
                                        </p:attrNameLst>
                                      </p:cBhvr>
                                      <p:tavLst>
                                        <p:tav tm="0">
                                          <p:val>
                                            <p:fltVal val="360"/>
                                          </p:val>
                                        </p:tav>
                                        <p:tav tm="100000">
                                          <p:val>
                                            <p:fltVal val="0"/>
                                          </p:val>
                                        </p:tav>
                                      </p:tavLst>
                                    </p:anim>
                                    <p:animEffect transition="in" filter="fade">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8" grpId="0" animBg="1"/>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1981200" y="274638"/>
            <a:ext cx="8229600" cy="654050"/>
          </a:xfrm>
        </p:spPr>
        <p:txBody>
          <a:bodyPr>
            <a:normAutofit fontScale="90000"/>
          </a:bodyPr>
          <a:lstStyle/>
          <a:p>
            <a:r>
              <a:rPr lang="en-US" smtClean="0"/>
              <a:t>Note that (2)</a:t>
            </a:r>
          </a:p>
        </p:txBody>
      </p:sp>
      <p:sp>
        <p:nvSpPr>
          <p:cNvPr id="86019" name="Content Placeholder 2"/>
          <p:cNvSpPr>
            <a:spLocks noGrp="1"/>
          </p:cNvSpPr>
          <p:nvPr>
            <p:ph idx="1"/>
          </p:nvPr>
        </p:nvSpPr>
        <p:spPr>
          <a:xfrm>
            <a:off x="1981200" y="1071563"/>
            <a:ext cx="8229600" cy="1714500"/>
          </a:xfrm>
        </p:spPr>
        <p:txBody>
          <a:bodyPr/>
          <a:lstStyle/>
          <a:p>
            <a:r>
              <a:rPr lang="en-US"/>
              <a:t>If two disjoint circles have the same center, then it’s radical axis is straight line in infinites</a:t>
            </a:r>
          </a:p>
        </p:txBody>
      </p:sp>
      <p:sp>
        <p:nvSpPr>
          <p:cNvPr id="4" name="Oval 3"/>
          <p:cNvSpPr/>
          <p:nvPr/>
        </p:nvSpPr>
        <p:spPr>
          <a:xfrm>
            <a:off x="6667500" y="2857501"/>
            <a:ext cx="2643188" cy="2500313"/>
          </a:xfrm>
          <a:prstGeom prst="ellipse">
            <a:avLst/>
          </a:pr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Oval 4"/>
          <p:cNvSpPr/>
          <p:nvPr/>
        </p:nvSpPr>
        <p:spPr>
          <a:xfrm>
            <a:off x="7310438" y="3429001"/>
            <a:ext cx="1428750" cy="12858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8" name="Straight Connector 7"/>
          <p:cNvCxnSpPr/>
          <p:nvPr/>
        </p:nvCxnSpPr>
        <p:spPr>
          <a:xfrm rot="10800000" flipV="1">
            <a:off x="1666876" y="2714626"/>
            <a:ext cx="6143625" cy="3571875"/>
          </a:xfrm>
          <a:prstGeom prst="line">
            <a:avLst/>
          </a:prstGeom>
          <a:ln w="38100">
            <a:solidFill>
              <a:schemeClr val="tx2">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flipV="1">
            <a:off x="1738313" y="3286125"/>
            <a:ext cx="6286500" cy="32146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7953375" y="4071939"/>
            <a:ext cx="71438" cy="714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6025" name="TextBox 18"/>
          <p:cNvSpPr txBox="1">
            <a:spLocks noChangeArrowheads="1"/>
          </p:cNvSpPr>
          <p:nvPr/>
        </p:nvSpPr>
        <p:spPr bwMode="auto">
          <a:xfrm>
            <a:off x="7239001" y="2571750"/>
            <a:ext cx="466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K1</a:t>
            </a:r>
          </a:p>
        </p:txBody>
      </p:sp>
      <p:sp>
        <p:nvSpPr>
          <p:cNvPr id="86026" name="TextBox 19"/>
          <p:cNvSpPr txBox="1">
            <a:spLocks noChangeArrowheads="1"/>
          </p:cNvSpPr>
          <p:nvPr/>
        </p:nvSpPr>
        <p:spPr bwMode="auto">
          <a:xfrm>
            <a:off x="8739189" y="3643314"/>
            <a:ext cx="4667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solidFill>
                  <a:srgbClr val="FF0000"/>
                </a:solidFill>
              </a:rPr>
              <a:t>K2</a:t>
            </a:r>
          </a:p>
        </p:txBody>
      </p:sp>
    </p:spTree>
    <p:extLst>
      <p:ext uri="{BB962C8B-B14F-4D97-AF65-F5344CB8AC3E}">
        <p14:creationId xmlns:p14="http://schemas.microsoft.com/office/powerpoint/2010/main" val="13722272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 calcmode="lin" valueType="num">
                                      <p:cBhvr>
                                        <p:cTn id="9" dur="500" fill="hold"/>
                                        <p:tgtEl>
                                          <p:spTgt spid="18"/>
                                        </p:tgtEl>
                                        <p:attrNameLst>
                                          <p:attrName>style.rotation</p:attrName>
                                        </p:attrNameLst>
                                      </p:cBhvr>
                                      <p:tavLst>
                                        <p:tav tm="0">
                                          <p:val>
                                            <p:fltVal val="360"/>
                                          </p:val>
                                        </p:tav>
                                        <p:tav tm="100000">
                                          <p:val>
                                            <p:fltVal val="0"/>
                                          </p:val>
                                        </p:tav>
                                      </p:tavLst>
                                    </p:anim>
                                    <p:animEffect transition="in" filter="fade">
                                      <p:cBhvr>
                                        <p:cTn id="10" dur="500"/>
                                        <p:tgtEl>
                                          <p:spTgt spid="1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12"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trips(downLeft)">
                                      <p:cBhvr>
                                        <p:cTn id="15" dur="500"/>
                                        <p:tgtEl>
                                          <p:spTgt spid="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12"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trips(downLeft)">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1981200" y="274639"/>
            <a:ext cx="8229600" cy="2154237"/>
          </a:xfrm>
        </p:spPr>
        <p:txBody>
          <a:bodyPr/>
          <a:lstStyle/>
          <a:p>
            <a:pPr algn="l"/>
            <a:r>
              <a:rPr lang="en-US" smtClean="0"/>
              <a:t>Definition:</a:t>
            </a:r>
            <a:r>
              <a:rPr lang="en-US" sz="3600"/>
              <a:t> Any two such circles have the same radical axis and they are called coaxial circles</a:t>
            </a:r>
          </a:p>
        </p:txBody>
      </p:sp>
      <p:sp>
        <p:nvSpPr>
          <p:cNvPr id="4" name="Title 1"/>
          <p:cNvSpPr txBox="1">
            <a:spLocks/>
          </p:cNvSpPr>
          <p:nvPr/>
        </p:nvSpPr>
        <p:spPr bwMode="auto">
          <a:xfrm>
            <a:off x="2024063" y="2274888"/>
            <a:ext cx="8229600" cy="2654300"/>
          </a:xfrm>
          <a:prstGeom prst="rect">
            <a:avLst/>
          </a:prstGeom>
          <a:noFill/>
          <a:ln w="9525">
            <a:noFill/>
            <a:miter lim="800000"/>
            <a:headEnd/>
            <a:tailEnd/>
          </a:ln>
        </p:spPr>
        <p:txBody>
          <a:bodyPr anchor="ctr"/>
          <a:lstStyle/>
          <a:p>
            <a:pPr>
              <a:defRPr/>
            </a:pPr>
            <a:r>
              <a:rPr lang="en-US" sz="4400" kern="0" dirty="0">
                <a:solidFill>
                  <a:schemeClr val="tx2"/>
                </a:solidFill>
                <a:latin typeface="+mj-lt"/>
                <a:ea typeface="+mj-ea"/>
                <a:cs typeface="+mj-cs"/>
              </a:rPr>
              <a:t>example:</a:t>
            </a:r>
            <a:r>
              <a:rPr lang="en-US" sz="3600" kern="0" dirty="0">
                <a:solidFill>
                  <a:schemeClr val="tx2"/>
                </a:solidFill>
                <a:latin typeface="+mj-lt"/>
                <a:ea typeface="+mj-ea"/>
                <a:cs typeface="+mj-cs"/>
              </a:rPr>
              <a:t> find radical axis for two  circles K1 and K2 </a:t>
            </a:r>
          </a:p>
          <a:p>
            <a:pPr>
              <a:defRPr/>
            </a:pPr>
            <a:r>
              <a:rPr lang="en-US" sz="3600" kern="0" dirty="0">
                <a:solidFill>
                  <a:schemeClr val="tx2"/>
                </a:solidFill>
                <a:latin typeface="+mj-lt"/>
                <a:ea typeface="+mj-ea"/>
                <a:cs typeface="+mj-cs"/>
              </a:rPr>
              <a:t>K1: x</a:t>
            </a:r>
            <a:r>
              <a:rPr lang="en-US" sz="3600" kern="0" baseline="30000" dirty="0">
                <a:solidFill>
                  <a:schemeClr val="tx2"/>
                </a:solidFill>
                <a:latin typeface="+mj-lt"/>
                <a:ea typeface="+mj-ea"/>
                <a:cs typeface="+mj-cs"/>
              </a:rPr>
              <a:t>2</a:t>
            </a:r>
            <a:r>
              <a:rPr lang="en-US" sz="3600" kern="0" dirty="0">
                <a:solidFill>
                  <a:schemeClr val="tx2"/>
                </a:solidFill>
                <a:latin typeface="+mj-lt"/>
                <a:ea typeface="+mj-ea"/>
                <a:cs typeface="+mj-cs"/>
              </a:rPr>
              <a:t>+y</a:t>
            </a:r>
            <a:r>
              <a:rPr lang="en-US" sz="3600" kern="0" baseline="30000" dirty="0">
                <a:solidFill>
                  <a:schemeClr val="tx2"/>
                </a:solidFill>
                <a:latin typeface="+mj-lt"/>
                <a:ea typeface="+mj-ea"/>
                <a:cs typeface="+mj-cs"/>
              </a:rPr>
              <a:t>2</a:t>
            </a:r>
            <a:r>
              <a:rPr lang="en-US" sz="3600" kern="0" dirty="0">
                <a:solidFill>
                  <a:schemeClr val="tx2"/>
                </a:solidFill>
                <a:latin typeface="+mj-lt"/>
                <a:ea typeface="+mj-ea"/>
                <a:cs typeface="+mj-cs"/>
              </a:rPr>
              <a:t>-3x+2y=0.75</a:t>
            </a:r>
          </a:p>
          <a:p>
            <a:pPr>
              <a:defRPr/>
            </a:pPr>
            <a:r>
              <a:rPr lang="en-US" sz="3600" kern="0" dirty="0">
                <a:solidFill>
                  <a:schemeClr val="tx2"/>
                </a:solidFill>
                <a:latin typeface="+mj-lt"/>
                <a:ea typeface="+mj-ea"/>
                <a:cs typeface="+mj-cs"/>
              </a:rPr>
              <a:t>K2: 3x</a:t>
            </a:r>
            <a:r>
              <a:rPr lang="en-US" sz="3600" kern="0" baseline="30000" dirty="0">
                <a:solidFill>
                  <a:schemeClr val="tx2"/>
                </a:solidFill>
                <a:latin typeface="+mj-lt"/>
                <a:ea typeface="+mj-ea"/>
                <a:cs typeface="+mj-cs"/>
              </a:rPr>
              <a:t>2</a:t>
            </a:r>
            <a:r>
              <a:rPr lang="en-US" sz="3600" kern="0" dirty="0">
                <a:solidFill>
                  <a:schemeClr val="tx2"/>
                </a:solidFill>
                <a:latin typeface="+mj-lt"/>
                <a:ea typeface="+mj-ea"/>
                <a:cs typeface="+mj-cs"/>
              </a:rPr>
              <a:t>+3y</a:t>
            </a:r>
            <a:r>
              <a:rPr lang="en-US" sz="3600" kern="0" baseline="30000" dirty="0">
                <a:solidFill>
                  <a:schemeClr val="tx2"/>
                </a:solidFill>
                <a:latin typeface="+mj-lt"/>
                <a:ea typeface="+mj-ea"/>
                <a:cs typeface="+mj-cs"/>
              </a:rPr>
              <a:t>2</a:t>
            </a:r>
            <a:r>
              <a:rPr lang="en-US" sz="3600" kern="0" dirty="0">
                <a:solidFill>
                  <a:schemeClr val="tx2"/>
                </a:solidFill>
                <a:latin typeface="+mj-lt"/>
                <a:ea typeface="+mj-ea"/>
                <a:cs typeface="+mj-cs"/>
              </a:rPr>
              <a:t>+2x-13y=1</a:t>
            </a:r>
          </a:p>
        </p:txBody>
      </p:sp>
    </p:spTree>
    <p:extLst>
      <p:ext uri="{BB962C8B-B14F-4D97-AF65-F5344CB8AC3E}">
        <p14:creationId xmlns:p14="http://schemas.microsoft.com/office/powerpoint/2010/main" val="1431207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1809751" y="274638"/>
            <a:ext cx="8258175" cy="5154612"/>
          </a:xfrm>
        </p:spPr>
        <p:txBody>
          <a:bodyPr/>
          <a:lstStyle/>
          <a:p>
            <a:pPr algn="l"/>
            <a:r>
              <a:rPr lang="en-US" smtClean="0">
                <a:solidFill>
                  <a:srgbClr val="FF3300"/>
                </a:solidFill>
              </a:rPr>
              <a:t>Elliptic Pencile of Circles:</a:t>
            </a:r>
            <a:br>
              <a:rPr lang="en-US" smtClean="0">
                <a:solidFill>
                  <a:srgbClr val="FF3300"/>
                </a:solidFill>
              </a:rPr>
            </a:br>
            <a:r>
              <a:rPr lang="en-US" sz="2800"/>
              <a:t>the set of circles which is pass by two constant points a and b, and the radical axis for these pencile of circles is extension of them joint chord.</a:t>
            </a:r>
            <a:br>
              <a:rPr lang="en-US" sz="2800"/>
            </a:br>
            <a:r>
              <a:rPr lang="en-US" sz="2800"/>
              <a:t>Let take any point c on the </a:t>
            </a:r>
            <a:br>
              <a:rPr lang="en-US" sz="2800"/>
            </a:br>
            <a:r>
              <a:rPr lang="en-US" sz="2800"/>
              <a:t>radical axis and draw from c </a:t>
            </a:r>
            <a:br>
              <a:rPr lang="en-US" sz="2800"/>
            </a:br>
            <a:r>
              <a:rPr lang="en-US" sz="2800"/>
              <a:t>tangent for pencile circles and</a:t>
            </a:r>
            <a:br>
              <a:rPr lang="en-US" sz="2800"/>
            </a:br>
            <a:r>
              <a:rPr lang="en-US" sz="2800"/>
              <a:t> let h</a:t>
            </a:r>
            <a:r>
              <a:rPr lang="en-US" sz="2800" baseline="-25000"/>
              <a:t>1</a:t>
            </a:r>
            <a:r>
              <a:rPr lang="en-US" sz="2800"/>
              <a:t>,h</a:t>
            </a:r>
            <a:r>
              <a:rPr lang="en-US" sz="2800" baseline="-25000"/>
              <a:t>2</a:t>
            </a:r>
            <a:r>
              <a:rPr lang="en-US" sz="2800"/>
              <a:t>,… are tangent points,</a:t>
            </a:r>
            <a:br>
              <a:rPr lang="en-US" sz="2800"/>
            </a:br>
            <a:r>
              <a:rPr lang="en-US" sz="2800"/>
              <a:t> therefore, produce that </a:t>
            </a:r>
            <a:br>
              <a:rPr lang="en-US" sz="2800"/>
            </a:br>
            <a:r>
              <a:rPr lang="en-US" sz="2800"/>
              <a:t>(ch</a:t>
            </a:r>
            <a:r>
              <a:rPr lang="en-US" sz="2800" baseline="-25000"/>
              <a:t>1</a:t>
            </a:r>
            <a:r>
              <a:rPr lang="en-US" sz="2800"/>
              <a:t>)</a:t>
            </a:r>
            <a:r>
              <a:rPr lang="en-US" sz="2800" baseline="30000"/>
              <a:t>2</a:t>
            </a:r>
            <a:r>
              <a:rPr lang="en-US" sz="2800"/>
              <a:t>= (ch</a:t>
            </a:r>
            <a:r>
              <a:rPr lang="en-US" sz="2800" baseline="-25000"/>
              <a:t>2</a:t>
            </a:r>
            <a:r>
              <a:rPr lang="en-US" sz="2800"/>
              <a:t>)</a:t>
            </a:r>
            <a:r>
              <a:rPr lang="en-US" sz="2800" baseline="30000"/>
              <a:t>2</a:t>
            </a:r>
            <a:r>
              <a:rPr lang="en-US" sz="2800"/>
              <a:t>=…</a:t>
            </a:r>
            <a:br>
              <a:rPr lang="en-US" sz="2800"/>
            </a:br>
            <a:r>
              <a:rPr lang="en-US" sz="2800"/>
              <a:t>then ch</a:t>
            </a:r>
            <a:r>
              <a:rPr lang="en-US" sz="2800" baseline="-25000"/>
              <a:t>1</a:t>
            </a:r>
            <a:r>
              <a:rPr lang="en-US" sz="2800"/>
              <a:t>=ch</a:t>
            </a:r>
            <a:r>
              <a:rPr lang="en-US" sz="2800" baseline="-25000"/>
              <a:t>2</a:t>
            </a:r>
            <a:r>
              <a:rPr lang="en-US" sz="2800"/>
              <a:t>=…</a:t>
            </a:r>
            <a:r>
              <a:rPr lang="ar-IQ" smtClean="0"/>
              <a:t/>
            </a:r>
            <a:br>
              <a:rPr lang="ar-IQ" smtClean="0"/>
            </a:br>
            <a:endParaRPr lang="en-US" sz="3600"/>
          </a:p>
        </p:txBody>
      </p:sp>
      <p:sp>
        <p:nvSpPr>
          <p:cNvPr id="5" name="Oval 7"/>
          <p:cNvSpPr>
            <a:spLocks noChangeArrowheads="1"/>
          </p:cNvSpPr>
          <p:nvPr/>
        </p:nvSpPr>
        <p:spPr bwMode="auto">
          <a:xfrm>
            <a:off x="8548688" y="3581400"/>
            <a:ext cx="1219200" cy="114300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6" name="Oval 8"/>
          <p:cNvSpPr>
            <a:spLocks noChangeArrowheads="1"/>
          </p:cNvSpPr>
          <p:nvPr/>
        </p:nvSpPr>
        <p:spPr bwMode="auto">
          <a:xfrm>
            <a:off x="8701088" y="3962400"/>
            <a:ext cx="1600200" cy="1676400"/>
          </a:xfrm>
          <a:prstGeom prst="ellipse">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7" name="Oval 9"/>
          <p:cNvSpPr>
            <a:spLocks noChangeArrowheads="1"/>
          </p:cNvSpPr>
          <p:nvPr/>
        </p:nvSpPr>
        <p:spPr bwMode="auto">
          <a:xfrm>
            <a:off x="8243888" y="3048000"/>
            <a:ext cx="1524000" cy="160020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8" name="Oval 11"/>
          <p:cNvSpPr>
            <a:spLocks noChangeArrowheads="1"/>
          </p:cNvSpPr>
          <p:nvPr/>
        </p:nvSpPr>
        <p:spPr bwMode="auto">
          <a:xfrm>
            <a:off x="8701088" y="3886200"/>
            <a:ext cx="1295400" cy="12192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 name="Oval 13"/>
          <p:cNvSpPr>
            <a:spLocks noChangeArrowheads="1"/>
          </p:cNvSpPr>
          <p:nvPr/>
        </p:nvSpPr>
        <p:spPr bwMode="auto">
          <a:xfrm>
            <a:off x="6262688" y="3505200"/>
            <a:ext cx="3124200" cy="3124200"/>
          </a:xfrm>
          <a:prstGeom prst="ellipse">
            <a:avLst/>
          </a:prstGeom>
          <a:noFill/>
          <a:ln w="38100">
            <a:solidFill>
              <a:srgbClr val="B646AE"/>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ar-IQ" sz="1800">
              <a:solidFill>
                <a:srgbClr val="B646AE"/>
              </a:solidFill>
            </a:endParaRPr>
          </a:p>
        </p:txBody>
      </p:sp>
      <p:sp>
        <p:nvSpPr>
          <p:cNvPr id="88072" name="Oval 14"/>
          <p:cNvSpPr>
            <a:spLocks noChangeArrowheads="1"/>
          </p:cNvSpPr>
          <p:nvPr/>
        </p:nvSpPr>
        <p:spPr bwMode="auto">
          <a:xfrm>
            <a:off x="7786688" y="5029200"/>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11" name="Line 15"/>
          <p:cNvSpPr>
            <a:spLocks noChangeShapeType="1"/>
          </p:cNvSpPr>
          <p:nvPr/>
        </p:nvSpPr>
        <p:spPr bwMode="auto">
          <a:xfrm flipV="1">
            <a:off x="7177088" y="3657600"/>
            <a:ext cx="3276600" cy="1752600"/>
          </a:xfrm>
          <a:prstGeom prst="line">
            <a:avLst/>
          </a:prstGeom>
          <a:noFill/>
          <a:ln w="38100">
            <a:solidFill>
              <a:srgbClr val="00FCF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7"/>
          <p:cNvSpPr>
            <a:spLocks noChangeShapeType="1"/>
          </p:cNvSpPr>
          <p:nvPr/>
        </p:nvSpPr>
        <p:spPr bwMode="auto">
          <a:xfrm flipV="1">
            <a:off x="7786688" y="3200400"/>
            <a:ext cx="609600" cy="190500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18"/>
          <p:cNvSpPr>
            <a:spLocks noChangeShapeType="1"/>
          </p:cNvSpPr>
          <p:nvPr/>
        </p:nvSpPr>
        <p:spPr bwMode="auto">
          <a:xfrm flipV="1">
            <a:off x="7786688" y="3505200"/>
            <a:ext cx="10668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Line 19"/>
          <p:cNvSpPr>
            <a:spLocks noChangeShapeType="1"/>
          </p:cNvSpPr>
          <p:nvPr/>
        </p:nvSpPr>
        <p:spPr bwMode="auto">
          <a:xfrm>
            <a:off x="7786688" y="5105400"/>
            <a:ext cx="1828800" cy="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20"/>
          <p:cNvSpPr>
            <a:spLocks noChangeShapeType="1"/>
          </p:cNvSpPr>
          <p:nvPr/>
        </p:nvSpPr>
        <p:spPr bwMode="auto">
          <a:xfrm>
            <a:off x="7786688" y="5105400"/>
            <a:ext cx="1752600" cy="60960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Text Box 21"/>
          <p:cNvSpPr txBox="1">
            <a:spLocks noChangeArrowheads="1"/>
          </p:cNvSpPr>
          <p:nvPr/>
        </p:nvSpPr>
        <p:spPr bwMode="auto">
          <a:xfrm>
            <a:off x="7351713" y="4684713"/>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88079" name="Text Box 22"/>
          <p:cNvSpPr txBox="1">
            <a:spLocks noChangeArrowheads="1"/>
          </p:cNvSpPr>
          <p:nvPr/>
        </p:nvSpPr>
        <p:spPr bwMode="auto">
          <a:xfrm>
            <a:off x="8778875" y="5522913"/>
            <a:ext cx="3952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h</a:t>
            </a:r>
            <a:r>
              <a:rPr lang="en-US" sz="1800" baseline="-25000"/>
              <a:t>1</a:t>
            </a:r>
          </a:p>
        </p:txBody>
      </p:sp>
      <p:sp>
        <p:nvSpPr>
          <p:cNvPr id="18" name="Text Box 23"/>
          <p:cNvSpPr txBox="1">
            <a:spLocks noChangeArrowheads="1"/>
          </p:cNvSpPr>
          <p:nvPr/>
        </p:nvSpPr>
        <p:spPr bwMode="auto">
          <a:xfrm>
            <a:off x="9005889" y="5029201"/>
            <a:ext cx="3952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h</a:t>
            </a:r>
            <a:r>
              <a:rPr lang="en-US" sz="1800" baseline="-25000"/>
              <a:t>2</a:t>
            </a:r>
          </a:p>
        </p:txBody>
      </p:sp>
      <p:sp>
        <p:nvSpPr>
          <p:cNvPr id="19" name="Text Box 24"/>
          <p:cNvSpPr txBox="1">
            <a:spLocks noChangeArrowheads="1"/>
          </p:cNvSpPr>
          <p:nvPr/>
        </p:nvSpPr>
        <p:spPr bwMode="auto">
          <a:xfrm>
            <a:off x="8389938" y="46624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20" name="Text Box 25"/>
          <p:cNvSpPr txBox="1">
            <a:spLocks noChangeArrowheads="1"/>
          </p:cNvSpPr>
          <p:nvPr/>
        </p:nvSpPr>
        <p:spPr bwMode="auto">
          <a:xfrm>
            <a:off x="9761539" y="3617913"/>
            <a:ext cx="3127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Tree>
    <p:extLst>
      <p:ext uri="{BB962C8B-B14F-4D97-AF65-F5344CB8AC3E}">
        <p14:creationId xmlns:p14="http://schemas.microsoft.com/office/powerpoint/2010/main" val="26151759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randombar(horizontal)">
                                      <p:cBhvr>
                                        <p:cTn id="19" dur="500"/>
                                        <p:tgtEl>
                                          <p:spTgt spid="2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randombar(horizontal)">
                                      <p:cBhvr>
                                        <p:cTn id="22" dur="500"/>
                                        <p:tgtEl>
                                          <p:spTgt spid="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1" presetClass="entr" presetSubtype="0" fill="hold" grpId="0" nodeType="clickEffect">
                                  <p:stCondLst>
                                    <p:cond delay="0"/>
                                  </p:stCondLst>
                                  <p:iterate type="lt">
                                    <p:tmPct val="5000"/>
                                  </p:iterate>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fltVal val="0"/>
                                          </p:val>
                                        </p:tav>
                                        <p:tav tm="100000">
                                          <p:val>
                                            <p:strVal val="#ppt_h"/>
                                          </p:val>
                                        </p:tav>
                                      </p:tavLst>
                                    </p:anim>
                                    <p:anim calcmode="lin" valueType="num">
                                      <p:cBhvr>
                                        <p:cTn id="29" dur="1000" fill="hold"/>
                                        <p:tgtEl>
                                          <p:spTgt spid="6"/>
                                        </p:tgtEl>
                                        <p:attrNameLst>
                                          <p:attrName>style.rotation</p:attrName>
                                        </p:attrNameLst>
                                      </p:cBhvr>
                                      <p:tavLst>
                                        <p:tav tm="0">
                                          <p:val>
                                            <p:fltVal val="90"/>
                                          </p:val>
                                        </p:tav>
                                        <p:tav tm="100000">
                                          <p:val>
                                            <p:fltVal val="0"/>
                                          </p:val>
                                        </p:tav>
                                      </p:tavLst>
                                    </p:anim>
                                    <p:animEffect transition="in" filter="fade">
                                      <p:cBhvr>
                                        <p:cTn id="30" dur="1000"/>
                                        <p:tgtEl>
                                          <p:spTgt spid="6"/>
                                        </p:tgtEl>
                                      </p:cBhvr>
                                    </p:animEffect>
                                  </p:childTnLst>
                                </p:cTn>
                              </p:par>
                              <p:par>
                                <p:cTn id="31" presetID="31" presetClass="entr" presetSubtype="0" fill="hold" grpId="0" nodeType="withEffect">
                                  <p:stCondLst>
                                    <p:cond delay="0"/>
                                  </p:stCondLst>
                                  <p:iterate type="lt">
                                    <p:tmPct val="5000"/>
                                  </p:iterate>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ppt_w</p:attrName>
                                        </p:attrNameLst>
                                      </p:cBhvr>
                                      <p:tavLst>
                                        <p:tav tm="0">
                                          <p:val>
                                            <p:fltVal val="0"/>
                                          </p:val>
                                        </p:tav>
                                        <p:tav tm="100000">
                                          <p:val>
                                            <p:strVal val="#ppt_w"/>
                                          </p:val>
                                        </p:tav>
                                      </p:tavLst>
                                    </p:anim>
                                    <p:anim calcmode="lin" valueType="num">
                                      <p:cBhvr>
                                        <p:cTn id="34" dur="1000" fill="hold"/>
                                        <p:tgtEl>
                                          <p:spTgt spid="7"/>
                                        </p:tgtEl>
                                        <p:attrNameLst>
                                          <p:attrName>ppt_h</p:attrName>
                                        </p:attrNameLst>
                                      </p:cBhvr>
                                      <p:tavLst>
                                        <p:tav tm="0">
                                          <p:val>
                                            <p:fltVal val="0"/>
                                          </p:val>
                                        </p:tav>
                                        <p:tav tm="100000">
                                          <p:val>
                                            <p:strVal val="#ppt_h"/>
                                          </p:val>
                                        </p:tav>
                                      </p:tavLst>
                                    </p:anim>
                                    <p:anim calcmode="lin" valueType="num">
                                      <p:cBhvr>
                                        <p:cTn id="35" dur="1000" fill="hold"/>
                                        <p:tgtEl>
                                          <p:spTgt spid="7"/>
                                        </p:tgtEl>
                                        <p:attrNameLst>
                                          <p:attrName>style.rotation</p:attrName>
                                        </p:attrNameLst>
                                      </p:cBhvr>
                                      <p:tavLst>
                                        <p:tav tm="0">
                                          <p:val>
                                            <p:fltVal val="90"/>
                                          </p:val>
                                        </p:tav>
                                        <p:tav tm="100000">
                                          <p:val>
                                            <p:fltVal val="0"/>
                                          </p:val>
                                        </p:tav>
                                      </p:tavLst>
                                    </p:anim>
                                    <p:animEffect transition="in" filter="fade">
                                      <p:cBhvr>
                                        <p:cTn id="36" dur="1000"/>
                                        <p:tgtEl>
                                          <p:spTgt spid="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Left)">
                                      <p:cBhvr>
                                        <p:cTn id="48" dur="500"/>
                                        <p:tgtEl>
                                          <p:spTgt spid="1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8" presetClass="entr" presetSubtype="12"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strips(downLeft)">
                                      <p:cBhvr>
                                        <p:cTn id="53" dur="500"/>
                                        <p:tgtEl>
                                          <p:spTgt spid="18"/>
                                        </p:tgtEl>
                                      </p:cBhvr>
                                    </p:animEffect>
                                  </p:childTnLst>
                                </p:cTn>
                              </p:par>
                              <p:par>
                                <p:cTn id="54" presetID="18" presetClass="entr" presetSubtype="12"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strips(downLeft)">
                                      <p:cBhvr>
                                        <p:cTn id="56" dur="500"/>
                                        <p:tgtEl>
                                          <p:spTgt spid="14"/>
                                        </p:tgtEl>
                                      </p:cBhvr>
                                    </p:animEffect>
                                  </p:childTnLst>
                                </p:cTn>
                              </p:par>
                              <p:par>
                                <p:cTn id="57" presetID="18" presetClass="entr" presetSubtype="12"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strips(downLeft)">
                                      <p:cBhvr>
                                        <p:cTn id="59" dur="500"/>
                                        <p:tgtEl>
                                          <p:spTgt spid="15"/>
                                        </p:tgtEl>
                                      </p:cBhvr>
                                    </p:animEffect>
                                  </p:childTnLst>
                                </p:cTn>
                              </p:par>
                              <p:par>
                                <p:cTn id="60" presetID="18" presetClass="entr" presetSubtype="12"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strips(downLeft)">
                                      <p:cBhvr>
                                        <p:cTn id="62" dur="500"/>
                                        <p:tgtEl>
                                          <p:spTgt spid="13"/>
                                        </p:tgtEl>
                                      </p:cBhvr>
                                    </p:animEffect>
                                  </p:childTnLst>
                                </p:cTn>
                              </p:par>
                              <p:par>
                                <p:cTn id="63" presetID="18" presetClass="entr" presetSubtype="12"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strips(downLeft)">
                                      <p:cBhvr>
                                        <p:cTn id="65" dur="500"/>
                                        <p:tgtEl>
                                          <p:spTgt spid="12"/>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8" presetClass="entr" presetSubtype="12"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strips(downLeft)">
                                      <p:cBhvr>
                                        <p:cTn id="70" dur="5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animBg="1"/>
      <p:bldP spid="12" grpId="0" animBg="1"/>
      <p:bldP spid="13" grpId="0" animBg="1"/>
      <p:bldP spid="14" grpId="0" animBg="1"/>
      <p:bldP spid="15" grpId="0" animBg="1"/>
      <p:bldP spid="16" grpId="0"/>
      <p:bldP spid="18" grpId="0"/>
      <p:bldP spid="19"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1809751" y="274639"/>
            <a:ext cx="8258175" cy="3011487"/>
          </a:xfrm>
        </p:spPr>
        <p:txBody>
          <a:bodyPr/>
          <a:lstStyle/>
          <a:p>
            <a:pPr algn="l"/>
            <a:r>
              <a:rPr lang="en-US" dirty="0" smtClean="0">
                <a:solidFill>
                  <a:srgbClr val="FF3300"/>
                </a:solidFill>
              </a:rPr>
              <a:t>Elliptic </a:t>
            </a:r>
            <a:r>
              <a:rPr lang="en-US" dirty="0" err="1" smtClean="0">
                <a:solidFill>
                  <a:srgbClr val="FF3300"/>
                </a:solidFill>
              </a:rPr>
              <a:t>Pencile</a:t>
            </a:r>
            <a:r>
              <a:rPr lang="en-US" dirty="0" smtClean="0">
                <a:solidFill>
                  <a:srgbClr val="FF3300"/>
                </a:solidFill>
              </a:rPr>
              <a:t> of Circles:</a:t>
            </a:r>
            <a:br>
              <a:rPr lang="en-US" dirty="0" smtClean="0">
                <a:solidFill>
                  <a:srgbClr val="FF3300"/>
                </a:solidFill>
              </a:rPr>
            </a:br>
            <a:r>
              <a:rPr lang="en-US" sz="2800" dirty="0"/>
              <a:t>if draw a circle pass through points h1,h2,…, and center of this circle is point c , and this circle is orthogonal on the Elliptic </a:t>
            </a:r>
            <a:r>
              <a:rPr lang="en-US" sz="2800" dirty="0" err="1"/>
              <a:t>pencile</a:t>
            </a:r>
            <a:r>
              <a:rPr lang="en-US" sz="2800" dirty="0"/>
              <a:t> of circles. </a:t>
            </a:r>
            <a:r>
              <a:rPr lang="ar-IQ" dirty="0" smtClean="0"/>
              <a:t/>
            </a:r>
            <a:br>
              <a:rPr lang="ar-IQ" dirty="0" smtClean="0"/>
            </a:br>
            <a:endParaRPr lang="en-US" sz="3600" dirty="0"/>
          </a:p>
        </p:txBody>
      </p:sp>
      <p:sp>
        <p:nvSpPr>
          <p:cNvPr id="5" name="Oval 7"/>
          <p:cNvSpPr>
            <a:spLocks noChangeArrowheads="1"/>
          </p:cNvSpPr>
          <p:nvPr/>
        </p:nvSpPr>
        <p:spPr bwMode="auto">
          <a:xfrm>
            <a:off x="5381625" y="3581400"/>
            <a:ext cx="1219200" cy="114300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6" name="Oval 8"/>
          <p:cNvSpPr>
            <a:spLocks noChangeArrowheads="1"/>
          </p:cNvSpPr>
          <p:nvPr/>
        </p:nvSpPr>
        <p:spPr bwMode="auto">
          <a:xfrm>
            <a:off x="5534025" y="3962400"/>
            <a:ext cx="1600200" cy="1676400"/>
          </a:xfrm>
          <a:prstGeom prst="ellipse">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7" name="Oval 9"/>
          <p:cNvSpPr>
            <a:spLocks noChangeArrowheads="1"/>
          </p:cNvSpPr>
          <p:nvPr/>
        </p:nvSpPr>
        <p:spPr bwMode="auto">
          <a:xfrm>
            <a:off x="5076825" y="3048000"/>
            <a:ext cx="1524000" cy="160020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8" name="Oval 11"/>
          <p:cNvSpPr>
            <a:spLocks noChangeArrowheads="1"/>
          </p:cNvSpPr>
          <p:nvPr/>
        </p:nvSpPr>
        <p:spPr bwMode="auto">
          <a:xfrm>
            <a:off x="5534025" y="3886200"/>
            <a:ext cx="1295400" cy="12192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 name="Oval 13"/>
          <p:cNvSpPr>
            <a:spLocks noChangeArrowheads="1"/>
          </p:cNvSpPr>
          <p:nvPr/>
        </p:nvSpPr>
        <p:spPr bwMode="auto">
          <a:xfrm>
            <a:off x="3095625" y="3505200"/>
            <a:ext cx="3124200" cy="3124200"/>
          </a:xfrm>
          <a:prstGeom prst="ellipse">
            <a:avLst/>
          </a:prstGeom>
          <a:noFill/>
          <a:ln w="38100">
            <a:solidFill>
              <a:srgbClr val="B646AE"/>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ar-IQ" sz="1800">
              <a:solidFill>
                <a:srgbClr val="B646AE"/>
              </a:solidFill>
            </a:endParaRPr>
          </a:p>
        </p:txBody>
      </p:sp>
      <p:sp>
        <p:nvSpPr>
          <p:cNvPr id="89096" name="Oval 14"/>
          <p:cNvSpPr>
            <a:spLocks noChangeArrowheads="1"/>
          </p:cNvSpPr>
          <p:nvPr/>
        </p:nvSpPr>
        <p:spPr bwMode="auto">
          <a:xfrm>
            <a:off x="4619625" y="5029200"/>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11" name="Line 15"/>
          <p:cNvSpPr>
            <a:spLocks noChangeShapeType="1"/>
          </p:cNvSpPr>
          <p:nvPr/>
        </p:nvSpPr>
        <p:spPr bwMode="auto">
          <a:xfrm flipV="1">
            <a:off x="4010025" y="3657600"/>
            <a:ext cx="3276600" cy="1752600"/>
          </a:xfrm>
          <a:prstGeom prst="line">
            <a:avLst/>
          </a:prstGeom>
          <a:noFill/>
          <a:ln w="38100">
            <a:solidFill>
              <a:srgbClr val="00FCF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7"/>
          <p:cNvSpPr>
            <a:spLocks noChangeShapeType="1"/>
          </p:cNvSpPr>
          <p:nvPr/>
        </p:nvSpPr>
        <p:spPr bwMode="auto">
          <a:xfrm flipV="1">
            <a:off x="4619625" y="3200400"/>
            <a:ext cx="609600" cy="190500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18"/>
          <p:cNvSpPr>
            <a:spLocks noChangeShapeType="1"/>
          </p:cNvSpPr>
          <p:nvPr/>
        </p:nvSpPr>
        <p:spPr bwMode="auto">
          <a:xfrm flipV="1">
            <a:off x="4619625" y="3505200"/>
            <a:ext cx="10668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Line 19"/>
          <p:cNvSpPr>
            <a:spLocks noChangeShapeType="1"/>
          </p:cNvSpPr>
          <p:nvPr/>
        </p:nvSpPr>
        <p:spPr bwMode="auto">
          <a:xfrm>
            <a:off x="4619625" y="5105400"/>
            <a:ext cx="1828800" cy="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20"/>
          <p:cNvSpPr>
            <a:spLocks noChangeShapeType="1"/>
          </p:cNvSpPr>
          <p:nvPr/>
        </p:nvSpPr>
        <p:spPr bwMode="auto">
          <a:xfrm>
            <a:off x="4619625" y="5105400"/>
            <a:ext cx="1752600" cy="60960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Text Box 21"/>
          <p:cNvSpPr txBox="1">
            <a:spLocks noChangeArrowheads="1"/>
          </p:cNvSpPr>
          <p:nvPr/>
        </p:nvSpPr>
        <p:spPr bwMode="auto">
          <a:xfrm>
            <a:off x="4184650" y="4684713"/>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89103" name="Text Box 22"/>
          <p:cNvSpPr txBox="1">
            <a:spLocks noChangeArrowheads="1"/>
          </p:cNvSpPr>
          <p:nvPr/>
        </p:nvSpPr>
        <p:spPr bwMode="auto">
          <a:xfrm>
            <a:off x="5611814" y="5522913"/>
            <a:ext cx="3952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h</a:t>
            </a:r>
            <a:r>
              <a:rPr lang="en-US" sz="1800" baseline="-25000"/>
              <a:t>1</a:t>
            </a:r>
          </a:p>
        </p:txBody>
      </p:sp>
      <p:sp>
        <p:nvSpPr>
          <p:cNvPr id="18" name="Text Box 23"/>
          <p:cNvSpPr txBox="1">
            <a:spLocks noChangeArrowheads="1"/>
          </p:cNvSpPr>
          <p:nvPr/>
        </p:nvSpPr>
        <p:spPr bwMode="auto">
          <a:xfrm>
            <a:off x="5838825" y="5029201"/>
            <a:ext cx="3952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h</a:t>
            </a:r>
            <a:r>
              <a:rPr lang="en-US" sz="1800" baseline="-25000"/>
              <a:t>2</a:t>
            </a:r>
          </a:p>
        </p:txBody>
      </p:sp>
      <p:sp>
        <p:nvSpPr>
          <p:cNvPr id="19" name="Text Box 24"/>
          <p:cNvSpPr txBox="1">
            <a:spLocks noChangeArrowheads="1"/>
          </p:cNvSpPr>
          <p:nvPr/>
        </p:nvSpPr>
        <p:spPr bwMode="auto">
          <a:xfrm>
            <a:off x="5222875" y="46624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20" name="Text Box 25"/>
          <p:cNvSpPr txBox="1">
            <a:spLocks noChangeArrowheads="1"/>
          </p:cNvSpPr>
          <p:nvPr/>
        </p:nvSpPr>
        <p:spPr bwMode="auto">
          <a:xfrm>
            <a:off x="6594475" y="3617913"/>
            <a:ext cx="3127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89107" name="TextBox 20"/>
          <p:cNvSpPr txBox="1">
            <a:spLocks noChangeArrowheads="1"/>
          </p:cNvSpPr>
          <p:nvPr/>
        </p:nvSpPr>
        <p:spPr bwMode="auto">
          <a:xfrm rot="3000604">
            <a:off x="7739063" y="3571876"/>
            <a:ext cx="157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Elliptic circles</a:t>
            </a:r>
          </a:p>
        </p:txBody>
      </p:sp>
      <p:cxnSp>
        <p:nvCxnSpPr>
          <p:cNvPr id="23" name="Straight Arrow Connector 22"/>
          <p:cNvCxnSpPr/>
          <p:nvPr/>
        </p:nvCxnSpPr>
        <p:spPr>
          <a:xfrm rot="10800000">
            <a:off x="6524626" y="3214688"/>
            <a:ext cx="1357313" cy="285750"/>
          </a:xfrm>
          <a:prstGeom prst="straightConnector1">
            <a:avLst/>
          </a:prstGeom>
          <a:ln>
            <a:solidFill>
              <a:schemeClr val="tx2">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7131844" y="3893344"/>
            <a:ext cx="1071562" cy="857250"/>
          </a:xfrm>
          <a:prstGeom prst="straightConnector1">
            <a:avLst/>
          </a:prstGeom>
          <a:ln>
            <a:solidFill>
              <a:schemeClr val="tx2">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flipV="1">
            <a:off x="6810375" y="3643313"/>
            <a:ext cx="1214438" cy="571500"/>
          </a:xfrm>
          <a:prstGeom prst="straightConnector1">
            <a:avLst/>
          </a:prstGeom>
          <a:ln>
            <a:solidFill>
              <a:schemeClr val="tx2">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800000" flipV="1">
            <a:off x="6453189" y="3571875"/>
            <a:ext cx="1571625" cy="71438"/>
          </a:xfrm>
          <a:prstGeom prst="straightConnector1">
            <a:avLst/>
          </a:prstGeom>
          <a:ln>
            <a:solidFill>
              <a:schemeClr val="tx2">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89112" name="TextBox 32"/>
          <p:cNvSpPr txBox="1">
            <a:spLocks noChangeArrowheads="1"/>
          </p:cNvSpPr>
          <p:nvPr/>
        </p:nvSpPr>
        <p:spPr bwMode="auto">
          <a:xfrm rot="-1910850">
            <a:off x="2065339" y="3592514"/>
            <a:ext cx="187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Hyperbolic circle</a:t>
            </a:r>
          </a:p>
        </p:txBody>
      </p:sp>
      <p:cxnSp>
        <p:nvCxnSpPr>
          <p:cNvPr id="35" name="Straight Arrow Connector 34"/>
          <p:cNvCxnSpPr/>
          <p:nvPr/>
        </p:nvCxnSpPr>
        <p:spPr>
          <a:xfrm>
            <a:off x="2881314" y="4000500"/>
            <a:ext cx="428625" cy="71438"/>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856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randombar(horizontal)">
                                      <p:cBhvr>
                                        <p:cTn id="19" dur="500"/>
                                        <p:tgtEl>
                                          <p:spTgt spid="2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randombar(horizontal)">
                                      <p:cBhvr>
                                        <p:cTn id="22" dur="500"/>
                                        <p:tgtEl>
                                          <p:spTgt spid="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1" presetClass="entr" presetSubtype="0" fill="hold" grpId="0" nodeType="clickEffect">
                                  <p:stCondLst>
                                    <p:cond delay="0"/>
                                  </p:stCondLst>
                                  <p:iterate type="lt">
                                    <p:tmPct val="5000"/>
                                  </p:iterate>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fltVal val="0"/>
                                          </p:val>
                                        </p:tav>
                                        <p:tav tm="100000">
                                          <p:val>
                                            <p:strVal val="#ppt_h"/>
                                          </p:val>
                                        </p:tav>
                                      </p:tavLst>
                                    </p:anim>
                                    <p:anim calcmode="lin" valueType="num">
                                      <p:cBhvr>
                                        <p:cTn id="29" dur="1000" fill="hold"/>
                                        <p:tgtEl>
                                          <p:spTgt spid="6"/>
                                        </p:tgtEl>
                                        <p:attrNameLst>
                                          <p:attrName>style.rotation</p:attrName>
                                        </p:attrNameLst>
                                      </p:cBhvr>
                                      <p:tavLst>
                                        <p:tav tm="0">
                                          <p:val>
                                            <p:fltVal val="90"/>
                                          </p:val>
                                        </p:tav>
                                        <p:tav tm="100000">
                                          <p:val>
                                            <p:fltVal val="0"/>
                                          </p:val>
                                        </p:tav>
                                      </p:tavLst>
                                    </p:anim>
                                    <p:animEffect transition="in" filter="fade">
                                      <p:cBhvr>
                                        <p:cTn id="30" dur="1000"/>
                                        <p:tgtEl>
                                          <p:spTgt spid="6"/>
                                        </p:tgtEl>
                                      </p:cBhvr>
                                    </p:animEffect>
                                  </p:childTnLst>
                                </p:cTn>
                              </p:par>
                              <p:par>
                                <p:cTn id="31" presetID="31" presetClass="entr" presetSubtype="0" fill="hold" grpId="0" nodeType="withEffect">
                                  <p:stCondLst>
                                    <p:cond delay="0"/>
                                  </p:stCondLst>
                                  <p:iterate type="lt">
                                    <p:tmPct val="5000"/>
                                  </p:iterate>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ppt_w</p:attrName>
                                        </p:attrNameLst>
                                      </p:cBhvr>
                                      <p:tavLst>
                                        <p:tav tm="0">
                                          <p:val>
                                            <p:fltVal val="0"/>
                                          </p:val>
                                        </p:tav>
                                        <p:tav tm="100000">
                                          <p:val>
                                            <p:strVal val="#ppt_w"/>
                                          </p:val>
                                        </p:tav>
                                      </p:tavLst>
                                    </p:anim>
                                    <p:anim calcmode="lin" valueType="num">
                                      <p:cBhvr>
                                        <p:cTn id="34" dur="1000" fill="hold"/>
                                        <p:tgtEl>
                                          <p:spTgt spid="7"/>
                                        </p:tgtEl>
                                        <p:attrNameLst>
                                          <p:attrName>ppt_h</p:attrName>
                                        </p:attrNameLst>
                                      </p:cBhvr>
                                      <p:tavLst>
                                        <p:tav tm="0">
                                          <p:val>
                                            <p:fltVal val="0"/>
                                          </p:val>
                                        </p:tav>
                                        <p:tav tm="100000">
                                          <p:val>
                                            <p:strVal val="#ppt_h"/>
                                          </p:val>
                                        </p:tav>
                                      </p:tavLst>
                                    </p:anim>
                                    <p:anim calcmode="lin" valueType="num">
                                      <p:cBhvr>
                                        <p:cTn id="35" dur="1000" fill="hold"/>
                                        <p:tgtEl>
                                          <p:spTgt spid="7"/>
                                        </p:tgtEl>
                                        <p:attrNameLst>
                                          <p:attrName>style.rotation</p:attrName>
                                        </p:attrNameLst>
                                      </p:cBhvr>
                                      <p:tavLst>
                                        <p:tav tm="0">
                                          <p:val>
                                            <p:fltVal val="90"/>
                                          </p:val>
                                        </p:tav>
                                        <p:tav tm="100000">
                                          <p:val>
                                            <p:fltVal val="0"/>
                                          </p:val>
                                        </p:tav>
                                      </p:tavLst>
                                    </p:anim>
                                    <p:animEffect transition="in" filter="fade">
                                      <p:cBhvr>
                                        <p:cTn id="36" dur="1000"/>
                                        <p:tgtEl>
                                          <p:spTgt spid="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Left)">
                                      <p:cBhvr>
                                        <p:cTn id="48" dur="500"/>
                                        <p:tgtEl>
                                          <p:spTgt spid="1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8" presetClass="entr" presetSubtype="12"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strips(downLeft)">
                                      <p:cBhvr>
                                        <p:cTn id="53" dur="500"/>
                                        <p:tgtEl>
                                          <p:spTgt spid="18"/>
                                        </p:tgtEl>
                                      </p:cBhvr>
                                    </p:animEffect>
                                  </p:childTnLst>
                                </p:cTn>
                              </p:par>
                              <p:par>
                                <p:cTn id="54" presetID="18" presetClass="entr" presetSubtype="12"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strips(downLeft)">
                                      <p:cBhvr>
                                        <p:cTn id="56" dur="500"/>
                                        <p:tgtEl>
                                          <p:spTgt spid="14"/>
                                        </p:tgtEl>
                                      </p:cBhvr>
                                    </p:animEffect>
                                  </p:childTnLst>
                                </p:cTn>
                              </p:par>
                              <p:par>
                                <p:cTn id="57" presetID="18" presetClass="entr" presetSubtype="12"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strips(downLeft)">
                                      <p:cBhvr>
                                        <p:cTn id="59" dur="500"/>
                                        <p:tgtEl>
                                          <p:spTgt spid="15"/>
                                        </p:tgtEl>
                                      </p:cBhvr>
                                    </p:animEffect>
                                  </p:childTnLst>
                                </p:cTn>
                              </p:par>
                              <p:par>
                                <p:cTn id="60" presetID="18" presetClass="entr" presetSubtype="12"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strips(downLeft)">
                                      <p:cBhvr>
                                        <p:cTn id="62" dur="500"/>
                                        <p:tgtEl>
                                          <p:spTgt spid="13"/>
                                        </p:tgtEl>
                                      </p:cBhvr>
                                    </p:animEffect>
                                  </p:childTnLst>
                                </p:cTn>
                              </p:par>
                              <p:par>
                                <p:cTn id="63" presetID="18" presetClass="entr" presetSubtype="12"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strips(downLeft)">
                                      <p:cBhvr>
                                        <p:cTn id="65" dur="500"/>
                                        <p:tgtEl>
                                          <p:spTgt spid="12"/>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8" presetClass="entr" presetSubtype="12"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strips(downLeft)">
                                      <p:cBhvr>
                                        <p:cTn id="70" dur="5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animBg="1"/>
      <p:bldP spid="12" grpId="0" animBg="1"/>
      <p:bldP spid="13" grpId="0" animBg="1"/>
      <p:bldP spid="14" grpId="0" animBg="1"/>
      <p:bldP spid="15" grpId="0" animBg="1"/>
      <p:bldP spid="16"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1809751" y="274639"/>
            <a:ext cx="8258175" cy="3011487"/>
          </a:xfrm>
        </p:spPr>
        <p:txBody>
          <a:bodyPr/>
          <a:lstStyle/>
          <a:p>
            <a:pPr algn="l"/>
            <a:r>
              <a:rPr lang="en-US" smtClean="0">
                <a:solidFill>
                  <a:srgbClr val="FF3300"/>
                </a:solidFill>
              </a:rPr>
              <a:t>Note</a:t>
            </a:r>
            <a:br>
              <a:rPr lang="en-US" smtClean="0">
                <a:solidFill>
                  <a:srgbClr val="FF3300"/>
                </a:solidFill>
              </a:rPr>
            </a:br>
            <a:r>
              <a:rPr lang="en-US" sz="2800"/>
              <a:t>two circles are orthogonal if first radius circle is orthogonal on the second radius circle. </a:t>
            </a:r>
            <a:br>
              <a:rPr lang="en-US" sz="2800"/>
            </a:br>
            <a:r>
              <a:rPr lang="en-US" sz="2800"/>
              <a:t>(m</a:t>
            </a:r>
            <a:r>
              <a:rPr lang="en-US" sz="2800" baseline="-25000"/>
              <a:t>1</a:t>
            </a:r>
            <a:r>
              <a:rPr lang="en-US" sz="2800"/>
              <a:t>m</a:t>
            </a:r>
            <a:r>
              <a:rPr lang="en-US" sz="2800" baseline="-25000"/>
              <a:t>2</a:t>
            </a:r>
            <a:r>
              <a:rPr lang="en-US" sz="2800"/>
              <a:t>)</a:t>
            </a:r>
            <a:r>
              <a:rPr lang="en-US" sz="2800" baseline="30000"/>
              <a:t>2</a:t>
            </a:r>
            <a:r>
              <a:rPr lang="en-US" sz="2800"/>
              <a:t>=(cm</a:t>
            </a:r>
            <a:r>
              <a:rPr lang="en-US" sz="2800" baseline="-25000"/>
              <a:t>1</a:t>
            </a:r>
            <a:r>
              <a:rPr lang="en-US" sz="2800"/>
              <a:t>)</a:t>
            </a:r>
            <a:r>
              <a:rPr lang="en-US" sz="2800" baseline="30000"/>
              <a:t>2</a:t>
            </a:r>
            <a:r>
              <a:rPr lang="en-US" sz="2800"/>
              <a:t>+(cm</a:t>
            </a:r>
            <a:r>
              <a:rPr lang="en-US" sz="2800" baseline="-25000"/>
              <a:t>2</a:t>
            </a:r>
            <a:r>
              <a:rPr lang="en-US" sz="2800"/>
              <a:t>)</a:t>
            </a:r>
            <a:r>
              <a:rPr lang="en-US" sz="2800" baseline="30000"/>
              <a:t>2</a:t>
            </a:r>
            <a:r>
              <a:rPr lang="ar-IQ" smtClean="0"/>
              <a:t/>
            </a:r>
            <a:br>
              <a:rPr lang="ar-IQ" smtClean="0"/>
            </a:br>
            <a:endParaRPr lang="en-US" sz="3600"/>
          </a:p>
        </p:txBody>
      </p:sp>
      <p:sp>
        <p:nvSpPr>
          <p:cNvPr id="90115" name="Oval 5"/>
          <p:cNvSpPr>
            <a:spLocks noChangeArrowheads="1"/>
          </p:cNvSpPr>
          <p:nvPr/>
        </p:nvSpPr>
        <p:spPr bwMode="auto">
          <a:xfrm>
            <a:off x="3724275" y="3233738"/>
            <a:ext cx="2133600" cy="1905000"/>
          </a:xfrm>
          <a:prstGeom prst="ellipse">
            <a:avLst/>
          </a:pr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0116" name="Oval 6"/>
          <p:cNvSpPr>
            <a:spLocks noChangeArrowheads="1"/>
          </p:cNvSpPr>
          <p:nvPr/>
        </p:nvSpPr>
        <p:spPr bwMode="auto">
          <a:xfrm>
            <a:off x="5248275" y="3309938"/>
            <a:ext cx="2133600" cy="1905000"/>
          </a:xfrm>
          <a:prstGeom prst="ellipse">
            <a:avLst/>
          </a:prstGeom>
          <a:noFill/>
          <a:ln w="38100">
            <a:solidFill>
              <a:srgbClr val="B646AE"/>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0117" name="Oval 7"/>
          <p:cNvSpPr>
            <a:spLocks noChangeArrowheads="1"/>
          </p:cNvSpPr>
          <p:nvPr/>
        </p:nvSpPr>
        <p:spPr bwMode="auto">
          <a:xfrm>
            <a:off x="4714875" y="4148138"/>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0118" name="Oval 8"/>
          <p:cNvSpPr>
            <a:spLocks noChangeArrowheads="1"/>
          </p:cNvSpPr>
          <p:nvPr/>
        </p:nvSpPr>
        <p:spPr bwMode="auto">
          <a:xfrm>
            <a:off x="6238875" y="4224338"/>
            <a:ext cx="77788"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0119" name="Oval 9"/>
          <p:cNvSpPr>
            <a:spLocks noChangeArrowheads="1"/>
          </p:cNvSpPr>
          <p:nvPr/>
        </p:nvSpPr>
        <p:spPr bwMode="auto">
          <a:xfrm>
            <a:off x="5553075" y="3538538"/>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0120" name="Line 10"/>
          <p:cNvSpPr>
            <a:spLocks noChangeShapeType="1"/>
          </p:cNvSpPr>
          <p:nvPr/>
        </p:nvSpPr>
        <p:spPr bwMode="auto">
          <a:xfrm flipV="1">
            <a:off x="4714875" y="3538538"/>
            <a:ext cx="914400" cy="685800"/>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21" name="Line 11"/>
          <p:cNvSpPr>
            <a:spLocks noChangeShapeType="1"/>
          </p:cNvSpPr>
          <p:nvPr/>
        </p:nvSpPr>
        <p:spPr bwMode="auto">
          <a:xfrm>
            <a:off x="5553075" y="3538538"/>
            <a:ext cx="685800" cy="685800"/>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22" name="Line 12"/>
          <p:cNvSpPr>
            <a:spLocks noChangeShapeType="1"/>
          </p:cNvSpPr>
          <p:nvPr/>
        </p:nvSpPr>
        <p:spPr bwMode="auto">
          <a:xfrm>
            <a:off x="4714875" y="4224338"/>
            <a:ext cx="1524000" cy="7620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23" name="Text Box 13"/>
          <p:cNvSpPr txBox="1">
            <a:spLocks noChangeArrowheads="1"/>
          </p:cNvSpPr>
          <p:nvPr/>
        </p:nvSpPr>
        <p:spPr bwMode="auto">
          <a:xfrm>
            <a:off x="4256089" y="4010026"/>
            <a:ext cx="4587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m</a:t>
            </a:r>
            <a:r>
              <a:rPr lang="en-US" sz="1800" baseline="-25000"/>
              <a:t>2</a:t>
            </a:r>
          </a:p>
        </p:txBody>
      </p:sp>
      <p:sp>
        <p:nvSpPr>
          <p:cNvPr id="90124" name="Text Box 14"/>
          <p:cNvSpPr txBox="1">
            <a:spLocks noChangeArrowheads="1"/>
          </p:cNvSpPr>
          <p:nvPr/>
        </p:nvSpPr>
        <p:spPr bwMode="auto">
          <a:xfrm>
            <a:off x="6237289" y="4108451"/>
            <a:ext cx="4587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m</a:t>
            </a:r>
            <a:r>
              <a:rPr lang="en-US" sz="1800" baseline="-25000"/>
              <a:t>1</a:t>
            </a:r>
          </a:p>
        </p:txBody>
      </p:sp>
      <p:sp>
        <p:nvSpPr>
          <p:cNvPr id="90125" name="Text Box 16"/>
          <p:cNvSpPr txBox="1">
            <a:spLocks noChangeArrowheads="1"/>
          </p:cNvSpPr>
          <p:nvPr/>
        </p:nvSpPr>
        <p:spPr bwMode="auto">
          <a:xfrm>
            <a:off x="5483225" y="3117851"/>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90126" name="TextBox 40"/>
          <p:cNvSpPr txBox="1">
            <a:spLocks noChangeArrowheads="1"/>
          </p:cNvSpPr>
          <p:nvPr/>
        </p:nvSpPr>
        <p:spPr bwMode="auto">
          <a:xfrm>
            <a:off x="7596189" y="4429125"/>
            <a:ext cx="428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k1</a:t>
            </a:r>
          </a:p>
        </p:txBody>
      </p:sp>
      <p:sp>
        <p:nvSpPr>
          <p:cNvPr id="90127" name="TextBox 41"/>
          <p:cNvSpPr txBox="1">
            <a:spLocks noChangeArrowheads="1"/>
          </p:cNvSpPr>
          <p:nvPr/>
        </p:nvSpPr>
        <p:spPr bwMode="auto">
          <a:xfrm>
            <a:off x="3452814" y="4572000"/>
            <a:ext cx="428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k2</a:t>
            </a:r>
          </a:p>
        </p:txBody>
      </p:sp>
    </p:spTree>
    <p:extLst>
      <p:ext uri="{BB962C8B-B14F-4D97-AF65-F5344CB8AC3E}">
        <p14:creationId xmlns:p14="http://schemas.microsoft.com/office/powerpoint/2010/main" val="415575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a:xfrm>
            <a:off x="1809751" y="274639"/>
            <a:ext cx="8258175" cy="3011487"/>
          </a:xfrm>
        </p:spPr>
        <p:txBody>
          <a:bodyPr/>
          <a:lstStyle/>
          <a:p>
            <a:pPr algn="l"/>
            <a:r>
              <a:rPr lang="en-US" dirty="0" smtClean="0">
                <a:solidFill>
                  <a:srgbClr val="FF3300"/>
                </a:solidFill>
              </a:rPr>
              <a:t>Hyperbolic </a:t>
            </a:r>
            <a:r>
              <a:rPr lang="en-US" dirty="0" err="1" smtClean="0">
                <a:solidFill>
                  <a:srgbClr val="FF3300"/>
                </a:solidFill>
              </a:rPr>
              <a:t>pencile</a:t>
            </a:r>
            <a:r>
              <a:rPr lang="en-US" dirty="0" smtClean="0">
                <a:solidFill>
                  <a:srgbClr val="FF3300"/>
                </a:solidFill>
              </a:rPr>
              <a:t> of circles</a:t>
            </a:r>
            <a:br>
              <a:rPr lang="en-US" dirty="0" smtClean="0">
                <a:solidFill>
                  <a:srgbClr val="FF3300"/>
                </a:solidFill>
              </a:rPr>
            </a:br>
            <a:r>
              <a:rPr lang="en-US" sz="2800" dirty="0"/>
              <a:t>the set of circles, them center on the extension radical axis for the Elliptic circles</a:t>
            </a:r>
            <a:endParaRPr lang="en-US" sz="3600" dirty="0"/>
          </a:p>
        </p:txBody>
      </p:sp>
      <p:sp>
        <p:nvSpPr>
          <p:cNvPr id="16" name="Oval 19"/>
          <p:cNvSpPr>
            <a:spLocks noChangeArrowheads="1"/>
          </p:cNvSpPr>
          <p:nvPr/>
        </p:nvSpPr>
        <p:spPr bwMode="auto">
          <a:xfrm>
            <a:off x="5978526" y="3862388"/>
            <a:ext cx="1751013" cy="1676400"/>
          </a:xfrm>
          <a:prstGeom prst="ellipse">
            <a:avLst/>
          </a:pr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17" name="Line 20"/>
          <p:cNvSpPr>
            <a:spLocks noChangeShapeType="1"/>
          </p:cNvSpPr>
          <p:nvPr/>
        </p:nvSpPr>
        <p:spPr bwMode="auto">
          <a:xfrm flipH="1" flipV="1">
            <a:off x="2595564" y="4643438"/>
            <a:ext cx="5286375" cy="571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Oval 22"/>
          <p:cNvSpPr>
            <a:spLocks noChangeArrowheads="1"/>
          </p:cNvSpPr>
          <p:nvPr/>
        </p:nvSpPr>
        <p:spPr bwMode="auto">
          <a:xfrm>
            <a:off x="6815138" y="4700588"/>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19" name="Oval 23"/>
          <p:cNvSpPr>
            <a:spLocks noChangeArrowheads="1"/>
          </p:cNvSpPr>
          <p:nvPr/>
        </p:nvSpPr>
        <p:spPr bwMode="auto">
          <a:xfrm>
            <a:off x="5062538" y="4548188"/>
            <a:ext cx="1143000" cy="1066800"/>
          </a:xfrm>
          <a:prstGeom prst="ellipse">
            <a:avLst/>
          </a:pr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20" name="Oval 24"/>
          <p:cNvSpPr>
            <a:spLocks noChangeArrowheads="1"/>
          </p:cNvSpPr>
          <p:nvPr/>
        </p:nvSpPr>
        <p:spPr bwMode="auto">
          <a:xfrm>
            <a:off x="5062538" y="3786188"/>
            <a:ext cx="1143000" cy="1066800"/>
          </a:xfrm>
          <a:prstGeom prst="ellipse">
            <a:avLst/>
          </a:prstGeom>
          <a:noFill/>
          <a:ln w="381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21" name="Oval 25"/>
          <p:cNvSpPr>
            <a:spLocks noChangeArrowheads="1"/>
          </p:cNvSpPr>
          <p:nvPr/>
        </p:nvSpPr>
        <p:spPr bwMode="auto">
          <a:xfrm>
            <a:off x="5595938" y="5005388"/>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22" name="Oval 26"/>
          <p:cNvSpPr>
            <a:spLocks noChangeArrowheads="1"/>
          </p:cNvSpPr>
          <p:nvPr/>
        </p:nvSpPr>
        <p:spPr bwMode="auto">
          <a:xfrm>
            <a:off x="5595938" y="4319588"/>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23" name="Line 27"/>
          <p:cNvSpPr>
            <a:spLocks noChangeShapeType="1"/>
          </p:cNvSpPr>
          <p:nvPr/>
        </p:nvSpPr>
        <p:spPr bwMode="auto">
          <a:xfrm flipV="1">
            <a:off x="5595938" y="4700588"/>
            <a:ext cx="12954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28"/>
          <p:cNvSpPr>
            <a:spLocks noChangeShapeType="1"/>
          </p:cNvSpPr>
          <p:nvPr/>
        </p:nvSpPr>
        <p:spPr bwMode="auto">
          <a:xfrm flipH="1" flipV="1">
            <a:off x="5672138" y="4548188"/>
            <a:ext cx="11430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29"/>
          <p:cNvSpPr>
            <a:spLocks noChangeShapeType="1"/>
          </p:cNvSpPr>
          <p:nvPr/>
        </p:nvSpPr>
        <p:spPr bwMode="auto">
          <a:xfrm flipV="1">
            <a:off x="5672138" y="4548188"/>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1149" name="TextBox 25"/>
          <p:cNvSpPr txBox="1">
            <a:spLocks noChangeArrowheads="1"/>
          </p:cNvSpPr>
          <p:nvPr/>
        </p:nvSpPr>
        <p:spPr bwMode="auto">
          <a:xfrm rot="-2470586">
            <a:off x="3236914" y="3875088"/>
            <a:ext cx="1570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Elliptic circles</a:t>
            </a:r>
          </a:p>
        </p:txBody>
      </p:sp>
      <p:sp>
        <p:nvSpPr>
          <p:cNvPr id="91150" name="TextBox 27"/>
          <p:cNvSpPr txBox="1">
            <a:spLocks noChangeArrowheads="1"/>
          </p:cNvSpPr>
          <p:nvPr/>
        </p:nvSpPr>
        <p:spPr bwMode="auto">
          <a:xfrm rot="1637620">
            <a:off x="7620001" y="3592514"/>
            <a:ext cx="18780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Hyperbolic circle</a:t>
            </a:r>
          </a:p>
        </p:txBody>
      </p:sp>
      <p:cxnSp>
        <p:nvCxnSpPr>
          <p:cNvPr id="35" name="Straight Arrow Connector 34"/>
          <p:cNvCxnSpPr/>
          <p:nvPr/>
        </p:nvCxnSpPr>
        <p:spPr>
          <a:xfrm rot="10800000" flipV="1">
            <a:off x="7524750" y="3714750"/>
            <a:ext cx="357188" cy="285750"/>
          </a:xfrm>
          <a:prstGeom prst="straightConnector1">
            <a:avLst/>
          </a:prstGeom>
          <a:ln>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4310063" y="4071938"/>
            <a:ext cx="571500" cy="214312"/>
          </a:xfrm>
          <a:prstGeom prst="straightConnector1">
            <a:avLst/>
          </a:prstGeom>
          <a:ln>
            <a:solidFill>
              <a:schemeClr val="tx2">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91149" idx="2"/>
          </p:cNvCxnSpPr>
          <p:nvPr/>
        </p:nvCxnSpPr>
        <p:spPr>
          <a:xfrm rot="16200000" flipH="1">
            <a:off x="4183063" y="4159251"/>
            <a:ext cx="730250" cy="809625"/>
          </a:xfrm>
          <a:prstGeom prst="straightConnector1">
            <a:avLst/>
          </a:prstGeom>
          <a:ln>
            <a:solidFill>
              <a:schemeClr val="tx2">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91154" name="TextBox 51"/>
          <p:cNvSpPr txBox="1">
            <a:spLocks noChangeArrowheads="1"/>
          </p:cNvSpPr>
          <p:nvPr/>
        </p:nvSpPr>
        <p:spPr bwMode="auto">
          <a:xfrm rot="-2470586">
            <a:off x="2022475" y="3446463"/>
            <a:ext cx="1428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Radical axis</a:t>
            </a:r>
          </a:p>
        </p:txBody>
      </p:sp>
      <p:cxnSp>
        <p:nvCxnSpPr>
          <p:cNvPr id="53" name="Straight Arrow Connector 52"/>
          <p:cNvCxnSpPr>
            <a:stCxn id="91154" idx="2"/>
          </p:cNvCxnSpPr>
          <p:nvPr/>
        </p:nvCxnSpPr>
        <p:spPr>
          <a:xfrm rot="16200000" flipH="1">
            <a:off x="2535239" y="4092576"/>
            <a:ext cx="668337" cy="23813"/>
          </a:xfrm>
          <a:prstGeom prst="straightConnector1">
            <a:avLst/>
          </a:prstGeom>
          <a:ln>
            <a:solidFill>
              <a:schemeClr val="tx2">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144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down)">
                                      <p:cBhvr>
                                        <p:cTn id="10" dur="500"/>
                                        <p:tgtEl>
                                          <p:spTgt spid="1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down)">
                                      <p:cBhvr>
                                        <p:cTn id="13" dur="500"/>
                                        <p:tgtEl>
                                          <p:spTgt spid="1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down)">
                                      <p:cBhvr>
                                        <p:cTn id="16" dur="500"/>
                                        <p:tgtEl>
                                          <p:spTgt spid="19"/>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down)">
                                      <p:cBhvr>
                                        <p:cTn id="19" dur="500"/>
                                        <p:tgtEl>
                                          <p:spTgt spid="20"/>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down)">
                                      <p:cBhvr>
                                        <p:cTn id="22" dur="500"/>
                                        <p:tgtEl>
                                          <p:spTgt spid="21"/>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down)">
                                      <p:cBhvr>
                                        <p:cTn id="25" dur="500"/>
                                        <p:tgtEl>
                                          <p:spTgt spid="2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down)">
                                      <p:cBhvr>
                                        <p:cTn id="28" dur="500"/>
                                        <p:tgtEl>
                                          <p:spTgt spid="23"/>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down)">
                                      <p:cBhvr>
                                        <p:cTn id="31" dur="500"/>
                                        <p:tgtEl>
                                          <p:spTgt spid="24"/>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wipe(down)">
                                      <p:cBhvr>
                                        <p:cTn id="3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100209" y="274639"/>
            <a:ext cx="5116420" cy="4640787"/>
          </a:xfrm>
        </p:spPr>
        <p:txBody>
          <a:bodyPr>
            <a:normAutofit/>
          </a:bodyPr>
          <a:lstStyle/>
          <a:p>
            <a:pPr algn="l"/>
            <a:r>
              <a:rPr lang="en-US" sz="3600" dirty="0">
                <a:solidFill>
                  <a:srgbClr val="FF3300"/>
                </a:solidFill>
              </a:rPr>
              <a:t>Circles Equation:</a:t>
            </a:r>
            <a:r>
              <a:rPr lang="en-US" dirty="0" smtClean="0">
                <a:solidFill>
                  <a:srgbClr val="FF3300"/>
                </a:solidFill>
              </a:rPr>
              <a:t/>
            </a:r>
            <a:br>
              <a:rPr lang="en-US" dirty="0" smtClean="0">
                <a:solidFill>
                  <a:srgbClr val="FF3300"/>
                </a:solidFill>
              </a:rPr>
            </a:br>
            <a:r>
              <a:rPr lang="en-US" sz="2800" dirty="0"/>
              <a:t>if points coordinate a and b is (0,-b) and (0,b) and center of any Elliptic </a:t>
            </a:r>
            <a:r>
              <a:rPr lang="en-US" sz="2800" dirty="0" err="1"/>
              <a:t>pencile</a:t>
            </a:r>
            <a:r>
              <a:rPr lang="en-US" sz="2800" dirty="0"/>
              <a:t> circles is k(d,0)</a:t>
            </a:r>
            <a:br>
              <a:rPr lang="en-US" sz="2800" dirty="0"/>
            </a:br>
            <a:r>
              <a:rPr lang="en-US" sz="2800" dirty="0"/>
              <a:t>(x-d)</a:t>
            </a:r>
            <a:r>
              <a:rPr lang="en-US" sz="2800" baseline="30000" dirty="0"/>
              <a:t>2</a:t>
            </a:r>
            <a:r>
              <a:rPr lang="en-US" sz="2800" dirty="0"/>
              <a:t>+(y-0)</a:t>
            </a:r>
            <a:r>
              <a:rPr lang="en-US" sz="2800" baseline="30000" dirty="0"/>
              <a:t>2</a:t>
            </a:r>
            <a:r>
              <a:rPr lang="en-US" sz="2800" dirty="0"/>
              <a:t>=p</a:t>
            </a:r>
            <a:r>
              <a:rPr lang="en-US" sz="2800" baseline="30000" dirty="0"/>
              <a:t>2</a:t>
            </a:r>
            <a:r>
              <a:rPr lang="en-US" sz="2800" dirty="0"/>
              <a:t> where p is radius</a:t>
            </a:r>
            <a:br>
              <a:rPr lang="en-US" sz="2800" dirty="0"/>
            </a:br>
            <a:r>
              <a:rPr lang="en-US" sz="2800" dirty="0"/>
              <a:t>p</a:t>
            </a:r>
            <a:r>
              <a:rPr lang="en-US" sz="2800" baseline="30000" dirty="0"/>
              <a:t>2</a:t>
            </a:r>
            <a:r>
              <a:rPr lang="en-US" sz="2800" dirty="0"/>
              <a:t>=(d-0)</a:t>
            </a:r>
            <a:r>
              <a:rPr lang="en-US" sz="2800" baseline="30000" dirty="0"/>
              <a:t>2</a:t>
            </a:r>
            <a:r>
              <a:rPr lang="en-US" sz="2800" dirty="0"/>
              <a:t>+(0-b)</a:t>
            </a:r>
            <a:r>
              <a:rPr lang="en-US" sz="2800" baseline="30000" dirty="0"/>
              <a:t>2</a:t>
            </a:r>
            <a:r>
              <a:rPr lang="en-US" sz="2800" dirty="0"/>
              <a:t>=d</a:t>
            </a:r>
            <a:r>
              <a:rPr lang="en-US" sz="2800" baseline="30000" dirty="0"/>
              <a:t>2</a:t>
            </a:r>
            <a:r>
              <a:rPr lang="en-US" sz="2800" dirty="0"/>
              <a:t>+b</a:t>
            </a:r>
            <a:r>
              <a:rPr lang="en-US" sz="2800" baseline="30000" dirty="0"/>
              <a:t>2</a:t>
            </a:r>
            <a:r>
              <a:rPr lang="en-US" sz="2800" dirty="0"/>
              <a:t/>
            </a:r>
            <a:br>
              <a:rPr lang="en-US" sz="2800" dirty="0"/>
            </a:br>
            <a:r>
              <a:rPr lang="en-US" sz="2800" dirty="0"/>
              <a:t>then (x-d)</a:t>
            </a:r>
            <a:r>
              <a:rPr lang="en-US" sz="2800" baseline="30000" dirty="0"/>
              <a:t>2</a:t>
            </a:r>
            <a:r>
              <a:rPr lang="en-US" sz="2800" dirty="0"/>
              <a:t>+y</a:t>
            </a:r>
            <a:r>
              <a:rPr lang="en-US" sz="2800" baseline="30000" dirty="0"/>
              <a:t>2</a:t>
            </a:r>
            <a:r>
              <a:rPr lang="en-US" sz="2800" dirty="0"/>
              <a:t>=d</a:t>
            </a:r>
            <a:r>
              <a:rPr lang="en-US" sz="2800" baseline="30000" dirty="0"/>
              <a:t>2</a:t>
            </a:r>
            <a:r>
              <a:rPr lang="en-US" sz="2800" dirty="0"/>
              <a:t>+b</a:t>
            </a:r>
            <a:r>
              <a:rPr lang="en-US" sz="2800" baseline="30000" dirty="0"/>
              <a:t>2</a:t>
            </a:r>
            <a:r>
              <a:rPr lang="en-US" sz="2800" dirty="0"/>
              <a:t> it is equation of Elliptic circle</a:t>
            </a:r>
            <a:br>
              <a:rPr lang="en-US" sz="2800" dirty="0"/>
            </a:br>
            <a:endParaRPr lang="en-US" sz="3600" dirty="0"/>
          </a:p>
        </p:txBody>
      </p:sp>
      <p:sp>
        <p:nvSpPr>
          <p:cNvPr id="92163" name="Oval 5"/>
          <p:cNvSpPr>
            <a:spLocks noChangeArrowheads="1"/>
          </p:cNvSpPr>
          <p:nvPr/>
        </p:nvSpPr>
        <p:spPr bwMode="auto">
          <a:xfrm>
            <a:off x="8340829" y="2248426"/>
            <a:ext cx="2209800" cy="2057400"/>
          </a:xfrm>
          <a:prstGeom prst="ellipse">
            <a:avLst/>
          </a:prstGeom>
          <a:noFill/>
          <a:ln w="38100">
            <a:solidFill>
              <a:srgbClr val="B646AE"/>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2164" name="Oval 6"/>
          <p:cNvSpPr>
            <a:spLocks noChangeArrowheads="1"/>
          </p:cNvSpPr>
          <p:nvPr/>
        </p:nvSpPr>
        <p:spPr bwMode="auto">
          <a:xfrm>
            <a:off x="8266216" y="2781826"/>
            <a:ext cx="990600" cy="9906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2165" name="Oval 7"/>
          <p:cNvSpPr>
            <a:spLocks noChangeArrowheads="1"/>
          </p:cNvSpPr>
          <p:nvPr/>
        </p:nvSpPr>
        <p:spPr bwMode="auto">
          <a:xfrm>
            <a:off x="7578829" y="2781826"/>
            <a:ext cx="990600" cy="99060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2166" name="Oval 8"/>
          <p:cNvSpPr>
            <a:spLocks noChangeArrowheads="1"/>
          </p:cNvSpPr>
          <p:nvPr/>
        </p:nvSpPr>
        <p:spPr bwMode="auto">
          <a:xfrm>
            <a:off x="7807429" y="1867426"/>
            <a:ext cx="1143000" cy="1143000"/>
          </a:xfrm>
          <a:prstGeom prst="ellipse">
            <a:avLst/>
          </a:prstGeom>
          <a:noFill/>
          <a:ln w="28575">
            <a:solidFill>
              <a:srgbClr val="00B05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2167" name="Oval 9"/>
          <p:cNvSpPr>
            <a:spLocks noChangeArrowheads="1"/>
          </p:cNvSpPr>
          <p:nvPr/>
        </p:nvSpPr>
        <p:spPr bwMode="auto">
          <a:xfrm>
            <a:off x="8340829" y="2477026"/>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2168" name="Oval 11"/>
          <p:cNvSpPr>
            <a:spLocks noChangeArrowheads="1"/>
          </p:cNvSpPr>
          <p:nvPr/>
        </p:nvSpPr>
        <p:spPr bwMode="auto">
          <a:xfrm flipH="1">
            <a:off x="9407629" y="3239026"/>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2169" name="Line 12"/>
          <p:cNvSpPr>
            <a:spLocks noChangeShapeType="1"/>
          </p:cNvSpPr>
          <p:nvPr/>
        </p:nvSpPr>
        <p:spPr bwMode="auto">
          <a:xfrm>
            <a:off x="8417029" y="1334026"/>
            <a:ext cx="0" cy="3581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170" name="Oval 13"/>
          <p:cNvSpPr>
            <a:spLocks noChangeArrowheads="1"/>
          </p:cNvSpPr>
          <p:nvPr/>
        </p:nvSpPr>
        <p:spPr bwMode="auto">
          <a:xfrm>
            <a:off x="6285017" y="2324626"/>
            <a:ext cx="2208213" cy="2057400"/>
          </a:xfrm>
          <a:prstGeom prst="ellipse">
            <a:avLst/>
          </a:prstGeom>
          <a:noFill/>
          <a:ln w="38100">
            <a:solidFill>
              <a:srgbClr val="B646AE"/>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2171" name="Line 14"/>
          <p:cNvSpPr>
            <a:spLocks noChangeShapeType="1"/>
          </p:cNvSpPr>
          <p:nvPr/>
        </p:nvSpPr>
        <p:spPr bwMode="auto">
          <a:xfrm>
            <a:off x="6054829" y="3239026"/>
            <a:ext cx="579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172" name="Text Box 15"/>
          <p:cNvSpPr txBox="1">
            <a:spLocks noChangeArrowheads="1"/>
          </p:cNvSpPr>
          <p:nvPr/>
        </p:nvSpPr>
        <p:spPr bwMode="auto">
          <a:xfrm>
            <a:off x="9439380" y="2818339"/>
            <a:ext cx="8080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K(d,0)</a:t>
            </a:r>
          </a:p>
        </p:txBody>
      </p:sp>
      <p:sp>
        <p:nvSpPr>
          <p:cNvPr id="92173" name="Text Box 16"/>
          <p:cNvSpPr txBox="1">
            <a:spLocks noChangeArrowheads="1"/>
          </p:cNvSpPr>
          <p:nvPr/>
        </p:nvSpPr>
        <p:spPr bwMode="auto">
          <a:xfrm>
            <a:off x="8880579" y="1827739"/>
            <a:ext cx="755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h(x,y)</a:t>
            </a:r>
          </a:p>
        </p:txBody>
      </p:sp>
      <p:sp>
        <p:nvSpPr>
          <p:cNvPr id="92174" name="Text Box 17"/>
          <p:cNvSpPr txBox="1">
            <a:spLocks noChangeArrowheads="1"/>
          </p:cNvSpPr>
          <p:nvPr/>
        </p:nvSpPr>
        <p:spPr bwMode="auto">
          <a:xfrm>
            <a:off x="7724879" y="2132539"/>
            <a:ext cx="768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c(0,q)</a:t>
            </a:r>
          </a:p>
        </p:txBody>
      </p:sp>
      <p:sp>
        <p:nvSpPr>
          <p:cNvPr id="92175" name="Text Box 18"/>
          <p:cNvSpPr txBox="1">
            <a:spLocks noChangeArrowheads="1"/>
          </p:cNvSpPr>
          <p:nvPr/>
        </p:nvSpPr>
        <p:spPr bwMode="auto">
          <a:xfrm>
            <a:off x="5975454" y="1218139"/>
            <a:ext cx="781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b(0,b)</a:t>
            </a:r>
          </a:p>
        </p:txBody>
      </p:sp>
      <p:sp>
        <p:nvSpPr>
          <p:cNvPr id="92176" name="Text Box 19"/>
          <p:cNvSpPr txBox="1">
            <a:spLocks noChangeArrowheads="1"/>
          </p:cNvSpPr>
          <p:nvPr/>
        </p:nvSpPr>
        <p:spPr bwMode="auto">
          <a:xfrm>
            <a:off x="8778979" y="4494739"/>
            <a:ext cx="857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a(0,-b)</a:t>
            </a:r>
          </a:p>
        </p:txBody>
      </p:sp>
      <p:sp>
        <p:nvSpPr>
          <p:cNvPr id="92177" name="Line 20"/>
          <p:cNvSpPr>
            <a:spLocks noChangeShapeType="1"/>
          </p:cNvSpPr>
          <p:nvPr/>
        </p:nvSpPr>
        <p:spPr bwMode="auto">
          <a:xfrm>
            <a:off x="6512029" y="1638826"/>
            <a:ext cx="18288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178" name="Line 21"/>
          <p:cNvSpPr>
            <a:spLocks noChangeShapeType="1"/>
          </p:cNvSpPr>
          <p:nvPr/>
        </p:nvSpPr>
        <p:spPr bwMode="auto">
          <a:xfrm flipH="1" flipV="1">
            <a:off x="8417029" y="3696226"/>
            <a:ext cx="7620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179" name="Oval 22"/>
          <p:cNvSpPr>
            <a:spLocks noChangeArrowheads="1"/>
          </p:cNvSpPr>
          <p:nvPr/>
        </p:nvSpPr>
        <p:spPr bwMode="auto">
          <a:xfrm>
            <a:off x="7883629" y="3467626"/>
            <a:ext cx="1143000" cy="114300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2180" name="Oval 25"/>
          <p:cNvSpPr>
            <a:spLocks noChangeArrowheads="1"/>
          </p:cNvSpPr>
          <p:nvPr/>
        </p:nvSpPr>
        <p:spPr bwMode="auto">
          <a:xfrm flipH="1">
            <a:off x="8874229" y="2324626"/>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2181" name="Line 26"/>
          <p:cNvSpPr>
            <a:spLocks noChangeShapeType="1"/>
          </p:cNvSpPr>
          <p:nvPr/>
        </p:nvSpPr>
        <p:spPr bwMode="auto">
          <a:xfrm flipV="1">
            <a:off x="8417029" y="2324626"/>
            <a:ext cx="533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182" name="Line 27"/>
          <p:cNvSpPr>
            <a:spLocks noChangeShapeType="1"/>
          </p:cNvSpPr>
          <p:nvPr/>
        </p:nvSpPr>
        <p:spPr bwMode="auto">
          <a:xfrm>
            <a:off x="8874229" y="2324626"/>
            <a:ext cx="5334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183" name="Line 28"/>
          <p:cNvSpPr>
            <a:spLocks noChangeShapeType="1"/>
          </p:cNvSpPr>
          <p:nvPr/>
        </p:nvSpPr>
        <p:spPr bwMode="auto">
          <a:xfrm>
            <a:off x="8340829" y="2477026"/>
            <a:ext cx="10668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184" name="Oval 29"/>
          <p:cNvSpPr>
            <a:spLocks noChangeArrowheads="1"/>
          </p:cNvSpPr>
          <p:nvPr/>
        </p:nvSpPr>
        <p:spPr bwMode="auto">
          <a:xfrm flipH="1">
            <a:off x="8340829" y="2858026"/>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2185" name="Oval 30"/>
          <p:cNvSpPr>
            <a:spLocks noChangeArrowheads="1"/>
          </p:cNvSpPr>
          <p:nvPr/>
        </p:nvSpPr>
        <p:spPr bwMode="auto">
          <a:xfrm flipH="1">
            <a:off x="8340829" y="3620026"/>
            <a:ext cx="76200" cy="762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2186" name="Text Box 31"/>
          <p:cNvSpPr txBox="1">
            <a:spLocks noChangeArrowheads="1"/>
          </p:cNvSpPr>
          <p:nvPr/>
        </p:nvSpPr>
        <p:spPr bwMode="auto">
          <a:xfrm>
            <a:off x="9096479" y="2437339"/>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p</a:t>
            </a:r>
          </a:p>
        </p:txBody>
      </p:sp>
      <p:sp>
        <p:nvSpPr>
          <p:cNvPr id="92187" name="Line 32"/>
          <p:cNvSpPr>
            <a:spLocks noChangeShapeType="1"/>
          </p:cNvSpPr>
          <p:nvPr/>
        </p:nvSpPr>
        <p:spPr bwMode="auto">
          <a:xfrm>
            <a:off x="8417029" y="2934226"/>
            <a:ext cx="990600" cy="3048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92188" name="Line 33"/>
          <p:cNvSpPr>
            <a:spLocks noChangeShapeType="1"/>
          </p:cNvSpPr>
          <p:nvPr/>
        </p:nvSpPr>
        <p:spPr bwMode="auto">
          <a:xfrm flipV="1">
            <a:off x="8417029" y="3239026"/>
            <a:ext cx="990600" cy="3810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92189" name="Text Box 34"/>
          <p:cNvSpPr txBox="1">
            <a:spLocks noChangeArrowheads="1"/>
          </p:cNvSpPr>
          <p:nvPr/>
        </p:nvSpPr>
        <p:spPr bwMode="auto">
          <a:xfrm>
            <a:off x="8807554" y="3351739"/>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p</a:t>
            </a:r>
          </a:p>
        </p:txBody>
      </p:sp>
      <p:sp>
        <p:nvSpPr>
          <p:cNvPr id="92190" name="TextBox 61"/>
          <p:cNvSpPr txBox="1">
            <a:spLocks noChangeArrowheads="1"/>
          </p:cNvSpPr>
          <p:nvPr/>
        </p:nvSpPr>
        <p:spPr bwMode="auto">
          <a:xfrm rot="-5103090">
            <a:off x="4594330" y="3437465"/>
            <a:ext cx="1570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Elliptic circles</a:t>
            </a:r>
          </a:p>
        </p:txBody>
      </p:sp>
      <p:sp>
        <p:nvSpPr>
          <p:cNvPr id="92191" name="TextBox 62"/>
          <p:cNvSpPr txBox="1">
            <a:spLocks noChangeArrowheads="1"/>
          </p:cNvSpPr>
          <p:nvPr/>
        </p:nvSpPr>
        <p:spPr bwMode="auto">
          <a:xfrm rot="1637620">
            <a:off x="10488717" y="1497540"/>
            <a:ext cx="18780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solidFill>
                  <a:srgbClr val="00B050"/>
                </a:solidFill>
              </a:rPr>
              <a:t>Hyperbolic circle</a:t>
            </a:r>
          </a:p>
        </p:txBody>
      </p:sp>
      <p:cxnSp>
        <p:nvCxnSpPr>
          <p:cNvPr id="65" name="Straight Arrow Connector 64"/>
          <p:cNvCxnSpPr/>
          <p:nvPr/>
        </p:nvCxnSpPr>
        <p:spPr>
          <a:xfrm rot="10800000" flipV="1">
            <a:off x="8702780" y="1562626"/>
            <a:ext cx="2071687" cy="2857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V="1">
            <a:off x="5559530" y="3777190"/>
            <a:ext cx="642937" cy="1428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5630967" y="3705752"/>
            <a:ext cx="1928813" cy="428625"/>
          </a:xfrm>
          <a:prstGeom prst="straightConnector1">
            <a:avLst/>
          </a:prstGeom>
          <a:ln>
            <a:solidFill>
              <a:srgbClr val="F62E5E"/>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4730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240</Words>
  <Application>Microsoft Office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Elliptic &amp; Hyperbolic Pencile of Circles</vt:lpstr>
      <vt:lpstr>Note that (1)</vt:lpstr>
      <vt:lpstr>Note that (2)</vt:lpstr>
      <vt:lpstr>Definition: Any two such circles have the same radical axis and they are called coaxial circles</vt:lpstr>
      <vt:lpstr>Elliptic Pencile of Circles: the set of circles which is pass by two constant points a and b, and the radical axis for these pencile of circles is extension of them joint chord. Let take any point c on the  radical axis and draw from c  tangent for pencile circles and  let h1,h2,… are tangent points,  therefore, produce that  (ch1)2= (ch2)2=… then ch1=ch2=… </vt:lpstr>
      <vt:lpstr>Elliptic Pencile of Circles: if draw a circle pass through points h1,h2,…, and center of this circle is point c , and this circle is orthogonal on the Elliptic pencile of circles.  </vt:lpstr>
      <vt:lpstr>Note two circles are orthogonal if first radius circle is orthogonal on the second radius circle.  (m1m2)2=(cm1)2+(cm2)2 </vt:lpstr>
      <vt:lpstr>Hyperbolic pencile of circles the set of circles, them center on the extension radical axis for the Elliptic circles</vt:lpstr>
      <vt:lpstr>Circles Equation: if points coordinate a and b is (0,-b) and (0,b) and center of any Elliptic pencile circles is k(d,0) (x-d)2+(y-0)2=p2 where p is radius p2=(d-0)2+(0-b)2=d2+b2 then (x-d)2+y2=d2+b2 it is equation of Elliptic circle </vt:lpstr>
      <vt:lpstr>Circles Equation: center of  Hyperbolic circle is c(0,q) then  x2+(y-q)2=p12 where p1 is radius power of a point (ch)2=p12   and (ch)2=ca . cb p12=(q-b)(q+b)2=q2-b2 then x2+(y-q)2=q2-b2 it is equation of Hyperbolic circle </vt:lpstr>
      <vt:lpstr>Note1:  Hyperbolic circles does not intersection with each other. In other words there is  no two intersection circles.</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2O14</dc:creator>
  <cp:lastModifiedBy>DR.Ahmed Saker 2O14</cp:lastModifiedBy>
  <cp:revision>5</cp:revision>
  <dcterms:created xsi:type="dcterms:W3CDTF">2020-12-21T17:23:33Z</dcterms:created>
  <dcterms:modified xsi:type="dcterms:W3CDTF">2023-02-23T18:02:09Z</dcterms:modified>
</cp:coreProperties>
</file>