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6" d="100"/>
          <a:sy n="76" d="100"/>
        </p:scale>
        <p:origin x="42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DC55E0-311D-402E-9433-30DB868165B6}"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DF627-58EE-4AD0-9541-C84F3DAEB6F9}" type="slidenum">
              <a:rPr lang="en-US" smtClean="0"/>
              <a:t>‹#›</a:t>
            </a:fld>
            <a:endParaRPr lang="en-US"/>
          </a:p>
        </p:txBody>
      </p:sp>
    </p:spTree>
    <p:extLst>
      <p:ext uri="{BB962C8B-B14F-4D97-AF65-F5344CB8AC3E}">
        <p14:creationId xmlns:p14="http://schemas.microsoft.com/office/powerpoint/2010/main" val="937773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C55E0-311D-402E-9433-30DB868165B6}"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DF627-58EE-4AD0-9541-C84F3DAEB6F9}" type="slidenum">
              <a:rPr lang="en-US" smtClean="0"/>
              <a:t>‹#›</a:t>
            </a:fld>
            <a:endParaRPr lang="en-US"/>
          </a:p>
        </p:txBody>
      </p:sp>
    </p:spTree>
    <p:extLst>
      <p:ext uri="{BB962C8B-B14F-4D97-AF65-F5344CB8AC3E}">
        <p14:creationId xmlns:p14="http://schemas.microsoft.com/office/powerpoint/2010/main" val="3151865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C55E0-311D-402E-9433-30DB868165B6}"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DF627-58EE-4AD0-9541-C84F3DAEB6F9}" type="slidenum">
              <a:rPr lang="en-US" smtClean="0"/>
              <a:t>‹#›</a:t>
            </a:fld>
            <a:endParaRPr lang="en-US"/>
          </a:p>
        </p:txBody>
      </p:sp>
    </p:spTree>
    <p:extLst>
      <p:ext uri="{BB962C8B-B14F-4D97-AF65-F5344CB8AC3E}">
        <p14:creationId xmlns:p14="http://schemas.microsoft.com/office/powerpoint/2010/main" val="4070356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C55E0-311D-402E-9433-30DB868165B6}"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DF627-58EE-4AD0-9541-C84F3DAEB6F9}" type="slidenum">
              <a:rPr lang="en-US" smtClean="0"/>
              <a:t>‹#›</a:t>
            </a:fld>
            <a:endParaRPr lang="en-US"/>
          </a:p>
        </p:txBody>
      </p:sp>
    </p:spTree>
    <p:extLst>
      <p:ext uri="{BB962C8B-B14F-4D97-AF65-F5344CB8AC3E}">
        <p14:creationId xmlns:p14="http://schemas.microsoft.com/office/powerpoint/2010/main" val="4123314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DC55E0-311D-402E-9433-30DB868165B6}"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DF627-58EE-4AD0-9541-C84F3DAEB6F9}" type="slidenum">
              <a:rPr lang="en-US" smtClean="0"/>
              <a:t>‹#›</a:t>
            </a:fld>
            <a:endParaRPr lang="en-US"/>
          </a:p>
        </p:txBody>
      </p:sp>
    </p:spTree>
    <p:extLst>
      <p:ext uri="{BB962C8B-B14F-4D97-AF65-F5344CB8AC3E}">
        <p14:creationId xmlns:p14="http://schemas.microsoft.com/office/powerpoint/2010/main" val="33741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DC55E0-311D-402E-9433-30DB868165B6}"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7DF627-58EE-4AD0-9541-C84F3DAEB6F9}" type="slidenum">
              <a:rPr lang="en-US" smtClean="0"/>
              <a:t>‹#›</a:t>
            </a:fld>
            <a:endParaRPr lang="en-US"/>
          </a:p>
        </p:txBody>
      </p:sp>
    </p:spTree>
    <p:extLst>
      <p:ext uri="{BB962C8B-B14F-4D97-AF65-F5344CB8AC3E}">
        <p14:creationId xmlns:p14="http://schemas.microsoft.com/office/powerpoint/2010/main" val="3823543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DC55E0-311D-402E-9433-30DB868165B6}" type="datetimeFigureOut">
              <a:rPr lang="en-US" smtClean="0"/>
              <a:t>2/23/2023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7DF627-58EE-4AD0-9541-C84F3DAEB6F9}" type="slidenum">
              <a:rPr lang="en-US" smtClean="0"/>
              <a:t>‹#›</a:t>
            </a:fld>
            <a:endParaRPr lang="en-US"/>
          </a:p>
        </p:txBody>
      </p:sp>
    </p:spTree>
    <p:extLst>
      <p:ext uri="{BB962C8B-B14F-4D97-AF65-F5344CB8AC3E}">
        <p14:creationId xmlns:p14="http://schemas.microsoft.com/office/powerpoint/2010/main" val="4098279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DC55E0-311D-402E-9433-30DB868165B6}" type="datetimeFigureOut">
              <a:rPr lang="en-US" smtClean="0"/>
              <a:t>2/23/2023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7DF627-58EE-4AD0-9541-C84F3DAEB6F9}" type="slidenum">
              <a:rPr lang="en-US" smtClean="0"/>
              <a:t>‹#›</a:t>
            </a:fld>
            <a:endParaRPr lang="en-US"/>
          </a:p>
        </p:txBody>
      </p:sp>
    </p:spTree>
    <p:extLst>
      <p:ext uri="{BB962C8B-B14F-4D97-AF65-F5344CB8AC3E}">
        <p14:creationId xmlns:p14="http://schemas.microsoft.com/office/powerpoint/2010/main" val="1268985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C55E0-311D-402E-9433-30DB868165B6}" type="datetimeFigureOut">
              <a:rPr lang="en-US" smtClean="0"/>
              <a:t>2/23/2023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7DF627-58EE-4AD0-9541-C84F3DAEB6F9}" type="slidenum">
              <a:rPr lang="en-US" smtClean="0"/>
              <a:t>‹#›</a:t>
            </a:fld>
            <a:endParaRPr lang="en-US"/>
          </a:p>
        </p:txBody>
      </p:sp>
    </p:spTree>
    <p:extLst>
      <p:ext uri="{BB962C8B-B14F-4D97-AF65-F5344CB8AC3E}">
        <p14:creationId xmlns:p14="http://schemas.microsoft.com/office/powerpoint/2010/main" val="357657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C55E0-311D-402E-9433-30DB868165B6}"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7DF627-58EE-4AD0-9541-C84F3DAEB6F9}" type="slidenum">
              <a:rPr lang="en-US" smtClean="0"/>
              <a:t>‹#›</a:t>
            </a:fld>
            <a:endParaRPr lang="en-US"/>
          </a:p>
        </p:txBody>
      </p:sp>
    </p:spTree>
    <p:extLst>
      <p:ext uri="{BB962C8B-B14F-4D97-AF65-F5344CB8AC3E}">
        <p14:creationId xmlns:p14="http://schemas.microsoft.com/office/powerpoint/2010/main" val="3406177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C55E0-311D-402E-9433-30DB868165B6}"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7DF627-58EE-4AD0-9541-C84F3DAEB6F9}" type="slidenum">
              <a:rPr lang="en-US" smtClean="0"/>
              <a:t>‹#›</a:t>
            </a:fld>
            <a:endParaRPr lang="en-US"/>
          </a:p>
        </p:txBody>
      </p:sp>
    </p:spTree>
    <p:extLst>
      <p:ext uri="{BB962C8B-B14F-4D97-AF65-F5344CB8AC3E}">
        <p14:creationId xmlns:p14="http://schemas.microsoft.com/office/powerpoint/2010/main" val="3594916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C55E0-311D-402E-9433-30DB868165B6}" type="datetimeFigureOut">
              <a:rPr lang="en-US" smtClean="0"/>
              <a:t>2/23/2023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7DF627-58EE-4AD0-9541-C84F3DAEB6F9}" type="slidenum">
              <a:rPr lang="en-US" smtClean="0"/>
              <a:t>‹#›</a:t>
            </a:fld>
            <a:endParaRPr lang="en-US"/>
          </a:p>
        </p:txBody>
      </p:sp>
    </p:spTree>
    <p:extLst>
      <p:ext uri="{BB962C8B-B14F-4D97-AF65-F5344CB8AC3E}">
        <p14:creationId xmlns:p14="http://schemas.microsoft.com/office/powerpoint/2010/main" val="3206237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Lecture 8: E.A.</a:t>
            </a:r>
            <a:endParaRPr lang="en-US" dirty="0"/>
          </a:p>
        </p:txBody>
      </p:sp>
    </p:spTree>
    <p:extLst>
      <p:ext uri="{BB962C8B-B14F-4D97-AF65-F5344CB8AC3E}">
        <p14:creationId xmlns:p14="http://schemas.microsoft.com/office/powerpoint/2010/main" val="1515151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07576" y="260351"/>
            <a:ext cx="10452474" cy="2133225"/>
          </a:xfrm>
        </p:spPr>
        <p:txBody>
          <a:bodyPr>
            <a:normAutofit fontScale="90000"/>
          </a:bodyPr>
          <a:lstStyle/>
          <a:p>
            <a:pPr algn="l" eaLnBrk="1" hangingPunct="1"/>
            <a:r>
              <a:rPr lang="en-US" sz="3600" b="1" u="sng" dirty="0">
                <a:solidFill>
                  <a:srgbClr val="0000FF"/>
                </a:solidFill>
              </a:rPr>
              <a:t>Ptolemy</a:t>
            </a:r>
            <a:r>
              <a:rPr lang="en-US" sz="3600" dirty="0"/>
              <a:t>: </a:t>
            </a:r>
            <a:r>
              <a:rPr lang="en-US" sz="3300" dirty="0"/>
              <a:t>he attempting to prove proposition (29) without using the Euclid’s fifth axiom, he was trying to prove</a:t>
            </a:r>
            <a:r>
              <a:rPr lang="en-US" sz="3600" dirty="0"/>
              <a:t> (</a:t>
            </a:r>
            <a:r>
              <a:rPr lang="en-US" sz="3300" b="1" dirty="0">
                <a:solidFill>
                  <a:srgbClr val="0000FF"/>
                </a:solidFill>
              </a:rPr>
              <a:t>A straight line falling  across the two parallel straight lines, then the sum of </a:t>
            </a:r>
            <a:r>
              <a:rPr lang="en-US" sz="3300" b="1" dirty="0" smtClean="0">
                <a:solidFill>
                  <a:srgbClr val="0000FF"/>
                </a:solidFill>
              </a:rPr>
              <a:t>two </a:t>
            </a:r>
            <a:r>
              <a:rPr lang="en-US" sz="3300" b="1" dirty="0">
                <a:solidFill>
                  <a:srgbClr val="0000FF"/>
                </a:solidFill>
              </a:rPr>
              <a:t>internal angles on the same side of angles is equal to two right angles</a:t>
            </a:r>
            <a:r>
              <a:rPr lang="en-US" sz="3600" b="1" dirty="0">
                <a:solidFill>
                  <a:srgbClr val="0000FF"/>
                </a:solidFill>
              </a:rPr>
              <a:t> )</a:t>
            </a:r>
          </a:p>
        </p:txBody>
      </p:sp>
      <p:sp>
        <p:nvSpPr>
          <p:cNvPr id="59395" name="Line 3"/>
          <p:cNvSpPr>
            <a:spLocks noChangeShapeType="1"/>
          </p:cNvSpPr>
          <p:nvPr/>
        </p:nvSpPr>
        <p:spPr bwMode="auto">
          <a:xfrm>
            <a:off x="7924793" y="4581525"/>
            <a:ext cx="3744913"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396" name="Line 5"/>
          <p:cNvSpPr>
            <a:spLocks noChangeShapeType="1"/>
          </p:cNvSpPr>
          <p:nvPr/>
        </p:nvSpPr>
        <p:spPr bwMode="auto">
          <a:xfrm flipH="1">
            <a:off x="9364655" y="3789364"/>
            <a:ext cx="1008062" cy="2592387"/>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397" name="Text Box 6"/>
          <p:cNvSpPr txBox="1">
            <a:spLocks noChangeArrowheads="1"/>
          </p:cNvSpPr>
          <p:nvPr/>
        </p:nvSpPr>
        <p:spPr bwMode="auto">
          <a:xfrm>
            <a:off x="11764955" y="4286251"/>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p>
        </p:txBody>
      </p:sp>
      <p:sp>
        <p:nvSpPr>
          <p:cNvPr id="59398" name="Text Box 7"/>
          <p:cNvSpPr txBox="1">
            <a:spLocks noChangeArrowheads="1"/>
          </p:cNvSpPr>
          <p:nvPr/>
        </p:nvSpPr>
        <p:spPr bwMode="auto">
          <a:xfrm>
            <a:off x="7419967" y="4286251"/>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59399" name="Text Box 8"/>
          <p:cNvSpPr txBox="1">
            <a:spLocks noChangeArrowheads="1"/>
          </p:cNvSpPr>
          <p:nvPr/>
        </p:nvSpPr>
        <p:spPr bwMode="auto">
          <a:xfrm>
            <a:off x="11752255" y="5870576"/>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D</a:t>
            </a:r>
          </a:p>
        </p:txBody>
      </p:sp>
      <p:sp>
        <p:nvSpPr>
          <p:cNvPr id="59400" name="Text Box 9"/>
          <p:cNvSpPr txBox="1">
            <a:spLocks noChangeArrowheads="1"/>
          </p:cNvSpPr>
          <p:nvPr/>
        </p:nvSpPr>
        <p:spPr bwMode="auto">
          <a:xfrm>
            <a:off x="7924792" y="5805488"/>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59401" name="Text Box 10"/>
          <p:cNvSpPr txBox="1">
            <a:spLocks noChangeArrowheads="1"/>
          </p:cNvSpPr>
          <p:nvPr/>
        </p:nvSpPr>
        <p:spPr bwMode="auto">
          <a:xfrm>
            <a:off x="9820267" y="5229226"/>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y</a:t>
            </a:r>
            <a:endParaRPr lang="el-GR" sz="1800"/>
          </a:p>
        </p:txBody>
      </p:sp>
      <p:sp>
        <p:nvSpPr>
          <p:cNvPr id="59402" name="Text Box 11"/>
          <p:cNvSpPr txBox="1">
            <a:spLocks noChangeArrowheads="1"/>
          </p:cNvSpPr>
          <p:nvPr/>
        </p:nvSpPr>
        <p:spPr bwMode="auto">
          <a:xfrm>
            <a:off x="10036167" y="4575176"/>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x</a:t>
            </a:r>
            <a:endParaRPr lang="el-GR" sz="1800"/>
          </a:p>
        </p:txBody>
      </p:sp>
      <p:sp>
        <p:nvSpPr>
          <p:cNvPr id="59403" name="Line 12"/>
          <p:cNvSpPr>
            <a:spLocks noChangeShapeType="1"/>
          </p:cNvSpPr>
          <p:nvPr/>
        </p:nvSpPr>
        <p:spPr bwMode="auto">
          <a:xfrm>
            <a:off x="8140693" y="5734050"/>
            <a:ext cx="3744913"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4" name="Text Box 13"/>
          <p:cNvSpPr txBox="1">
            <a:spLocks noChangeArrowheads="1"/>
          </p:cNvSpPr>
          <p:nvPr/>
        </p:nvSpPr>
        <p:spPr bwMode="auto">
          <a:xfrm>
            <a:off x="8932855" y="616585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L</a:t>
            </a:r>
          </a:p>
        </p:txBody>
      </p:sp>
      <p:sp>
        <p:nvSpPr>
          <p:cNvPr id="59405" name="Text Box 14"/>
          <p:cNvSpPr txBox="1">
            <a:spLocks noChangeArrowheads="1"/>
          </p:cNvSpPr>
          <p:nvPr/>
        </p:nvSpPr>
        <p:spPr bwMode="auto">
          <a:xfrm>
            <a:off x="10467967" y="3716338"/>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H</a:t>
            </a:r>
          </a:p>
        </p:txBody>
      </p:sp>
    </p:spTree>
    <p:extLst>
      <p:ext uri="{BB962C8B-B14F-4D97-AF65-F5344CB8AC3E}">
        <p14:creationId xmlns:p14="http://schemas.microsoft.com/office/powerpoint/2010/main" val="2386276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135188" y="187325"/>
            <a:ext cx="8280400" cy="6337300"/>
          </a:xfrm>
        </p:spPr>
        <p:txBody>
          <a:bodyPr/>
          <a:lstStyle/>
          <a:p>
            <a:pPr algn="l" eaLnBrk="1" hangingPunct="1"/>
            <a:r>
              <a:rPr lang="en-US" sz="3200" b="1" u="sng" dirty="0">
                <a:solidFill>
                  <a:srgbClr val="0000FF"/>
                </a:solidFill>
              </a:rPr>
              <a:t>Omer Khayyam</a:t>
            </a:r>
            <a:r>
              <a:rPr lang="en-US" sz="3200" dirty="0"/>
              <a:t>: 1044-1123</a:t>
            </a:r>
            <a:br>
              <a:rPr lang="en-US" sz="3200" dirty="0"/>
            </a:br>
            <a:r>
              <a:rPr lang="en-US" sz="3200" dirty="0"/>
              <a:t> </a:t>
            </a:r>
            <a:r>
              <a:rPr lang="en-US" sz="2900" dirty="0"/>
              <a:t>The aim of Khayyam is to prove the E5A, but first he put an Axiom </a:t>
            </a:r>
            <a:r>
              <a:rPr lang="en-US" sz="3200" dirty="0"/>
              <a:t>(</a:t>
            </a:r>
            <a:r>
              <a:rPr lang="en-US" sz="2900" b="1" dirty="0">
                <a:solidFill>
                  <a:srgbClr val="0000FF"/>
                </a:solidFill>
              </a:rPr>
              <a:t>if in a quadrilateral 3 angles are right angles, then the fourth angles is also right angle</a:t>
            </a:r>
            <a:r>
              <a:rPr lang="en-US" sz="3200" b="1" dirty="0">
                <a:solidFill>
                  <a:srgbClr val="0000FF"/>
                </a:solidFill>
              </a:rPr>
              <a:t>)</a:t>
            </a:r>
            <a:br>
              <a:rPr lang="en-US" sz="3200" b="1" dirty="0">
                <a:solidFill>
                  <a:srgbClr val="0000FF"/>
                </a:solidFill>
              </a:rPr>
            </a:br>
            <a:r>
              <a:rPr lang="en-US" sz="2900" dirty="0"/>
              <a:t>but his proof was by two cases</a:t>
            </a:r>
            <a:br>
              <a:rPr lang="en-US" sz="2900" dirty="0"/>
            </a:br>
            <a:r>
              <a:rPr lang="en-US" sz="2900" b="1" dirty="0">
                <a:solidFill>
                  <a:srgbClr val="FF0000"/>
                </a:solidFill>
              </a:rPr>
              <a:t>first case</a:t>
            </a:r>
            <a:r>
              <a:rPr lang="en-US" sz="2900" dirty="0"/>
              <a:t>: he assumed that a quadrilateral ABCD, such that </a:t>
            </a:r>
            <a:r>
              <a:rPr lang="en-US" sz="2900" dirty="0">
                <a:solidFill>
                  <a:srgbClr val="0000FF"/>
                </a:solidFill>
              </a:rPr>
              <a:t>AB</a:t>
            </a:r>
            <a:r>
              <a:rPr lang="en-US" sz="2900" dirty="0"/>
              <a:t> forms the </a:t>
            </a:r>
            <a:r>
              <a:rPr lang="en-US" sz="2900" dirty="0">
                <a:solidFill>
                  <a:srgbClr val="0000FF"/>
                </a:solidFill>
              </a:rPr>
              <a:t>base</a:t>
            </a:r>
            <a:r>
              <a:rPr lang="en-US" sz="2900" dirty="0"/>
              <a:t>, </a:t>
            </a:r>
            <a:r>
              <a:rPr lang="en-US" sz="2900" dirty="0">
                <a:solidFill>
                  <a:srgbClr val="0000FF"/>
                </a:solidFill>
              </a:rPr>
              <a:t>AD</a:t>
            </a:r>
            <a:r>
              <a:rPr lang="en-US" sz="2900" dirty="0"/>
              <a:t> and </a:t>
            </a:r>
            <a:r>
              <a:rPr lang="en-US" sz="2900" dirty="0">
                <a:solidFill>
                  <a:srgbClr val="0000FF"/>
                </a:solidFill>
              </a:rPr>
              <a:t>BC</a:t>
            </a:r>
            <a:r>
              <a:rPr lang="en-US" sz="2900" dirty="0"/>
              <a:t> the </a:t>
            </a:r>
            <a:r>
              <a:rPr lang="en-US" sz="2900" dirty="0">
                <a:solidFill>
                  <a:srgbClr val="0000FF"/>
                </a:solidFill>
              </a:rPr>
              <a:t>sides</a:t>
            </a:r>
            <a:r>
              <a:rPr lang="en-US" sz="2900" dirty="0"/>
              <a:t> such that </a:t>
            </a:r>
            <a:r>
              <a:rPr lang="en-US" sz="2900" dirty="0">
                <a:solidFill>
                  <a:srgbClr val="0000FF"/>
                </a:solidFill>
              </a:rPr>
              <a:t>AD=BC</a:t>
            </a:r>
            <a:r>
              <a:rPr lang="en-US" sz="2900" dirty="0"/>
              <a:t> and the angles at A and B are right angles, we shall refer to the angles </a:t>
            </a:r>
            <a:r>
              <a:rPr lang="en-US" sz="2900" dirty="0">
                <a:solidFill>
                  <a:srgbClr val="0000FF"/>
                </a:solidFill>
              </a:rPr>
              <a:t>C</a:t>
            </a:r>
            <a:r>
              <a:rPr lang="en-US" sz="2900" dirty="0"/>
              <a:t> and </a:t>
            </a:r>
            <a:r>
              <a:rPr lang="en-US" sz="2900" dirty="0">
                <a:solidFill>
                  <a:srgbClr val="0000FF"/>
                </a:solidFill>
              </a:rPr>
              <a:t>D</a:t>
            </a:r>
            <a:r>
              <a:rPr lang="en-US" sz="2900" dirty="0"/>
              <a:t> as </a:t>
            </a:r>
            <a:r>
              <a:rPr lang="en-US" sz="2900" dirty="0">
                <a:solidFill>
                  <a:srgbClr val="0000FF"/>
                </a:solidFill>
              </a:rPr>
              <a:t>summit</a:t>
            </a:r>
            <a:r>
              <a:rPr lang="en-US" sz="2900" dirty="0"/>
              <a:t> angles</a:t>
            </a:r>
            <a:endParaRPr lang="en-US" sz="2900" dirty="0">
              <a:solidFill>
                <a:srgbClr val="0000FF"/>
              </a:solidFill>
            </a:endParaRPr>
          </a:p>
        </p:txBody>
      </p:sp>
    </p:spTree>
    <p:extLst>
      <p:ext uri="{BB962C8B-B14F-4D97-AF65-F5344CB8AC3E}">
        <p14:creationId xmlns:p14="http://schemas.microsoft.com/office/powerpoint/2010/main" val="1942844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034424" y="260350"/>
            <a:ext cx="5761036" cy="2305050"/>
          </a:xfrm>
        </p:spPr>
        <p:txBody>
          <a:bodyPr/>
          <a:lstStyle/>
          <a:p>
            <a:pPr algn="l" eaLnBrk="1" hangingPunct="1"/>
            <a:r>
              <a:rPr lang="en-US" sz="3300" dirty="0"/>
              <a:t>Khayyam first proved that</a:t>
            </a:r>
            <a:br>
              <a:rPr lang="en-US" sz="3300" dirty="0"/>
            </a:br>
            <a:r>
              <a:rPr lang="en-US" sz="3300" dirty="0"/>
              <a:t>                         angle C = angle D</a:t>
            </a:r>
            <a:br>
              <a:rPr lang="en-US" sz="3300" dirty="0"/>
            </a:br>
            <a:r>
              <a:rPr lang="en-US" sz="3300" dirty="0"/>
              <a:t>as follows:-</a:t>
            </a:r>
            <a:br>
              <a:rPr lang="en-US" sz="3300" dirty="0"/>
            </a:br>
            <a:endParaRPr lang="en-US" sz="3300" dirty="0">
              <a:solidFill>
                <a:srgbClr val="0000FF"/>
              </a:solidFill>
            </a:endParaRPr>
          </a:p>
        </p:txBody>
      </p:sp>
      <p:sp>
        <p:nvSpPr>
          <p:cNvPr id="61443" name="Rectangle 3"/>
          <p:cNvSpPr>
            <a:spLocks noChangeArrowheads="1"/>
          </p:cNvSpPr>
          <p:nvPr/>
        </p:nvSpPr>
        <p:spPr bwMode="auto">
          <a:xfrm>
            <a:off x="3180381" y="2708276"/>
            <a:ext cx="5184775" cy="2087563"/>
          </a:xfrm>
          <a:prstGeom prst="rect">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61444" name="Text Box 4"/>
          <p:cNvSpPr txBox="1">
            <a:spLocks noChangeArrowheads="1"/>
          </p:cNvSpPr>
          <p:nvPr/>
        </p:nvSpPr>
        <p:spPr bwMode="auto">
          <a:xfrm>
            <a:off x="2656505" y="4816476"/>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61445" name="Text Box 5"/>
          <p:cNvSpPr txBox="1">
            <a:spLocks noChangeArrowheads="1"/>
          </p:cNvSpPr>
          <p:nvPr/>
        </p:nvSpPr>
        <p:spPr bwMode="auto">
          <a:xfrm>
            <a:off x="8460405" y="4868863"/>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p>
        </p:txBody>
      </p:sp>
      <p:sp>
        <p:nvSpPr>
          <p:cNvPr id="61446" name="Text Box 6"/>
          <p:cNvSpPr txBox="1">
            <a:spLocks noChangeArrowheads="1"/>
          </p:cNvSpPr>
          <p:nvPr/>
        </p:nvSpPr>
        <p:spPr bwMode="auto">
          <a:xfrm>
            <a:off x="8460405" y="2349501"/>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61447" name="Text Box 7"/>
          <p:cNvSpPr txBox="1">
            <a:spLocks noChangeArrowheads="1"/>
          </p:cNvSpPr>
          <p:nvPr/>
        </p:nvSpPr>
        <p:spPr bwMode="auto">
          <a:xfrm>
            <a:off x="2748580" y="2492376"/>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D</a:t>
            </a:r>
          </a:p>
        </p:txBody>
      </p:sp>
      <p:sp>
        <p:nvSpPr>
          <p:cNvPr id="61448" name="Text Box 8"/>
          <p:cNvSpPr txBox="1">
            <a:spLocks noChangeArrowheads="1"/>
          </p:cNvSpPr>
          <p:nvPr/>
        </p:nvSpPr>
        <p:spPr bwMode="auto">
          <a:xfrm>
            <a:off x="5147293" y="5294313"/>
            <a:ext cx="679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base</a:t>
            </a:r>
          </a:p>
        </p:txBody>
      </p:sp>
      <p:sp>
        <p:nvSpPr>
          <p:cNvPr id="61449" name="Text Box 9"/>
          <p:cNvSpPr txBox="1">
            <a:spLocks noChangeArrowheads="1"/>
          </p:cNvSpPr>
          <p:nvPr/>
        </p:nvSpPr>
        <p:spPr bwMode="auto">
          <a:xfrm>
            <a:off x="2448915" y="3586162"/>
            <a:ext cx="603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side</a:t>
            </a:r>
          </a:p>
        </p:txBody>
      </p:sp>
      <p:sp>
        <p:nvSpPr>
          <p:cNvPr id="61451" name="Text Box 11"/>
          <p:cNvSpPr txBox="1">
            <a:spLocks noChangeArrowheads="1"/>
          </p:cNvSpPr>
          <p:nvPr/>
        </p:nvSpPr>
        <p:spPr bwMode="auto">
          <a:xfrm>
            <a:off x="5412405" y="2060576"/>
            <a:ext cx="920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summit</a:t>
            </a:r>
          </a:p>
        </p:txBody>
      </p:sp>
      <p:sp>
        <p:nvSpPr>
          <p:cNvPr id="61452" name="Rectangle 12"/>
          <p:cNvSpPr>
            <a:spLocks noChangeArrowheads="1"/>
          </p:cNvSpPr>
          <p:nvPr/>
        </p:nvSpPr>
        <p:spPr bwMode="auto">
          <a:xfrm>
            <a:off x="3180380" y="4581526"/>
            <a:ext cx="215900" cy="193675"/>
          </a:xfrm>
          <a:prstGeom prst="rect">
            <a:avLst/>
          </a:prstGeom>
          <a:solidFill>
            <a:srgbClr val="FF66FF"/>
          </a:solidFill>
          <a:ln w="28575">
            <a:solidFill>
              <a:schemeClr val="tx2"/>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61453" name="Rectangle 13"/>
          <p:cNvSpPr>
            <a:spLocks noChangeArrowheads="1"/>
          </p:cNvSpPr>
          <p:nvPr/>
        </p:nvSpPr>
        <p:spPr bwMode="auto">
          <a:xfrm>
            <a:off x="8149255" y="4581526"/>
            <a:ext cx="215900" cy="193675"/>
          </a:xfrm>
          <a:prstGeom prst="rect">
            <a:avLst/>
          </a:prstGeom>
          <a:solidFill>
            <a:srgbClr val="FF66FF"/>
          </a:solidFill>
          <a:ln w="38100">
            <a:solidFill>
              <a:schemeClr val="tx2"/>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61454" name="Line 14"/>
          <p:cNvSpPr>
            <a:spLocks noChangeShapeType="1"/>
          </p:cNvSpPr>
          <p:nvPr/>
        </p:nvSpPr>
        <p:spPr bwMode="auto">
          <a:xfrm flipH="1">
            <a:off x="3180380" y="2708276"/>
            <a:ext cx="215900" cy="1444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5" name="Line 15"/>
          <p:cNvSpPr>
            <a:spLocks noChangeShapeType="1"/>
          </p:cNvSpPr>
          <p:nvPr/>
        </p:nvSpPr>
        <p:spPr bwMode="auto">
          <a:xfrm>
            <a:off x="8149255" y="2708276"/>
            <a:ext cx="215900" cy="1444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6" name="Line 16"/>
          <p:cNvSpPr>
            <a:spLocks noChangeShapeType="1"/>
          </p:cNvSpPr>
          <p:nvPr/>
        </p:nvSpPr>
        <p:spPr bwMode="auto">
          <a:xfrm>
            <a:off x="5844205" y="24209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57" name="Line 17"/>
          <p:cNvSpPr>
            <a:spLocks noChangeShapeType="1"/>
          </p:cNvSpPr>
          <p:nvPr/>
        </p:nvSpPr>
        <p:spPr bwMode="auto">
          <a:xfrm flipV="1">
            <a:off x="5483843" y="5013325"/>
            <a:ext cx="0"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58" name="Line 18"/>
          <p:cNvSpPr>
            <a:spLocks noChangeShapeType="1"/>
          </p:cNvSpPr>
          <p:nvPr/>
        </p:nvSpPr>
        <p:spPr bwMode="auto">
          <a:xfrm>
            <a:off x="2675556" y="3573463"/>
            <a:ext cx="360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59" name="Line 19"/>
          <p:cNvSpPr>
            <a:spLocks noChangeShapeType="1"/>
          </p:cNvSpPr>
          <p:nvPr/>
        </p:nvSpPr>
        <p:spPr bwMode="auto">
          <a:xfrm flipH="1">
            <a:off x="8436593" y="3644900"/>
            <a:ext cx="3603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4" name="Line 20"/>
          <p:cNvSpPr>
            <a:spLocks noChangeShapeType="1"/>
          </p:cNvSpPr>
          <p:nvPr/>
        </p:nvSpPr>
        <p:spPr bwMode="auto">
          <a:xfrm flipH="1">
            <a:off x="3180381" y="2708276"/>
            <a:ext cx="5184775" cy="201612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5" name="Line 21"/>
          <p:cNvSpPr>
            <a:spLocks noChangeShapeType="1"/>
          </p:cNvSpPr>
          <p:nvPr/>
        </p:nvSpPr>
        <p:spPr bwMode="auto">
          <a:xfrm>
            <a:off x="3180381" y="2708276"/>
            <a:ext cx="5184775" cy="2016125"/>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2" name="Text Box 22"/>
          <p:cNvSpPr txBox="1">
            <a:spLocks noChangeArrowheads="1"/>
          </p:cNvSpPr>
          <p:nvPr/>
        </p:nvSpPr>
        <p:spPr bwMode="auto">
          <a:xfrm>
            <a:off x="4115419" y="5675313"/>
            <a:ext cx="4003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a:t>Khayyam quadrilateral</a:t>
            </a:r>
          </a:p>
        </p:txBody>
      </p:sp>
    </p:spTree>
    <p:extLst>
      <p:ext uri="{BB962C8B-B14F-4D97-AF65-F5344CB8AC3E}">
        <p14:creationId xmlns:p14="http://schemas.microsoft.com/office/powerpoint/2010/main" val="24451010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124"/>
                                        </p:tgtEl>
                                        <p:attrNameLst>
                                          <p:attrName>style.visibility</p:attrName>
                                        </p:attrNameLst>
                                      </p:cBhvr>
                                      <p:to>
                                        <p:strVal val="visible"/>
                                      </p:to>
                                    </p:set>
                                    <p:animEffect transition="in" filter="checkerboard(across)">
                                      <p:cBhvr>
                                        <p:cTn id="7" dur="500"/>
                                        <p:tgtEl>
                                          <p:spTgt spid="4712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7125"/>
                                        </p:tgtEl>
                                        <p:attrNameLst>
                                          <p:attrName>style.visibility</p:attrName>
                                        </p:attrNameLst>
                                      </p:cBhvr>
                                      <p:to>
                                        <p:strVal val="visible"/>
                                      </p:to>
                                    </p:set>
                                    <p:animEffect transition="in" filter="checkerboard(across)">
                                      <p:cBhvr>
                                        <p:cTn id="10" dur="500"/>
                                        <p:tgtEl>
                                          <p:spTgt spid="47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24" grpId="0" animBg="1"/>
      <p:bldP spid="471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76407" y="552450"/>
            <a:ext cx="11676628" cy="852028"/>
          </a:xfrm>
        </p:spPr>
        <p:txBody>
          <a:bodyPr>
            <a:noAutofit/>
          </a:bodyPr>
          <a:lstStyle/>
          <a:p>
            <a:pPr algn="l" eaLnBrk="1" hangingPunct="1"/>
            <a:r>
              <a:rPr lang="en-US" sz="2800" b="1" dirty="0">
                <a:solidFill>
                  <a:srgbClr val="0000FF"/>
                </a:solidFill>
              </a:rPr>
              <a:t>Second case</a:t>
            </a:r>
            <a:r>
              <a:rPr lang="en-US" sz="2800" dirty="0"/>
              <a:t>: let ABCD be a Khayyam quadrilateral with summit CD and let E and F be the midpoints of AB and CD respectively, then EF is perpendicular or (orthogonal) to the AB and CD</a:t>
            </a:r>
            <a:endParaRPr lang="en-US" sz="2800" dirty="0">
              <a:solidFill>
                <a:srgbClr val="0000FF"/>
              </a:solidFill>
            </a:endParaRPr>
          </a:p>
        </p:txBody>
      </p:sp>
      <p:sp>
        <p:nvSpPr>
          <p:cNvPr id="62467" name="Rectangle 3"/>
          <p:cNvSpPr>
            <a:spLocks noChangeArrowheads="1"/>
          </p:cNvSpPr>
          <p:nvPr/>
        </p:nvSpPr>
        <p:spPr bwMode="auto">
          <a:xfrm>
            <a:off x="4820736" y="2128442"/>
            <a:ext cx="5184775" cy="2087562"/>
          </a:xfrm>
          <a:prstGeom prst="rect">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62468" name="Text Box 4"/>
          <p:cNvSpPr txBox="1">
            <a:spLocks noChangeArrowheads="1"/>
          </p:cNvSpPr>
          <p:nvPr/>
        </p:nvSpPr>
        <p:spPr bwMode="auto">
          <a:xfrm>
            <a:off x="4296860" y="4236642"/>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62469" name="Text Box 5"/>
          <p:cNvSpPr txBox="1">
            <a:spLocks noChangeArrowheads="1"/>
          </p:cNvSpPr>
          <p:nvPr/>
        </p:nvSpPr>
        <p:spPr bwMode="auto">
          <a:xfrm>
            <a:off x="10006631" y="4289030"/>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B</a:t>
            </a:r>
          </a:p>
        </p:txBody>
      </p:sp>
      <p:sp>
        <p:nvSpPr>
          <p:cNvPr id="62470" name="Text Box 6"/>
          <p:cNvSpPr txBox="1">
            <a:spLocks noChangeArrowheads="1"/>
          </p:cNvSpPr>
          <p:nvPr/>
        </p:nvSpPr>
        <p:spPr bwMode="auto">
          <a:xfrm>
            <a:off x="9979737" y="1769667"/>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62471" name="Text Box 7"/>
          <p:cNvSpPr txBox="1">
            <a:spLocks noChangeArrowheads="1"/>
          </p:cNvSpPr>
          <p:nvPr/>
        </p:nvSpPr>
        <p:spPr bwMode="auto">
          <a:xfrm>
            <a:off x="4388935" y="1912542"/>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D</a:t>
            </a:r>
          </a:p>
        </p:txBody>
      </p:sp>
      <p:sp>
        <p:nvSpPr>
          <p:cNvPr id="62472" name="Text Box 8"/>
          <p:cNvSpPr txBox="1">
            <a:spLocks noChangeArrowheads="1"/>
          </p:cNvSpPr>
          <p:nvPr/>
        </p:nvSpPr>
        <p:spPr bwMode="auto">
          <a:xfrm>
            <a:off x="7268660" y="4279038"/>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sz="1800" dirty="0"/>
              <a:t>E</a:t>
            </a:r>
          </a:p>
        </p:txBody>
      </p:sp>
      <p:sp>
        <p:nvSpPr>
          <p:cNvPr id="62473" name="Text Box 11"/>
          <p:cNvSpPr txBox="1">
            <a:spLocks noChangeArrowheads="1"/>
          </p:cNvSpPr>
          <p:nvPr/>
        </p:nvSpPr>
        <p:spPr bwMode="auto">
          <a:xfrm>
            <a:off x="7230560" y="1577580"/>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F</a:t>
            </a:r>
          </a:p>
        </p:txBody>
      </p:sp>
      <p:sp>
        <p:nvSpPr>
          <p:cNvPr id="62474" name="Rectangle 12"/>
          <p:cNvSpPr>
            <a:spLocks noChangeArrowheads="1"/>
          </p:cNvSpPr>
          <p:nvPr/>
        </p:nvSpPr>
        <p:spPr bwMode="auto">
          <a:xfrm>
            <a:off x="4820735" y="4001693"/>
            <a:ext cx="215900" cy="193675"/>
          </a:xfrm>
          <a:prstGeom prst="rect">
            <a:avLst/>
          </a:prstGeom>
          <a:solidFill>
            <a:srgbClr val="FF66FF"/>
          </a:solidFill>
          <a:ln w="28575">
            <a:solidFill>
              <a:schemeClr val="tx2"/>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62475" name="Rectangle 13"/>
          <p:cNvSpPr>
            <a:spLocks noChangeArrowheads="1"/>
          </p:cNvSpPr>
          <p:nvPr/>
        </p:nvSpPr>
        <p:spPr bwMode="auto">
          <a:xfrm>
            <a:off x="9789610" y="4001693"/>
            <a:ext cx="215900" cy="193675"/>
          </a:xfrm>
          <a:prstGeom prst="rect">
            <a:avLst/>
          </a:prstGeom>
          <a:solidFill>
            <a:srgbClr val="FF66FF"/>
          </a:solidFill>
          <a:ln w="38100">
            <a:solidFill>
              <a:schemeClr val="tx2"/>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62476" name="Line 14"/>
          <p:cNvSpPr>
            <a:spLocks noChangeShapeType="1"/>
          </p:cNvSpPr>
          <p:nvPr/>
        </p:nvSpPr>
        <p:spPr bwMode="auto">
          <a:xfrm flipH="1">
            <a:off x="4820735" y="2128442"/>
            <a:ext cx="215900" cy="1444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77" name="Line 15"/>
          <p:cNvSpPr>
            <a:spLocks noChangeShapeType="1"/>
          </p:cNvSpPr>
          <p:nvPr/>
        </p:nvSpPr>
        <p:spPr bwMode="auto">
          <a:xfrm>
            <a:off x="9789610" y="2128442"/>
            <a:ext cx="215900" cy="1444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6" name="Line 20"/>
          <p:cNvSpPr>
            <a:spLocks noChangeShapeType="1"/>
          </p:cNvSpPr>
          <p:nvPr/>
        </p:nvSpPr>
        <p:spPr bwMode="auto">
          <a:xfrm flipH="1">
            <a:off x="7413124" y="2128442"/>
            <a:ext cx="2592387" cy="20447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7" name="Line 21"/>
          <p:cNvSpPr>
            <a:spLocks noChangeShapeType="1"/>
          </p:cNvSpPr>
          <p:nvPr/>
        </p:nvSpPr>
        <p:spPr bwMode="auto">
          <a:xfrm>
            <a:off x="4820735" y="2128442"/>
            <a:ext cx="2592388" cy="204470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80" name="Text Box 22"/>
          <p:cNvSpPr txBox="1">
            <a:spLocks noChangeArrowheads="1"/>
          </p:cNvSpPr>
          <p:nvPr/>
        </p:nvSpPr>
        <p:spPr bwMode="auto">
          <a:xfrm>
            <a:off x="5096865" y="4611388"/>
            <a:ext cx="4003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a:t>Khayyam quadrilateral</a:t>
            </a:r>
          </a:p>
        </p:txBody>
      </p:sp>
      <p:sp>
        <p:nvSpPr>
          <p:cNvPr id="62481" name="Line 23"/>
          <p:cNvSpPr>
            <a:spLocks noChangeShapeType="1"/>
          </p:cNvSpPr>
          <p:nvPr/>
        </p:nvSpPr>
        <p:spPr bwMode="auto">
          <a:xfrm>
            <a:off x="7413123" y="2085580"/>
            <a:ext cx="0" cy="208756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0" name="Text Box 24"/>
          <p:cNvSpPr txBox="1">
            <a:spLocks noChangeArrowheads="1"/>
          </p:cNvSpPr>
          <p:nvPr/>
        </p:nvSpPr>
        <p:spPr bwMode="auto">
          <a:xfrm>
            <a:off x="7824285" y="3833417"/>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1</a:t>
            </a:r>
          </a:p>
        </p:txBody>
      </p:sp>
      <p:sp>
        <p:nvSpPr>
          <p:cNvPr id="50201" name="Text Box 25"/>
          <p:cNvSpPr txBox="1">
            <a:spLocks noChangeArrowheads="1"/>
          </p:cNvSpPr>
          <p:nvPr/>
        </p:nvSpPr>
        <p:spPr bwMode="auto">
          <a:xfrm>
            <a:off x="6671760" y="380643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2</a:t>
            </a:r>
          </a:p>
        </p:txBody>
      </p:sp>
      <p:sp>
        <p:nvSpPr>
          <p:cNvPr id="50202" name="Text Box 26"/>
          <p:cNvSpPr txBox="1">
            <a:spLocks noChangeArrowheads="1"/>
          </p:cNvSpPr>
          <p:nvPr/>
        </p:nvSpPr>
        <p:spPr bwMode="auto">
          <a:xfrm>
            <a:off x="7463923" y="3519092"/>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3</a:t>
            </a:r>
          </a:p>
        </p:txBody>
      </p:sp>
      <p:sp>
        <p:nvSpPr>
          <p:cNvPr id="50203" name="Text Box 27"/>
          <p:cNvSpPr txBox="1">
            <a:spLocks noChangeArrowheads="1"/>
          </p:cNvSpPr>
          <p:nvPr/>
        </p:nvSpPr>
        <p:spPr bwMode="auto">
          <a:xfrm>
            <a:off x="7028948" y="3519092"/>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4</a:t>
            </a:r>
          </a:p>
        </p:txBody>
      </p:sp>
      <p:sp>
        <p:nvSpPr>
          <p:cNvPr id="50204" name="Text Box 28"/>
          <p:cNvSpPr txBox="1">
            <a:spLocks noChangeArrowheads="1"/>
          </p:cNvSpPr>
          <p:nvPr/>
        </p:nvSpPr>
        <p:spPr bwMode="auto">
          <a:xfrm>
            <a:off x="7484560" y="2157017"/>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5</a:t>
            </a:r>
          </a:p>
        </p:txBody>
      </p:sp>
      <p:sp>
        <p:nvSpPr>
          <p:cNvPr id="50205" name="Text Box 29"/>
          <p:cNvSpPr txBox="1">
            <a:spLocks noChangeArrowheads="1"/>
          </p:cNvSpPr>
          <p:nvPr/>
        </p:nvSpPr>
        <p:spPr bwMode="auto">
          <a:xfrm>
            <a:off x="7105148" y="2177655"/>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6</a:t>
            </a:r>
          </a:p>
        </p:txBody>
      </p:sp>
    </p:spTree>
    <p:extLst>
      <p:ext uri="{BB962C8B-B14F-4D97-AF65-F5344CB8AC3E}">
        <p14:creationId xmlns:p14="http://schemas.microsoft.com/office/powerpoint/2010/main" val="20597072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0196"/>
                                        </p:tgtEl>
                                        <p:attrNameLst>
                                          <p:attrName>style.visibility</p:attrName>
                                        </p:attrNameLst>
                                      </p:cBhvr>
                                      <p:to>
                                        <p:strVal val="visible"/>
                                      </p:to>
                                    </p:set>
                                    <p:animEffect transition="in" filter="checkerboard(across)">
                                      <p:cBhvr>
                                        <p:cTn id="7" dur="500"/>
                                        <p:tgtEl>
                                          <p:spTgt spid="5019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0197"/>
                                        </p:tgtEl>
                                        <p:attrNameLst>
                                          <p:attrName>style.visibility</p:attrName>
                                        </p:attrNameLst>
                                      </p:cBhvr>
                                      <p:to>
                                        <p:strVal val="visible"/>
                                      </p:to>
                                    </p:set>
                                    <p:animEffect transition="in" filter="checkerboard(across)">
                                      <p:cBhvr>
                                        <p:cTn id="10" dur="500"/>
                                        <p:tgtEl>
                                          <p:spTgt spid="5019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0200"/>
                                        </p:tgtEl>
                                        <p:attrNameLst>
                                          <p:attrName>style.visibility</p:attrName>
                                        </p:attrNameLst>
                                      </p:cBhvr>
                                      <p:to>
                                        <p:strVal val="visible"/>
                                      </p:to>
                                    </p:set>
                                    <p:animEffect transition="in" filter="blinds(horizontal)">
                                      <p:cBhvr>
                                        <p:cTn id="15" dur="500"/>
                                        <p:tgtEl>
                                          <p:spTgt spid="50200"/>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0201"/>
                                        </p:tgtEl>
                                        <p:attrNameLst>
                                          <p:attrName>style.visibility</p:attrName>
                                        </p:attrNameLst>
                                      </p:cBhvr>
                                      <p:to>
                                        <p:strVal val="visible"/>
                                      </p:to>
                                    </p:set>
                                    <p:animEffect transition="in" filter="blinds(horizontal)">
                                      <p:cBhvr>
                                        <p:cTn id="18" dur="500"/>
                                        <p:tgtEl>
                                          <p:spTgt spid="50201"/>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0203"/>
                                        </p:tgtEl>
                                        <p:attrNameLst>
                                          <p:attrName>style.visibility</p:attrName>
                                        </p:attrNameLst>
                                      </p:cBhvr>
                                      <p:to>
                                        <p:strVal val="visible"/>
                                      </p:to>
                                    </p:set>
                                    <p:animEffect transition="in" filter="blinds(horizontal)">
                                      <p:cBhvr>
                                        <p:cTn id="21" dur="500"/>
                                        <p:tgtEl>
                                          <p:spTgt spid="50203"/>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50202"/>
                                        </p:tgtEl>
                                        <p:attrNameLst>
                                          <p:attrName>style.visibility</p:attrName>
                                        </p:attrNameLst>
                                      </p:cBhvr>
                                      <p:to>
                                        <p:strVal val="visible"/>
                                      </p:to>
                                    </p:set>
                                    <p:animEffect transition="in" filter="blinds(horizontal)">
                                      <p:cBhvr>
                                        <p:cTn id="24" dur="500"/>
                                        <p:tgtEl>
                                          <p:spTgt spid="50202"/>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50204"/>
                                        </p:tgtEl>
                                        <p:attrNameLst>
                                          <p:attrName>style.visibility</p:attrName>
                                        </p:attrNameLst>
                                      </p:cBhvr>
                                      <p:to>
                                        <p:strVal val="visible"/>
                                      </p:to>
                                    </p:set>
                                    <p:animEffect transition="in" filter="blinds(horizontal)">
                                      <p:cBhvr>
                                        <p:cTn id="27" dur="500"/>
                                        <p:tgtEl>
                                          <p:spTgt spid="50204"/>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50205"/>
                                        </p:tgtEl>
                                        <p:attrNameLst>
                                          <p:attrName>style.visibility</p:attrName>
                                        </p:attrNameLst>
                                      </p:cBhvr>
                                      <p:to>
                                        <p:strVal val="visible"/>
                                      </p:to>
                                    </p:set>
                                    <p:animEffect transition="in" filter="blinds(horizontal)">
                                      <p:cBhvr>
                                        <p:cTn id="30" dur="500"/>
                                        <p:tgtEl>
                                          <p:spTgt spid="50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96" grpId="0" animBg="1"/>
      <p:bldP spid="50197" grpId="0" animBg="1"/>
      <p:bldP spid="50200" grpId="0"/>
      <p:bldP spid="50201" grpId="0"/>
      <p:bldP spid="50202" grpId="0"/>
      <p:bldP spid="50203" grpId="0"/>
      <p:bldP spid="50204" grpId="0"/>
      <p:bldP spid="5020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74812" y="260352"/>
            <a:ext cx="11914094" cy="3673476"/>
          </a:xfrm>
        </p:spPr>
        <p:txBody>
          <a:bodyPr>
            <a:normAutofit/>
          </a:bodyPr>
          <a:lstStyle/>
          <a:p>
            <a:pPr algn="l" eaLnBrk="1" hangingPunct="1"/>
            <a:r>
              <a:rPr lang="en-US" sz="2000" b="1" u="sng" dirty="0" err="1">
                <a:solidFill>
                  <a:srgbClr val="0000FF"/>
                </a:solidFill>
              </a:rPr>
              <a:t>Nasiraddin</a:t>
            </a:r>
            <a:r>
              <a:rPr lang="en-US" sz="2000" dirty="0"/>
              <a:t>: 1201-1274</a:t>
            </a:r>
            <a:br>
              <a:rPr lang="en-US" sz="2000" dirty="0"/>
            </a:br>
            <a:r>
              <a:rPr lang="en-US" sz="2000" dirty="0"/>
              <a:t> The aim of </a:t>
            </a:r>
            <a:r>
              <a:rPr lang="en-US" sz="2000" dirty="0" err="1"/>
              <a:t>Nasiraddin</a:t>
            </a:r>
            <a:r>
              <a:rPr lang="en-US" sz="2000" dirty="0"/>
              <a:t> is to prove the E5A, he put an </a:t>
            </a:r>
            <a:r>
              <a:rPr lang="en-US" sz="2000" b="1" dirty="0"/>
              <a:t>Axiom</a:t>
            </a:r>
            <a:r>
              <a:rPr lang="en-US" sz="2000" dirty="0"/>
              <a:t> to prove (</a:t>
            </a:r>
            <a:r>
              <a:rPr lang="en-US" sz="2000" b="1" dirty="0">
                <a:solidFill>
                  <a:srgbClr val="0000FF"/>
                </a:solidFill>
              </a:rPr>
              <a:t>Summit angles of Khayyam quadrilateral is two right angles)</a:t>
            </a:r>
            <a:br>
              <a:rPr lang="en-US" sz="2000" b="1" dirty="0">
                <a:solidFill>
                  <a:srgbClr val="0000FF"/>
                </a:solidFill>
              </a:rPr>
            </a:br>
            <a:r>
              <a:rPr lang="en-US" sz="2000" dirty="0"/>
              <a:t>his </a:t>
            </a:r>
            <a:r>
              <a:rPr lang="en-US" sz="2000" b="1" u="sng" dirty="0">
                <a:solidFill>
                  <a:srgbClr val="FF0000"/>
                </a:solidFill>
              </a:rPr>
              <a:t>assumption</a:t>
            </a:r>
            <a:r>
              <a:rPr lang="en-US" sz="2000" dirty="0"/>
              <a:t> is</a:t>
            </a:r>
            <a:br>
              <a:rPr lang="en-US" sz="2000" dirty="0"/>
            </a:br>
            <a:r>
              <a:rPr lang="en-US" sz="2000" dirty="0"/>
              <a:t>if two straight lines AB and CD are so related that successive perpendiculars such as EF, GH, IJ, etc., drawn E, G, I, etc. of </a:t>
            </a:r>
            <a:r>
              <a:rPr lang="en-US" sz="2000" dirty="0" smtClean="0"/>
              <a:t>AB, always make unequal angles with AB, which are always acute angles on the side toward B, and consequently always obtuse on the side toward A, then the lines AB &amp; CD continually diverge in the direction of A &amp; C .</a:t>
            </a:r>
            <a:br>
              <a:rPr lang="en-US" sz="2000" dirty="0" smtClean="0"/>
            </a:br>
            <a:r>
              <a:rPr lang="en-US" sz="2000" dirty="0" smtClean="0"/>
              <a:t>Continually converge in the direction of B &amp; D</a:t>
            </a:r>
            <a:br>
              <a:rPr lang="en-US" sz="2000" dirty="0" smtClean="0"/>
            </a:br>
            <a:r>
              <a:rPr lang="en-US" sz="2000" dirty="0" smtClean="0"/>
              <a:t>the perpendiculars continually growing longer in the first direction and shorter in the second direction</a:t>
            </a:r>
            <a:br>
              <a:rPr lang="en-US" sz="2000" dirty="0" smtClean="0"/>
            </a:br>
            <a:r>
              <a:rPr lang="en-US" sz="2000" dirty="0" smtClean="0"/>
              <a:t>he put this assumption without proof.</a:t>
            </a:r>
            <a:endParaRPr lang="en-US" sz="2000" dirty="0">
              <a:solidFill>
                <a:srgbClr val="0000FF"/>
              </a:solidFill>
            </a:endParaRPr>
          </a:p>
        </p:txBody>
      </p:sp>
      <p:sp>
        <p:nvSpPr>
          <p:cNvPr id="63491" name="Line 3"/>
          <p:cNvSpPr>
            <a:spLocks noChangeShapeType="1"/>
          </p:cNvSpPr>
          <p:nvPr/>
        </p:nvSpPr>
        <p:spPr bwMode="auto">
          <a:xfrm>
            <a:off x="6310428" y="5425989"/>
            <a:ext cx="3313113"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492" name="Line 4"/>
          <p:cNvSpPr>
            <a:spLocks noChangeShapeType="1"/>
          </p:cNvSpPr>
          <p:nvPr/>
        </p:nvSpPr>
        <p:spPr bwMode="auto">
          <a:xfrm>
            <a:off x="6381865" y="3914689"/>
            <a:ext cx="3168650" cy="6477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493" name="Line 5"/>
          <p:cNvSpPr>
            <a:spLocks noChangeShapeType="1"/>
          </p:cNvSpPr>
          <p:nvPr/>
        </p:nvSpPr>
        <p:spPr bwMode="auto">
          <a:xfrm>
            <a:off x="7031152" y="4057565"/>
            <a:ext cx="0" cy="1368425"/>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494" name="Line 6"/>
          <p:cNvSpPr>
            <a:spLocks noChangeShapeType="1"/>
          </p:cNvSpPr>
          <p:nvPr/>
        </p:nvSpPr>
        <p:spPr bwMode="auto">
          <a:xfrm>
            <a:off x="7894752" y="4202027"/>
            <a:ext cx="0" cy="1223962"/>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495" name="Line 7"/>
          <p:cNvSpPr>
            <a:spLocks noChangeShapeType="1"/>
          </p:cNvSpPr>
          <p:nvPr/>
        </p:nvSpPr>
        <p:spPr bwMode="auto">
          <a:xfrm>
            <a:off x="8758352" y="4417927"/>
            <a:ext cx="0" cy="100806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496" name="Rectangle 8"/>
          <p:cNvSpPr>
            <a:spLocks noChangeArrowheads="1"/>
          </p:cNvSpPr>
          <p:nvPr/>
        </p:nvSpPr>
        <p:spPr bwMode="auto">
          <a:xfrm>
            <a:off x="6815252" y="5283115"/>
            <a:ext cx="431800" cy="144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63497" name="Rectangle 9"/>
          <p:cNvSpPr>
            <a:spLocks noChangeArrowheads="1"/>
          </p:cNvSpPr>
          <p:nvPr/>
        </p:nvSpPr>
        <p:spPr bwMode="auto">
          <a:xfrm>
            <a:off x="7678852" y="5283115"/>
            <a:ext cx="431800" cy="144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63498" name="Rectangle 10"/>
          <p:cNvSpPr>
            <a:spLocks noChangeArrowheads="1"/>
          </p:cNvSpPr>
          <p:nvPr/>
        </p:nvSpPr>
        <p:spPr bwMode="auto">
          <a:xfrm>
            <a:off x="8542452" y="5283115"/>
            <a:ext cx="431800" cy="144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63499" name="Text Box 11"/>
          <p:cNvSpPr txBox="1">
            <a:spLocks noChangeArrowheads="1"/>
          </p:cNvSpPr>
          <p:nvPr/>
        </p:nvSpPr>
        <p:spPr bwMode="auto">
          <a:xfrm>
            <a:off x="5816715" y="5302165"/>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63500" name="Text Box 12"/>
          <p:cNvSpPr txBox="1">
            <a:spLocks noChangeArrowheads="1"/>
          </p:cNvSpPr>
          <p:nvPr/>
        </p:nvSpPr>
        <p:spPr bwMode="auto">
          <a:xfrm>
            <a:off x="9921990" y="5283115"/>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D</a:t>
            </a:r>
          </a:p>
        </p:txBody>
      </p:sp>
      <p:sp>
        <p:nvSpPr>
          <p:cNvPr id="63501" name="Text Box 13"/>
          <p:cNvSpPr txBox="1">
            <a:spLocks noChangeArrowheads="1"/>
          </p:cNvSpPr>
          <p:nvPr/>
        </p:nvSpPr>
        <p:spPr bwMode="auto">
          <a:xfrm>
            <a:off x="6023090" y="3770227"/>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63502" name="Text Box 14"/>
          <p:cNvSpPr txBox="1">
            <a:spLocks noChangeArrowheads="1"/>
          </p:cNvSpPr>
          <p:nvPr/>
        </p:nvSpPr>
        <p:spPr bwMode="auto">
          <a:xfrm>
            <a:off x="9766415" y="4417927"/>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p>
        </p:txBody>
      </p:sp>
      <p:sp>
        <p:nvSpPr>
          <p:cNvPr id="63503" name="Text Box 15"/>
          <p:cNvSpPr txBox="1">
            <a:spLocks noChangeArrowheads="1"/>
          </p:cNvSpPr>
          <p:nvPr/>
        </p:nvSpPr>
        <p:spPr bwMode="auto">
          <a:xfrm>
            <a:off x="6897802" y="5518065"/>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F</a:t>
            </a:r>
          </a:p>
        </p:txBody>
      </p:sp>
      <p:sp>
        <p:nvSpPr>
          <p:cNvPr id="63504" name="Text Box 16"/>
          <p:cNvSpPr txBox="1">
            <a:spLocks noChangeArrowheads="1"/>
          </p:cNvSpPr>
          <p:nvPr/>
        </p:nvSpPr>
        <p:spPr bwMode="auto">
          <a:xfrm>
            <a:off x="6897802" y="3619415"/>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E</a:t>
            </a:r>
          </a:p>
        </p:txBody>
      </p:sp>
      <p:sp>
        <p:nvSpPr>
          <p:cNvPr id="63505" name="Text Box 17"/>
          <p:cNvSpPr txBox="1">
            <a:spLocks noChangeArrowheads="1"/>
          </p:cNvSpPr>
          <p:nvPr/>
        </p:nvSpPr>
        <p:spPr bwMode="auto">
          <a:xfrm>
            <a:off x="7750290" y="5518065"/>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H</a:t>
            </a:r>
          </a:p>
        </p:txBody>
      </p:sp>
      <p:sp>
        <p:nvSpPr>
          <p:cNvPr id="63506" name="Text Box 18"/>
          <p:cNvSpPr txBox="1">
            <a:spLocks noChangeArrowheads="1"/>
          </p:cNvSpPr>
          <p:nvPr/>
        </p:nvSpPr>
        <p:spPr bwMode="auto">
          <a:xfrm>
            <a:off x="8625002" y="5518065"/>
            <a:ext cx="234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j</a:t>
            </a:r>
          </a:p>
        </p:txBody>
      </p:sp>
      <p:sp>
        <p:nvSpPr>
          <p:cNvPr id="63507" name="Text Box 19"/>
          <p:cNvSpPr txBox="1">
            <a:spLocks noChangeArrowheads="1"/>
          </p:cNvSpPr>
          <p:nvPr/>
        </p:nvSpPr>
        <p:spPr bwMode="auto">
          <a:xfrm>
            <a:off x="7689965" y="3698790"/>
            <a:ext cx="361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G</a:t>
            </a:r>
          </a:p>
        </p:txBody>
      </p:sp>
      <p:sp>
        <p:nvSpPr>
          <p:cNvPr id="63508" name="Text Box 20"/>
          <p:cNvSpPr txBox="1">
            <a:spLocks noChangeArrowheads="1"/>
          </p:cNvSpPr>
          <p:nvPr/>
        </p:nvSpPr>
        <p:spPr bwMode="auto">
          <a:xfrm>
            <a:off x="8625002" y="3914690"/>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I</a:t>
            </a:r>
          </a:p>
        </p:txBody>
      </p:sp>
    </p:spTree>
    <p:extLst>
      <p:ext uri="{BB962C8B-B14F-4D97-AF65-F5344CB8AC3E}">
        <p14:creationId xmlns:p14="http://schemas.microsoft.com/office/powerpoint/2010/main" val="378690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546982" y="429039"/>
            <a:ext cx="6073586" cy="688603"/>
          </a:xfrm>
        </p:spPr>
        <p:txBody>
          <a:bodyPr>
            <a:noAutofit/>
          </a:bodyPr>
          <a:lstStyle/>
          <a:p>
            <a:pPr algn="l" eaLnBrk="1" hangingPunct="1"/>
            <a:r>
              <a:rPr lang="en-US" sz="2400" b="1" u="sng" dirty="0" err="1">
                <a:solidFill>
                  <a:srgbClr val="0000FF"/>
                </a:solidFill>
              </a:rPr>
              <a:t>Nasiraddin</a:t>
            </a:r>
            <a:r>
              <a:rPr lang="en-US" sz="2400" dirty="0"/>
              <a:t>: 1201-1274</a:t>
            </a:r>
            <a:br>
              <a:rPr lang="en-US" sz="2400" dirty="0"/>
            </a:br>
            <a:r>
              <a:rPr lang="en-US" sz="2400" dirty="0"/>
              <a:t> now he prove that (</a:t>
            </a:r>
            <a:r>
              <a:rPr lang="en-US" sz="2400" b="1" dirty="0">
                <a:solidFill>
                  <a:srgbClr val="0000FF"/>
                </a:solidFill>
              </a:rPr>
              <a:t>Summit angles of Khayyam quadrilateral is two right angles)</a:t>
            </a:r>
            <a:endParaRPr lang="en-US" sz="2400" dirty="0">
              <a:solidFill>
                <a:srgbClr val="0000FF"/>
              </a:solidFill>
            </a:endParaRPr>
          </a:p>
        </p:txBody>
      </p:sp>
      <p:sp>
        <p:nvSpPr>
          <p:cNvPr id="64515" name="Text Box 11"/>
          <p:cNvSpPr txBox="1">
            <a:spLocks noChangeArrowheads="1"/>
          </p:cNvSpPr>
          <p:nvPr/>
        </p:nvSpPr>
        <p:spPr bwMode="auto">
          <a:xfrm>
            <a:off x="9526550" y="1117893"/>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64516" name="Text Box 12"/>
          <p:cNvSpPr txBox="1">
            <a:spLocks noChangeArrowheads="1"/>
          </p:cNvSpPr>
          <p:nvPr/>
        </p:nvSpPr>
        <p:spPr bwMode="auto">
          <a:xfrm>
            <a:off x="5122825" y="1189330"/>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D</a:t>
            </a:r>
          </a:p>
        </p:txBody>
      </p:sp>
      <p:sp>
        <p:nvSpPr>
          <p:cNvPr id="64517" name="Text Box 13"/>
          <p:cNvSpPr txBox="1">
            <a:spLocks noChangeArrowheads="1"/>
          </p:cNvSpPr>
          <p:nvPr/>
        </p:nvSpPr>
        <p:spPr bwMode="auto">
          <a:xfrm>
            <a:off x="5075200" y="2918118"/>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64518" name="Text Box 14"/>
          <p:cNvSpPr txBox="1">
            <a:spLocks noChangeArrowheads="1"/>
          </p:cNvSpPr>
          <p:nvPr/>
        </p:nvSpPr>
        <p:spPr bwMode="auto">
          <a:xfrm>
            <a:off x="9394787" y="3062580"/>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p>
        </p:txBody>
      </p:sp>
      <p:sp>
        <p:nvSpPr>
          <p:cNvPr id="64519" name="Rectangle 21"/>
          <p:cNvSpPr>
            <a:spLocks noChangeArrowheads="1"/>
          </p:cNvSpPr>
          <p:nvPr/>
        </p:nvSpPr>
        <p:spPr bwMode="auto">
          <a:xfrm>
            <a:off x="5699087" y="1333792"/>
            <a:ext cx="3600450" cy="1727200"/>
          </a:xfrm>
          <a:prstGeom prst="rect">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64520" name="Rectangle 22"/>
          <p:cNvSpPr>
            <a:spLocks noChangeArrowheads="1"/>
          </p:cNvSpPr>
          <p:nvPr/>
        </p:nvSpPr>
        <p:spPr bwMode="auto">
          <a:xfrm>
            <a:off x="5699087" y="2918118"/>
            <a:ext cx="215900" cy="144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64521" name="Rectangle 23"/>
          <p:cNvSpPr>
            <a:spLocks noChangeArrowheads="1"/>
          </p:cNvSpPr>
          <p:nvPr/>
        </p:nvSpPr>
        <p:spPr bwMode="auto">
          <a:xfrm>
            <a:off x="9083637" y="2918118"/>
            <a:ext cx="215900" cy="144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2" name="Flowchart: Manual Input 1"/>
          <p:cNvSpPr/>
          <p:nvPr/>
        </p:nvSpPr>
        <p:spPr>
          <a:xfrm>
            <a:off x="7473070" y="4652963"/>
            <a:ext cx="1686199" cy="1236849"/>
          </a:xfrm>
          <a:prstGeom prst="flowChartManualInput">
            <a:avLst/>
          </a:prstGeom>
          <a:noFill/>
          <a:ln w="53975">
            <a:solidFill>
              <a:schemeClr val="accent4">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11"/>
          <p:cNvSpPr txBox="1">
            <a:spLocks noChangeArrowheads="1"/>
          </p:cNvSpPr>
          <p:nvPr/>
        </p:nvSpPr>
        <p:spPr bwMode="auto">
          <a:xfrm>
            <a:off x="6299915" y="4787154"/>
            <a:ext cx="3079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C</a:t>
            </a:r>
          </a:p>
        </p:txBody>
      </p:sp>
      <p:sp>
        <p:nvSpPr>
          <p:cNvPr id="12" name="Text Box 12"/>
          <p:cNvSpPr txBox="1">
            <a:spLocks noChangeArrowheads="1"/>
          </p:cNvSpPr>
          <p:nvPr/>
        </p:nvSpPr>
        <p:spPr bwMode="auto">
          <a:xfrm>
            <a:off x="4332478" y="4386307"/>
            <a:ext cx="3095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D</a:t>
            </a:r>
          </a:p>
        </p:txBody>
      </p:sp>
      <p:sp>
        <p:nvSpPr>
          <p:cNvPr id="13" name="Text Box 13"/>
          <p:cNvSpPr txBox="1">
            <a:spLocks noChangeArrowheads="1"/>
          </p:cNvSpPr>
          <p:nvPr/>
        </p:nvSpPr>
        <p:spPr bwMode="auto">
          <a:xfrm>
            <a:off x="4223735" y="5958544"/>
            <a:ext cx="2968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14" name="Text Box 14"/>
          <p:cNvSpPr txBox="1">
            <a:spLocks noChangeArrowheads="1"/>
          </p:cNvSpPr>
          <p:nvPr/>
        </p:nvSpPr>
        <p:spPr bwMode="auto">
          <a:xfrm>
            <a:off x="6299915" y="5954389"/>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B</a:t>
            </a:r>
          </a:p>
        </p:txBody>
      </p:sp>
      <p:sp>
        <p:nvSpPr>
          <p:cNvPr id="15" name="Flowchart: Manual Input 14"/>
          <p:cNvSpPr/>
          <p:nvPr/>
        </p:nvSpPr>
        <p:spPr>
          <a:xfrm flipH="1">
            <a:off x="4487260" y="4787154"/>
            <a:ext cx="1735230" cy="1320613"/>
          </a:xfrm>
          <a:prstGeom prst="flowChartManualInput">
            <a:avLst/>
          </a:prstGeom>
          <a:noFill/>
          <a:ln w="50800">
            <a:solidFill>
              <a:schemeClr val="accent4">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 Box 14"/>
          <p:cNvSpPr txBox="1">
            <a:spLocks noChangeArrowheads="1"/>
          </p:cNvSpPr>
          <p:nvPr/>
        </p:nvSpPr>
        <p:spPr bwMode="auto">
          <a:xfrm>
            <a:off x="9277911" y="5864317"/>
            <a:ext cx="2968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B</a:t>
            </a:r>
          </a:p>
        </p:txBody>
      </p:sp>
      <p:sp>
        <p:nvSpPr>
          <p:cNvPr id="17" name="Text Box 13"/>
          <p:cNvSpPr txBox="1">
            <a:spLocks noChangeArrowheads="1"/>
          </p:cNvSpPr>
          <p:nvPr/>
        </p:nvSpPr>
        <p:spPr bwMode="auto">
          <a:xfrm>
            <a:off x="7227473" y="5955649"/>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A</a:t>
            </a:r>
          </a:p>
        </p:txBody>
      </p:sp>
      <p:sp>
        <p:nvSpPr>
          <p:cNvPr id="18" name="Text Box 11"/>
          <p:cNvSpPr txBox="1">
            <a:spLocks noChangeArrowheads="1"/>
          </p:cNvSpPr>
          <p:nvPr/>
        </p:nvSpPr>
        <p:spPr bwMode="auto">
          <a:xfrm>
            <a:off x="9159268" y="4437063"/>
            <a:ext cx="309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19" name="Text Box 12"/>
          <p:cNvSpPr txBox="1">
            <a:spLocks noChangeArrowheads="1"/>
          </p:cNvSpPr>
          <p:nvPr/>
        </p:nvSpPr>
        <p:spPr bwMode="auto">
          <a:xfrm>
            <a:off x="7087670" y="4646613"/>
            <a:ext cx="3079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D</a:t>
            </a:r>
          </a:p>
        </p:txBody>
      </p:sp>
    </p:spTree>
    <p:extLst>
      <p:ext uri="{BB962C8B-B14F-4D97-AF65-F5344CB8AC3E}">
        <p14:creationId xmlns:p14="http://schemas.microsoft.com/office/powerpoint/2010/main" val="16049036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p:bldP spid="12" grpId="0"/>
      <p:bldP spid="13" grpId="0"/>
      <p:bldP spid="14" grpId="0"/>
      <p:bldP spid="15" grpId="0" animBg="1"/>
      <p:bldP spid="16" grpId="0"/>
      <p:bldP spid="17" grpId="0"/>
      <p:bldP spid="18" grpId="0"/>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165</Words>
  <Application>Microsoft Office PowerPoint</Application>
  <PresentationFormat>Widescreen</PresentationFormat>
  <Paragraphs>58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Lecture 8: E.A.</vt:lpstr>
      <vt:lpstr>Ptolemy: he attempting to prove proposition (29) without using the Euclid’s fifth axiom, he was trying to prove (A straight line falling  across the two parallel straight lines, then the sum of two internal angles on the same side of angles is equal to two right angles )</vt:lpstr>
      <vt:lpstr>Omer Khayyam: 1044-1123  The aim of Khayyam is to prove the E5A, but first he put an Axiom (if in a quadrilateral 3 angles are right angles, then the fourth angles is also right angle) but his proof was by two cases first case: he assumed that a quadrilateral ABCD, such that AB forms the base, AD and BC the sides such that AD=BC and the angles at A and B are right angles, we shall refer to the angles C and D as summit angles</vt:lpstr>
      <vt:lpstr>Khayyam first proved that                          angle C = angle D as follows:- </vt:lpstr>
      <vt:lpstr>Second case: let ABCD be a Khayyam quadrilateral with summit CD and let E and F be the midpoints of AB and CD respectively, then EF is perpendicular or (orthogonal) to the AB and CD</vt:lpstr>
      <vt:lpstr>Nasiraddin: 1201-1274  The aim of Nasiraddin is to prove the E5A, he put an Axiom to prove (Summit angles of Khayyam quadrilateral is two right angles) his assumption is if two straight lines AB and CD are so related that successive perpendiculars such as EF, GH, IJ, etc., drawn E, G, I, etc. of AB, always make unequal angles with AB, which are always acute angles on the side toward B, and consequently always obtuse on the side toward A, then the lines AB &amp; CD continually diverge in the direction of A &amp; C . Continually converge in the direction of B &amp; D the perpendiculars continually growing longer in the first direction and shorter in the second direction he put this assumption without proof.</vt:lpstr>
      <vt:lpstr>Nasiraddin: 1201-1274  now he prove that (Summit angles of Khayyam quadrilateral is two right angles)</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2O14</dc:creator>
  <cp:lastModifiedBy>DR.Ahmed Saker 2O14</cp:lastModifiedBy>
  <cp:revision>22</cp:revision>
  <dcterms:created xsi:type="dcterms:W3CDTF">2020-11-24T17:50:42Z</dcterms:created>
  <dcterms:modified xsi:type="dcterms:W3CDTF">2023-02-23T18:06:53Z</dcterms:modified>
</cp:coreProperties>
</file>