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72" r:id="rId14"/>
    <p:sldId id="271" r:id="rId15"/>
    <p:sldId id="273" r:id="rId16"/>
    <p:sldId id="269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76" d="100"/>
          <a:sy n="76" d="100"/>
        </p:scale>
        <p:origin x="420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53BCA-FCEF-4C74-92F4-010F1B2668E8}" type="datetimeFigureOut">
              <a:rPr lang="en-US" smtClean="0"/>
              <a:t>11/30/2022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5B5E1-7F72-4B89-9765-4BB2E08A94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0558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53BCA-FCEF-4C74-92F4-010F1B2668E8}" type="datetimeFigureOut">
              <a:rPr lang="en-US" smtClean="0"/>
              <a:t>11/30/2022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5B5E1-7F72-4B89-9765-4BB2E08A94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1403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53BCA-FCEF-4C74-92F4-010F1B2668E8}" type="datetimeFigureOut">
              <a:rPr lang="en-US" smtClean="0"/>
              <a:t>11/30/2022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5B5E1-7F72-4B89-9765-4BB2E08A94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6230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53BCA-FCEF-4C74-92F4-010F1B2668E8}" type="datetimeFigureOut">
              <a:rPr lang="en-US" smtClean="0"/>
              <a:t>11/30/2022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5B5E1-7F72-4B89-9765-4BB2E08A94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9968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53BCA-FCEF-4C74-92F4-010F1B2668E8}" type="datetimeFigureOut">
              <a:rPr lang="en-US" smtClean="0"/>
              <a:t>11/30/2022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5B5E1-7F72-4B89-9765-4BB2E08A94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1636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53BCA-FCEF-4C74-92F4-010F1B2668E8}" type="datetimeFigureOut">
              <a:rPr lang="en-US" smtClean="0"/>
              <a:t>11/30/2022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5B5E1-7F72-4B89-9765-4BB2E08A94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0585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53BCA-FCEF-4C74-92F4-010F1B2668E8}" type="datetimeFigureOut">
              <a:rPr lang="en-US" smtClean="0"/>
              <a:t>11/30/2022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5B5E1-7F72-4B89-9765-4BB2E08A94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70453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53BCA-FCEF-4C74-92F4-010F1B2668E8}" type="datetimeFigureOut">
              <a:rPr lang="en-US" smtClean="0"/>
              <a:t>11/30/2022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5B5E1-7F72-4B89-9765-4BB2E08A94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1029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53BCA-FCEF-4C74-92F4-010F1B2668E8}" type="datetimeFigureOut">
              <a:rPr lang="en-US" smtClean="0"/>
              <a:t>11/30/2022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5B5E1-7F72-4B89-9765-4BB2E08A94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8939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53BCA-FCEF-4C74-92F4-010F1B2668E8}" type="datetimeFigureOut">
              <a:rPr lang="en-US" smtClean="0"/>
              <a:t>11/30/2022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5B5E1-7F72-4B89-9765-4BB2E08A94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8824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53BCA-FCEF-4C74-92F4-010F1B2668E8}" type="datetimeFigureOut">
              <a:rPr lang="en-US" smtClean="0"/>
              <a:t>11/30/2022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5B5E1-7F72-4B89-9765-4BB2E08A94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01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153BCA-FCEF-4C74-92F4-010F1B2668E8}" type="datetimeFigureOut">
              <a:rPr lang="en-US" smtClean="0"/>
              <a:t>11/30/2022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45B5E1-7F72-4B89-9765-4BB2E08A94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300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7.png"/><Relationship Id="rId4" Type="http://schemas.openxmlformats.org/officeDocument/2006/relationships/image" Target="../media/image26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0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Calculus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Lecture 7: </a:t>
            </a:r>
            <a:r>
              <a:rPr lang="en-GB" dirty="0"/>
              <a:t>Limits at infinity, infinite limit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2428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9246" y="443753"/>
            <a:ext cx="5971946" cy="404756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54650" y="1556731"/>
            <a:ext cx="4367773" cy="4570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6687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9392" y="290415"/>
            <a:ext cx="5643843" cy="2232028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84539" y="250074"/>
            <a:ext cx="5439055" cy="2966757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1850" y="2576231"/>
            <a:ext cx="5502613" cy="4082584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6" name="TextBox 5"/>
          <p:cNvSpPr txBox="1"/>
          <p:nvPr/>
        </p:nvSpPr>
        <p:spPr>
          <a:xfrm>
            <a:off x="7678263" y="3106271"/>
            <a:ext cx="1734671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H.W</a:t>
            </a:r>
            <a:endParaRPr lang="en-US" sz="3600" b="1" dirty="0">
              <a:solidFill>
                <a:srgbClr val="FF0000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36205" y="3773020"/>
            <a:ext cx="6186100" cy="2751325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1604477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1977470" y="2053651"/>
                <a:ext cx="4251594" cy="120988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360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3600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sz="3600" i="0" smtClean="0"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sz="36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3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→0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US" sz="36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func>
                                <m:funcPr>
                                  <m:ctrlPr>
                                    <a:rPr lang="en-US" sz="36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sSup>
                                    <m:sSupPr>
                                      <m:ctrlPr>
                                        <a:rPr lang="en-US" sz="360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3600" b="0" i="1" smtClean="0">
                                          <a:latin typeface="Cambria Math" panose="02040503050406030204" pitchFamily="18" charset="0"/>
                                        </a:rPr>
                                        <m:t>𝑡𝑎𝑛</m:t>
                                      </m:r>
                                    </m:e>
                                    <m:sup>
                                      <m:r>
                                        <a:rPr lang="en-US" sz="3600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fName>
                                <m:e>
                                  <m:r>
                                    <a:rPr lang="en-US" sz="3600" b="0" i="1" smtClean="0">
                                      <a:latin typeface="Cambria Math" panose="02040503050406030204" pitchFamily="18" charset="0"/>
                                    </a:rPr>
                                    <m:t>(6</m:t>
                                  </m:r>
                                  <m:r>
                                    <a:rPr lang="en-US" sz="36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US" sz="3600" b="0" i="1" smtClean="0"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e>
                              </m:func>
                            </m:num>
                            <m:den>
                              <m:sSup>
                                <m:sSupPr>
                                  <m:ctrlPr>
                                    <a:rPr lang="en-US" sz="36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func>
                                    <m:funcPr>
                                      <m:ctrlPr>
                                        <a:rPr lang="en-US" sz="360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a:rPr lang="en-US" sz="3600" b="0" i="0" smtClean="0">
                                          <a:latin typeface="Cambria Math" panose="02040503050406030204" pitchFamily="18" charset="0"/>
                                        </a:rPr>
                                        <m:t> </m:t>
                                      </m:r>
                                      <m:r>
                                        <m:rPr>
                                          <m:sty m:val="p"/>
                                        </m:rPr>
                                        <a:rPr lang="en-US" sz="3600" i="0" smtClean="0">
                                          <a:latin typeface="Cambria Math" panose="02040503050406030204" pitchFamily="18" charset="0"/>
                                        </a:rPr>
                                        <m:t>cos</m:t>
                                      </m:r>
                                    </m:fName>
                                    <m:e>
                                      <m:r>
                                        <a:rPr lang="en-US" sz="3600" b="0" i="1" smtClean="0">
                                          <a:latin typeface="Cambria Math" panose="02040503050406030204" pitchFamily="18" charset="0"/>
                                        </a:rPr>
                                        <m:t>(</m:t>
                                      </m:r>
                                      <m:r>
                                        <a:rPr lang="en-US" sz="3600" b="0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</m:func>
                                  <m:r>
                                    <a:rPr lang="en-US" sz="3600" b="0" i="1" smtClean="0">
                                      <a:latin typeface="Cambria Math" panose="02040503050406030204" pitchFamily="18" charset="0"/>
                                    </a:rPr>
                                    <m:t>) </m:t>
                                  </m:r>
                                  <m:r>
                                    <a:rPr lang="en-US" sz="3600" b="0" i="1" smtClean="0">
                                      <a:latin typeface="Cambria Math" panose="02040503050406030204" pitchFamily="18" charset="0"/>
                                    </a:rPr>
                                    <m:t>𝑡𝑎𝑛</m:t>
                                  </m:r>
                                </m:e>
                                <m:sup>
                                  <m:r>
                                    <a:rPr lang="en-US" sz="36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3600" b="0" i="1" smtClean="0">
                                  <a:latin typeface="Cambria Math" panose="02040503050406030204" pitchFamily="18" charset="0"/>
                                </a:rPr>
                                <m:t>(7</m:t>
                              </m:r>
                              <m:r>
                                <a:rPr lang="en-US" sz="36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3600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77470" y="2053651"/>
                <a:ext cx="4251594" cy="1209883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/>
          <p:cNvSpPr txBox="1"/>
          <p:nvPr/>
        </p:nvSpPr>
        <p:spPr>
          <a:xfrm>
            <a:off x="1402916" y="526094"/>
            <a:ext cx="970767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Group A math</a:t>
            </a:r>
          </a:p>
          <a:p>
            <a:r>
              <a:rPr lang="en-US" sz="3600" dirty="0" smtClean="0"/>
              <a:t>Find the limit </a:t>
            </a:r>
            <a:r>
              <a:rPr lang="en-US" sz="4400" b="1" dirty="0" smtClean="0"/>
              <a:t>without</a:t>
            </a:r>
            <a:r>
              <a:rPr lang="en-US" sz="4400" dirty="0" smtClean="0"/>
              <a:t> </a:t>
            </a:r>
            <a:r>
              <a:rPr lang="en-US" sz="3600" dirty="0" smtClean="0"/>
              <a:t>using </a:t>
            </a:r>
            <a:r>
              <a:rPr lang="en-US" sz="4400" b="1" dirty="0" err="1" smtClean="0"/>
              <a:t>L’Hopital’s</a:t>
            </a:r>
            <a:r>
              <a:rPr lang="en-US" sz="4400" dirty="0" smtClean="0"/>
              <a:t> </a:t>
            </a:r>
            <a:r>
              <a:rPr lang="en-US" sz="3600" dirty="0" smtClean="0"/>
              <a:t>rule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5559218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1977470" y="2053651"/>
                <a:ext cx="4251594" cy="111158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360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3600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sz="3600" i="0" smtClean="0"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sz="36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3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→0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US" sz="36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3600" b="0" i="1" smtClean="0">
                                  <a:latin typeface="Cambria Math" panose="02040503050406030204" pitchFamily="18" charset="0"/>
                                </a:rPr>
                                <m:t>1−</m:t>
                              </m:r>
                              <m:func>
                                <m:funcPr>
                                  <m:ctrlPr>
                                    <a:rPr lang="en-US" sz="36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sSup>
                                    <m:sSupPr>
                                      <m:ctrlPr>
                                        <a:rPr lang="en-US" sz="360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3600" b="0" i="1" smtClean="0">
                                          <a:latin typeface="Cambria Math" panose="02040503050406030204" pitchFamily="18" charset="0"/>
                                        </a:rPr>
                                        <m:t>𝑠𝑒𝑐</m:t>
                                      </m:r>
                                    </m:e>
                                    <m:sup>
                                      <m:r>
                                        <a:rPr lang="en-US" sz="3600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fName>
                                <m:e>
                                  <m:r>
                                    <a:rPr lang="en-US" sz="3600" b="0" i="1" smtClean="0">
                                      <a:latin typeface="Cambria Math" panose="02040503050406030204" pitchFamily="18" charset="0"/>
                                    </a:rPr>
                                    <m:t>(2</m:t>
                                  </m:r>
                                  <m:r>
                                    <a:rPr lang="en-US" sz="36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US" sz="3600" b="0" i="1" smtClean="0"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e>
                              </m:func>
                            </m:num>
                            <m:den>
                              <m:sSup>
                                <m:sSupPr>
                                  <m:ctrlPr>
                                    <a:rPr lang="en-US" sz="36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36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36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</m:e>
                      </m:func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77470" y="2053651"/>
                <a:ext cx="4251594" cy="1111586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/>
          <p:cNvSpPr txBox="1"/>
          <p:nvPr/>
        </p:nvSpPr>
        <p:spPr>
          <a:xfrm>
            <a:off x="1402916" y="526094"/>
            <a:ext cx="970767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Group </a:t>
            </a:r>
            <a:r>
              <a:rPr lang="en-US" sz="3600" dirty="0"/>
              <a:t>B</a:t>
            </a:r>
            <a:r>
              <a:rPr lang="en-US" sz="3600" dirty="0" smtClean="0"/>
              <a:t> math</a:t>
            </a:r>
          </a:p>
          <a:p>
            <a:r>
              <a:rPr lang="en-US" sz="3600" dirty="0" smtClean="0"/>
              <a:t>Find the limit </a:t>
            </a:r>
            <a:r>
              <a:rPr lang="en-US" sz="4400" b="1" dirty="0" smtClean="0"/>
              <a:t>without</a:t>
            </a:r>
            <a:r>
              <a:rPr lang="en-US" sz="4400" dirty="0" smtClean="0"/>
              <a:t> </a:t>
            </a:r>
            <a:r>
              <a:rPr lang="en-US" sz="3600" dirty="0" smtClean="0"/>
              <a:t>using </a:t>
            </a:r>
            <a:r>
              <a:rPr lang="en-US" sz="4400" b="1" dirty="0" err="1" smtClean="0"/>
              <a:t>L’Hopital’s</a:t>
            </a:r>
            <a:r>
              <a:rPr lang="en-US" sz="4400" dirty="0" smtClean="0"/>
              <a:t> </a:t>
            </a:r>
            <a:r>
              <a:rPr lang="en-US" sz="3600" dirty="0" smtClean="0"/>
              <a:t>rule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7931306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1977470" y="2053651"/>
                <a:ext cx="4251594" cy="111158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360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3600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sz="3600" i="0" smtClean="0"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sz="36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3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→0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US" sz="36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func>
                                <m:funcPr>
                                  <m:ctrlPr>
                                    <a:rPr lang="en-US" sz="36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sSup>
                                    <m:sSupPr>
                                      <m:ctrlPr>
                                        <a:rPr lang="en-US" sz="360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3600" b="0" i="1" smtClean="0">
                                          <a:latin typeface="Cambria Math" panose="02040503050406030204" pitchFamily="18" charset="0"/>
                                        </a:rPr>
                                        <m:t>𝑡𝑎𝑛</m:t>
                                      </m:r>
                                    </m:e>
                                    <m:sup>
                                      <m:r>
                                        <a:rPr lang="en-US" sz="3600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fName>
                                <m:e>
                                  <m:r>
                                    <a:rPr lang="en-US" sz="3600" b="0" i="1" smtClean="0">
                                      <a:latin typeface="Cambria Math" panose="02040503050406030204" pitchFamily="18" charset="0"/>
                                    </a:rPr>
                                    <m:t>(2</m:t>
                                  </m:r>
                                  <m:r>
                                    <a:rPr lang="en-US" sz="36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US" sz="3600" b="0" i="1" smtClean="0"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e>
                              </m:func>
                            </m:num>
                            <m:den>
                              <m:sSup>
                                <m:sSupPr>
                                  <m:ctrlPr>
                                    <a:rPr lang="en-US" sz="36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3600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  <m:r>
                                    <a:rPr lang="en-US" sz="36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36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</m:e>
                      </m:func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77470" y="2053651"/>
                <a:ext cx="4251594" cy="1111586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/>
          <p:cNvSpPr txBox="1"/>
          <p:nvPr/>
        </p:nvSpPr>
        <p:spPr>
          <a:xfrm>
            <a:off x="1402916" y="526094"/>
            <a:ext cx="970767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Group A science</a:t>
            </a:r>
          </a:p>
          <a:p>
            <a:r>
              <a:rPr lang="en-US" sz="3600" dirty="0" smtClean="0"/>
              <a:t>Find the limit </a:t>
            </a:r>
            <a:r>
              <a:rPr lang="en-US" sz="4400" b="1" dirty="0" smtClean="0"/>
              <a:t>without</a:t>
            </a:r>
            <a:r>
              <a:rPr lang="en-US" sz="4400" dirty="0" smtClean="0"/>
              <a:t> </a:t>
            </a:r>
            <a:r>
              <a:rPr lang="en-US" sz="3600" dirty="0" smtClean="0"/>
              <a:t>using </a:t>
            </a:r>
            <a:r>
              <a:rPr lang="en-US" sz="4400" b="1" dirty="0" err="1" smtClean="0"/>
              <a:t>L’Hopital’s</a:t>
            </a:r>
            <a:r>
              <a:rPr lang="en-US" sz="4400" dirty="0" smtClean="0"/>
              <a:t> </a:t>
            </a:r>
            <a:r>
              <a:rPr lang="en-US" sz="3600" dirty="0" smtClean="0"/>
              <a:t>rule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4295673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1977470" y="2053651"/>
                <a:ext cx="4251594" cy="120988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360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3600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sz="3600" i="0" smtClean="0"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sz="36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3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→0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US" sz="36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func>
                                <m:funcPr>
                                  <m:ctrlPr>
                                    <a:rPr lang="en-US" sz="36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sSup>
                                    <m:sSupPr>
                                      <m:ctrlPr>
                                        <a:rPr lang="en-US" sz="360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3600" b="0" i="1" smtClean="0">
                                          <a:latin typeface="Cambria Math" panose="02040503050406030204" pitchFamily="18" charset="0"/>
                                        </a:rPr>
                                        <m:t>𝑠𝑖𝑛</m:t>
                                      </m:r>
                                    </m:e>
                                    <m:sup>
                                      <m:r>
                                        <a:rPr lang="en-US" sz="3600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fName>
                                <m:e>
                                  <m:r>
                                    <a:rPr lang="en-US" sz="3600" b="0" i="1" smtClean="0"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r>
                                    <a:rPr lang="en-US" sz="36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US" sz="3600" b="0" i="1" smtClean="0"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e>
                              </m:func>
                            </m:num>
                            <m:den>
                              <m:r>
                                <a:rPr lang="en-US" sz="3600" b="0" i="1" smtClean="0">
                                  <a:latin typeface="Cambria Math" panose="02040503050406030204" pitchFamily="18" charset="0"/>
                                </a:rPr>
                                <m:t>   </m:t>
                              </m:r>
                              <m:r>
                                <a:rPr lang="en-US" sz="36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d>
                                <m:dPr>
                                  <m:ctrlPr>
                                    <a:rPr lang="en-US" sz="36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3600" b="0" i="1" smtClean="0">
                                      <a:latin typeface="Cambria Math" panose="02040503050406030204" pitchFamily="18" charset="0"/>
                                    </a:rPr>
                                    <m:t>1+</m:t>
                                  </m:r>
                                  <m:func>
                                    <m:funcPr>
                                      <m:ctrlPr>
                                        <a:rPr lang="en-US" sz="36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n-US" sz="3600" b="0" i="0" smtClean="0">
                                          <a:latin typeface="Cambria Math" panose="02040503050406030204" pitchFamily="18" charset="0"/>
                                        </a:rPr>
                                        <m:t>cos</m:t>
                                      </m:r>
                                    </m:fName>
                                    <m:e>
                                      <m:d>
                                        <m:dPr>
                                          <m:ctrlPr>
                                            <a:rPr lang="en-US" sz="3600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sz="3600" b="0" i="1" smtClean="0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</m:d>
                                    </m:e>
                                  </m:func>
                                </m:e>
                              </m:d>
                              <m:r>
                                <a:rPr lang="en-US" sz="3600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77470" y="2053651"/>
                <a:ext cx="4251594" cy="1209883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/>
          <p:cNvSpPr txBox="1"/>
          <p:nvPr/>
        </p:nvSpPr>
        <p:spPr>
          <a:xfrm>
            <a:off x="1402916" y="526094"/>
            <a:ext cx="970767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Group </a:t>
            </a:r>
            <a:r>
              <a:rPr lang="en-US" sz="3600" dirty="0"/>
              <a:t>B</a:t>
            </a:r>
            <a:r>
              <a:rPr lang="en-US" sz="3600" dirty="0" smtClean="0"/>
              <a:t> science</a:t>
            </a:r>
          </a:p>
          <a:p>
            <a:r>
              <a:rPr lang="en-US" sz="3600" dirty="0" smtClean="0"/>
              <a:t>Find the limit </a:t>
            </a:r>
            <a:r>
              <a:rPr lang="en-US" sz="4400" b="1" dirty="0" smtClean="0"/>
              <a:t>without</a:t>
            </a:r>
            <a:r>
              <a:rPr lang="en-US" sz="4400" dirty="0" smtClean="0"/>
              <a:t> </a:t>
            </a:r>
            <a:r>
              <a:rPr lang="en-US" sz="3600" dirty="0" smtClean="0"/>
              <a:t>using </a:t>
            </a:r>
            <a:r>
              <a:rPr lang="en-US" sz="4400" b="1" dirty="0" err="1" smtClean="0"/>
              <a:t>L’Hopital’s</a:t>
            </a:r>
            <a:r>
              <a:rPr lang="en-US" sz="4400" dirty="0" smtClean="0"/>
              <a:t> </a:t>
            </a:r>
            <a:r>
              <a:rPr lang="en-US" sz="3600" dirty="0" smtClean="0"/>
              <a:t>rule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756293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1927366" y="2216489"/>
                <a:ext cx="4251594" cy="104073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360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3600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sz="3600" i="0" smtClean="0"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sz="36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3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→0</m:t>
                              </m:r>
                            </m:lim>
                          </m:limLow>
                        </m:fName>
                        <m:e>
                          <m:sSup>
                            <m:sSupPr>
                              <m:ctrlPr>
                                <a:rPr lang="en-US" sz="36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36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36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  <m:func>
                            <m:funcPr>
                              <m:ctrlPr>
                                <a:rPr lang="en-US" sz="360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3600" i="0" smtClean="0"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en-US" sz="3600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f>
                                <m:fPr>
                                  <m:ctrlPr>
                                    <a:rPr lang="en-US" sz="36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36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num>
                                <m:den>
                                  <m:r>
                                    <a:rPr lang="en-US" sz="36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den>
                              </m:f>
                              <m:r>
                                <a:rPr lang="en-US" sz="3600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</m:func>
                        </m:e>
                      </m:func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27366" y="2216489"/>
                <a:ext cx="4251594" cy="1040734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/>
          <p:cNvSpPr txBox="1"/>
          <p:nvPr/>
        </p:nvSpPr>
        <p:spPr>
          <a:xfrm>
            <a:off x="1402916" y="526094"/>
            <a:ext cx="970767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Group B science </a:t>
            </a:r>
          </a:p>
          <a:p>
            <a:r>
              <a:rPr lang="en-US" sz="3600" dirty="0" smtClean="0"/>
              <a:t>Use the </a:t>
            </a:r>
            <a:r>
              <a:rPr lang="en-US" sz="4400" b="1" dirty="0" smtClean="0"/>
              <a:t>Squeeze</a:t>
            </a:r>
            <a:r>
              <a:rPr lang="en-US" sz="4400" dirty="0" smtClean="0"/>
              <a:t> </a:t>
            </a:r>
            <a:r>
              <a:rPr lang="en-US" sz="3600" dirty="0" smtClean="0"/>
              <a:t>theorem to find the limit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353597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5301" y="97827"/>
            <a:ext cx="10652993" cy="3680797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72994" y="3773169"/>
            <a:ext cx="4082864" cy="30848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5222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1845" y="188258"/>
            <a:ext cx="6263000" cy="115280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91641" y="188258"/>
            <a:ext cx="4029075" cy="338364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63994" y="3674968"/>
            <a:ext cx="3708068" cy="318303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21844" y="1942295"/>
            <a:ext cx="6341517" cy="96227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55264" y="2970959"/>
            <a:ext cx="6826103" cy="36315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5525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2417" y="0"/>
            <a:ext cx="10919629" cy="2985247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7606" y="2998694"/>
            <a:ext cx="9927618" cy="3765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6178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4443" y="295835"/>
            <a:ext cx="11038698" cy="49888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0038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0555" y="121024"/>
            <a:ext cx="10113381" cy="151587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0555" y="1636900"/>
            <a:ext cx="7671266" cy="236039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4307" y="4024183"/>
            <a:ext cx="7298340" cy="16773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1003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0918" y="150584"/>
            <a:ext cx="9453282" cy="6449796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560786" y="5517932"/>
            <a:ext cx="8560676" cy="77251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530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6818" y="242048"/>
            <a:ext cx="7720772" cy="136823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577" y="1561686"/>
            <a:ext cx="5988423" cy="202755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7090" y="3589244"/>
            <a:ext cx="6156911" cy="318889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520423" y="1632977"/>
            <a:ext cx="5658130" cy="3217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024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2204" y="228599"/>
            <a:ext cx="10089498" cy="211118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0304" y="2581836"/>
            <a:ext cx="6892633" cy="392654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56662" y="2786062"/>
            <a:ext cx="4202430" cy="2781020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2780488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312</TotalTime>
  <Words>62</Words>
  <Application>Microsoft Office PowerPoint</Application>
  <PresentationFormat>Widescreen</PresentationFormat>
  <Paragraphs>18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Cambria Math</vt:lpstr>
      <vt:lpstr>Office Theme</vt:lpstr>
      <vt:lpstr>Calculus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 (C)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Calculus</dc:title>
  <dc:creator>DR.Ahmed Saker 2O14</dc:creator>
  <cp:lastModifiedBy>DR.Ahmed Saker 2O14</cp:lastModifiedBy>
  <cp:revision>20</cp:revision>
  <dcterms:created xsi:type="dcterms:W3CDTF">2020-12-02T11:57:44Z</dcterms:created>
  <dcterms:modified xsi:type="dcterms:W3CDTF">2022-11-30T16:56:01Z</dcterms:modified>
</cp:coreProperties>
</file>