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7" r:id="rId5"/>
    <p:sldId id="269" r:id="rId6"/>
    <p:sldId id="270" r:id="rId7"/>
    <p:sldId id="271" r:id="rId8"/>
    <p:sldId id="272" r:id="rId9"/>
    <p:sldId id="273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5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B880-F7B1-49E6-8722-D1430DF97680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6617E-49EF-4450-896A-A095FB9DB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38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B880-F7B1-49E6-8722-D1430DF97680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6617E-49EF-4450-896A-A095FB9DB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65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B880-F7B1-49E6-8722-D1430DF97680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6617E-49EF-4450-896A-A095FB9DB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3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B880-F7B1-49E6-8722-D1430DF97680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6617E-49EF-4450-896A-A095FB9DB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86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B880-F7B1-49E6-8722-D1430DF97680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6617E-49EF-4450-896A-A095FB9DB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65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B880-F7B1-49E6-8722-D1430DF97680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6617E-49EF-4450-896A-A095FB9DB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65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B880-F7B1-49E6-8722-D1430DF97680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6617E-49EF-4450-896A-A095FB9DB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53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B880-F7B1-49E6-8722-D1430DF97680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6617E-49EF-4450-896A-A095FB9DB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6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B880-F7B1-49E6-8722-D1430DF97680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6617E-49EF-4450-896A-A095FB9DB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8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B880-F7B1-49E6-8722-D1430DF97680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6617E-49EF-4450-896A-A095FB9DB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2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B880-F7B1-49E6-8722-D1430DF97680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6617E-49EF-4450-896A-A095FB9DB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63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EB880-F7B1-49E6-8722-D1430DF97680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6617E-49EF-4450-896A-A095FB9DB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0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Argument Of a complex number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464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582" y="636105"/>
            <a:ext cx="10448247" cy="505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676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243" y="247287"/>
            <a:ext cx="8521148" cy="6025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019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611" y="781878"/>
            <a:ext cx="11956626" cy="5049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688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010" y="638021"/>
            <a:ext cx="5101259" cy="37140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15269" y="2239617"/>
            <a:ext cx="10336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H.W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423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14" y="349945"/>
            <a:ext cx="11958312" cy="317513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01147" y="4068417"/>
                <a:ext cx="984636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NOTE: if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</m:t>
                    </m:r>
                    <m:func>
                      <m:func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 smtClean="0"/>
                  <a:t>  is called </a:t>
                </a:r>
                <a:r>
                  <a:rPr lang="en-US" sz="3200" b="1" dirty="0" smtClean="0">
                    <a:solidFill>
                      <a:srgbClr val="FF0000"/>
                    </a:solidFill>
                  </a:rPr>
                  <a:t>Polar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3200" dirty="0" smtClean="0"/>
                  <a:t>form</a:t>
                </a:r>
                <a:endParaRPr lang="en-US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147" y="4068417"/>
                <a:ext cx="9846365" cy="584775"/>
              </a:xfrm>
              <a:prstGeom prst="rect">
                <a:avLst/>
              </a:prstGeom>
              <a:blipFill rotWithShape="0">
                <a:blip r:embed="rId3"/>
                <a:stretch>
                  <a:fillRect l="-1610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0423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3641" y="258932"/>
            <a:ext cx="6709741" cy="60225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172" y="643835"/>
            <a:ext cx="4433929" cy="10126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1841" y="2053674"/>
            <a:ext cx="4106448" cy="7557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640" y="4520647"/>
            <a:ext cx="6179034" cy="56818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150626" y="4562728"/>
                <a:ext cx="1423403" cy="526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n w="0"/>
                          <a:gradFill>
                            <a:gsLst>
                              <a:gs pos="0">
                                <a:schemeClr val="accent5">
                                  <a:lumMod val="50000"/>
                                </a:schemeClr>
                              </a:gs>
                              <a:gs pos="50000">
                                <a:schemeClr val="accent5"/>
                              </a:gs>
                              <a:gs pos="100000">
                                <a:schemeClr val="accent5">
                                  <a:lumMod val="60000"/>
                                  <a:lumOff val="4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6350" stA="53000" endA="300" endPos="35500" dir="5400000" sy="-90000" algn="bl" rotWithShape="0"/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𝜽</m:t>
                      </m:r>
                      <m:r>
                        <a:rPr lang="en-US" i="1" smtClean="0">
                          <a:ln w="0"/>
                          <a:gradFill>
                            <a:gsLst>
                              <a:gs pos="0">
                                <a:schemeClr val="accent5">
                                  <a:lumMod val="50000"/>
                                </a:schemeClr>
                              </a:gs>
                              <a:gs pos="50000">
                                <a:schemeClr val="accent5"/>
                              </a:gs>
                              <a:gs pos="100000">
                                <a:schemeClr val="accent5">
                                  <a:lumMod val="60000"/>
                                  <a:lumOff val="4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6350" stA="53000" endA="300" endPos="35500" dir="5400000" sy="-90000" algn="bl" rotWithShape="0"/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 smtClean="0">
                              <a:ln w="0"/>
                              <a:gradFill>
                                <a:gsLst>
                                  <a:gs pos="0">
                                    <a:schemeClr val="accent5">
                                      <a:lumMod val="50000"/>
                                    </a:schemeClr>
                                  </a:gs>
                                  <a:gs pos="50000">
                                    <a:schemeClr val="accent5"/>
                                  </a:gs>
                                  <a:gs pos="100000">
                                    <a:schemeClr val="accent5">
                                      <a:lumMod val="60000"/>
                                      <a:lumOff val="40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reflection blurRad="6350" stA="53000" endA="300" endPos="35500" dir="5400000" sy="-90000" algn="bl" rotWithShape="0"/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 smtClean="0">
                                  <a:ln w="0"/>
                                  <a:gradFill>
                                    <a:gsLst>
                                      <a:gs pos="0">
                                        <a:schemeClr val="accent5">
                                          <a:lumMod val="50000"/>
                                        </a:schemeClr>
                                      </a:gs>
                                      <a:gs pos="50000">
                                        <a:schemeClr val="accent5"/>
                                      </a:gs>
                                      <a:gs pos="100000">
                                        <a:schemeClr val="accent5">
                                          <a:lumMod val="60000"/>
                                          <a:lumOff val="40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effectLst>
                                    <a:reflection blurRad="6350" stA="53000" endA="300" endPos="35500" dir="5400000" sy="-90000" algn="bl" rotWithShape="0"/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0" smtClean="0">
                                  <a:ln w="0"/>
                                  <a:gradFill>
                                    <a:gsLst>
                                      <a:gs pos="0">
                                        <a:schemeClr val="accent5">
                                          <a:lumMod val="50000"/>
                                        </a:schemeClr>
                                      </a:gs>
                                      <a:gs pos="50000">
                                        <a:schemeClr val="accent5"/>
                                      </a:gs>
                                      <a:gs pos="100000">
                                        <a:schemeClr val="accent5">
                                          <a:lumMod val="60000"/>
                                          <a:lumOff val="40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effectLst>
                                    <a:reflection blurRad="6350" stA="53000" endA="300" endPos="35500" dir="5400000" sy="-90000" algn="bl" rotWithShape="0"/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𝐭𝐚𝐧</m:t>
                              </m:r>
                            </m:e>
                            <m:sup>
                              <m:r>
                                <a:rPr lang="en-US" i="1" smtClean="0">
                                  <a:ln w="0"/>
                                  <a:gradFill>
                                    <a:gsLst>
                                      <a:gs pos="0">
                                        <a:schemeClr val="accent5">
                                          <a:lumMod val="50000"/>
                                        </a:schemeClr>
                                      </a:gs>
                                      <a:gs pos="50000">
                                        <a:schemeClr val="accent5"/>
                                      </a:gs>
                                      <a:gs pos="100000">
                                        <a:schemeClr val="accent5">
                                          <a:lumMod val="60000"/>
                                          <a:lumOff val="40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effectLst>
                                    <a:reflection blurRad="6350" stA="53000" endA="300" endPos="35500" dir="5400000" sy="-90000" algn="bl" rotWithShape="0"/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 smtClean="0">
                                  <a:ln w="0"/>
                                  <a:gradFill>
                                    <a:gsLst>
                                      <a:gs pos="0">
                                        <a:schemeClr val="accent5">
                                          <a:lumMod val="50000"/>
                                        </a:schemeClr>
                                      </a:gs>
                                      <a:gs pos="50000">
                                        <a:schemeClr val="accent5"/>
                                      </a:gs>
                                      <a:gs pos="100000">
                                        <a:schemeClr val="accent5">
                                          <a:lumMod val="60000"/>
                                          <a:lumOff val="40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effectLst>
                                    <a:reflection blurRad="6350" stA="53000" endA="300" endPos="35500" dir="5400000" sy="-90000" algn="bl" rotWithShape="0"/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p>
                        </m:fName>
                        <m:e>
                          <m:r>
                            <a:rPr lang="en-US" i="1" smtClean="0">
                              <a:ln w="0"/>
                              <a:gradFill>
                                <a:gsLst>
                                  <a:gs pos="0">
                                    <a:schemeClr val="accent5">
                                      <a:lumMod val="50000"/>
                                    </a:schemeClr>
                                  </a:gs>
                                  <a:gs pos="50000">
                                    <a:schemeClr val="accent5"/>
                                  </a:gs>
                                  <a:gs pos="100000">
                                    <a:schemeClr val="accent5">
                                      <a:lumMod val="60000"/>
                                      <a:lumOff val="40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reflection blurRad="6350" stA="53000" endA="300" endPos="35500" dir="5400000" sy="-90000" algn="bl" rotWithShape="0"/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i="1" smtClean="0">
                                  <a:ln w="0"/>
                                  <a:gradFill>
                                    <a:gsLst>
                                      <a:gs pos="0">
                                        <a:schemeClr val="accent5">
                                          <a:lumMod val="50000"/>
                                        </a:schemeClr>
                                      </a:gs>
                                      <a:gs pos="50000">
                                        <a:schemeClr val="accent5"/>
                                      </a:gs>
                                      <a:gs pos="100000">
                                        <a:schemeClr val="accent5">
                                          <a:lumMod val="60000"/>
                                          <a:lumOff val="40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effectLst>
                                    <a:reflection blurRad="6350" stA="53000" endA="300" endPos="35500" dir="5400000" sy="-90000" algn="bl" rotWithShape="0"/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ln w="0"/>
                                  <a:gradFill>
                                    <a:gsLst>
                                      <a:gs pos="0">
                                        <a:schemeClr val="accent5">
                                          <a:lumMod val="50000"/>
                                        </a:schemeClr>
                                      </a:gs>
                                      <a:gs pos="50000">
                                        <a:schemeClr val="accent5"/>
                                      </a:gs>
                                      <a:gs pos="100000">
                                        <a:schemeClr val="accent5">
                                          <a:lumMod val="60000"/>
                                          <a:lumOff val="40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effectLst>
                                    <a:reflection blurRad="6350" stA="53000" endA="300" endPos="35500" dir="5400000" sy="-90000" algn="bl" rotWithShape="0"/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𝒃</m:t>
                              </m:r>
                            </m:num>
                            <m:den>
                              <m:r>
                                <a:rPr lang="en-US" i="1" smtClean="0">
                                  <a:ln w="0"/>
                                  <a:gradFill>
                                    <a:gsLst>
                                      <a:gs pos="0">
                                        <a:schemeClr val="accent5">
                                          <a:lumMod val="50000"/>
                                        </a:schemeClr>
                                      </a:gs>
                                      <a:gs pos="50000">
                                        <a:schemeClr val="accent5"/>
                                      </a:gs>
                                      <a:gs pos="100000">
                                        <a:schemeClr val="accent5">
                                          <a:lumMod val="60000"/>
                                          <a:lumOff val="40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effectLst>
                                    <a:reflection blurRad="6350" stA="53000" endA="300" endPos="35500" dir="5400000" sy="-90000" algn="bl" rotWithShape="0"/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den>
                          </m:f>
                          <m:r>
                            <a:rPr lang="en-US" i="1" smtClean="0">
                              <a:ln w="0"/>
                              <a:gradFill>
                                <a:gsLst>
                                  <a:gs pos="0">
                                    <a:schemeClr val="accent5">
                                      <a:lumMod val="50000"/>
                                    </a:schemeClr>
                                  </a:gs>
                                  <a:gs pos="50000">
                                    <a:schemeClr val="accent5"/>
                                  </a:gs>
                                  <a:gs pos="100000">
                                    <a:schemeClr val="accent5">
                                      <a:lumMod val="60000"/>
                                      <a:lumOff val="40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reflection blurRad="6350" stA="53000" endA="300" endPos="35500" dir="5400000" sy="-90000" algn="bl" rotWithShape="0"/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dirty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0626" y="4562728"/>
                <a:ext cx="1423403" cy="526106"/>
              </a:xfrm>
              <a:prstGeom prst="rect">
                <a:avLst/>
              </a:prstGeom>
              <a:blipFill rotWithShape="0">
                <a:blip r:embed="rId6"/>
                <a:stretch>
                  <a:fillRect b="-839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197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2216" y="2953371"/>
            <a:ext cx="4331251" cy="35662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992" y="225287"/>
            <a:ext cx="7795659" cy="309458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351957" y="1296264"/>
            <a:ext cx="1495346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or </a:t>
            </a:r>
            <a:r>
              <a:rPr lang="en-US" b="1" dirty="0" smtClean="0">
                <a:solidFill>
                  <a:srgbClr val="FF0000"/>
                </a:solidFill>
              </a:rPr>
              <a:t>Polar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form</a:t>
            </a:r>
          </a:p>
        </p:txBody>
      </p:sp>
    </p:spTree>
    <p:extLst>
      <p:ext uri="{BB962C8B-B14F-4D97-AF65-F5344CB8AC3E}">
        <p14:creationId xmlns:p14="http://schemas.microsoft.com/office/powerpoint/2010/main" val="21968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3356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995530" y="1974574"/>
                <a:ext cx="4525618" cy="114646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6600" b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6600" b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6600" b="1" i="0" smtClean="0">
                                  <a:latin typeface="Cambria Math" panose="02040503050406030204" pitchFamily="18" charset="0"/>
                                </a:rPr>
                                <m:t>𝐙</m:t>
                              </m:r>
                            </m:e>
                            <m:sup>
                              <m:r>
                                <a:rPr lang="en-US" sz="6600" b="1" i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  <m:r>
                        <a:rPr lang="en-US" sz="6600" b="1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6600" b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6600" b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en-US" sz="6600" b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6600" b="1" i="0" smtClean="0">
                                      <a:latin typeface="Cambria Math" panose="02040503050406030204" pitchFamily="18" charset="0"/>
                                    </a:rPr>
                                    <m:t>𝐙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lang="en-US" sz="66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5400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530" y="1974574"/>
                <a:ext cx="4525618" cy="114646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855304" y="609600"/>
                <a:ext cx="882594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dirty="0" smtClean="0"/>
                  <a:t>Let </a:t>
                </a:r>
                <a14:m>
                  <m:oMath xmlns:m="http://schemas.openxmlformats.org/officeDocument/2006/math">
                    <m:r>
                      <a:rPr lang="en-US" sz="6000" b="1" i="0" dirty="0" smtClean="0">
                        <a:latin typeface="Cambria Math" panose="02040503050406030204" pitchFamily="18" charset="0"/>
                      </a:rPr>
                      <m:t>𝐙</m:t>
                    </m:r>
                    <m:r>
                      <a:rPr lang="en-US" sz="6000" b="1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6000" b="1" i="0" dirty="0" err="1" smtClean="0">
                        <a:latin typeface="Cambria Math" panose="02040503050406030204" pitchFamily="18" charset="0"/>
                      </a:rPr>
                      <m:t>𝐚</m:t>
                    </m:r>
                    <m:r>
                      <a:rPr lang="en-US" sz="6000" b="1" i="0" dirty="0" err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6000" b="1" i="0" dirty="0" err="1" smtClean="0">
                        <a:latin typeface="Cambria Math" panose="02040503050406030204" pitchFamily="18" charset="0"/>
                      </a:rPr>
                      <m:t>𝐛𝐢</m:t>
                    </m:r>
                    <m:r>
                      <a:rPr lang="en-US" sz="6000" b="1" i="0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6000" dirty="0" smtClean="0"/>
                  <a:t>show that</a:t>
                </a:r>
                <a:endParaRPr lang="en-US" sz="6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5304" y="609600"/>
                <a:ext cx="8825948" cy="1015663"/>
              </a:xfrm>
              <a:prstGeom prst="rect">
                <a:avLst/>
              </a:prstGeom>
              <a:blipFill rotWithShape="0">
                <a:blip r:embed="rId3"/>
                <a:stretch>
                  <a:fillRect l="-4144" t="-17964" b="-39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3416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515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54017" y="4797287"/>
            <a:ext cx="1802296" cy="4638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687" y="167703"/>
            <a:ext cx="9190710" cy="604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186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538" y="979003"/>
            <a:ext cx="10880864" cy="425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700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3026" y="544954"/>
            <a:ext cx="8931965" cy="570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847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1220" y="291549"/>
            <a:ext cx="8699789" cy="619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623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765" y="166744"/>
            <a:ext cx="8759687" cy="6360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093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948" y="715366"/>
            <a:ext cx="9552783" cy="530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091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4734" y="834887"/>
            <a:ext cx="8322630" cy="499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063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436" y="569843"/>
            <a:ext cx="9911920" cy="557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276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31</Words>
  <Application>Microsoft Office PowerPoint</Application>
  <PresentationFormat>Widescreen</PresentationFormat>
  <Paragraphs>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Office Theme</vt:lpstr>
      <vt:lpstr> Argument Of a complex number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2O14</dc:creator>
  <cp:lastModifiedBy>DR.Ahmed Saker 2O14</cp:lastModifiedBy>
  <cp:revision>13</cp:revision>
  <dcterms:created xsi:type="dcterms:W3CDTF">2021-11-06T17:14:37Z</dcterms:created>
  <dcterms:modified xsi:type="dcterms:W3CDTF">2022-11-27T17:56:56Z</dcterms:modified>
</cp:coreProperties>
</file>