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2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2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3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2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5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5F7D-8ED0-467B-B26E-77608280C82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3663-D250-456F-811A-E4D03B769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9: </a:t>
            </a:r>
            <a:r>
              <a:rPr lang="en-GB" dirty="0" smtClean="0">
                <a:effectLst/>
              </a:rPr>
              <a:t>Tangent and derivative, slope and tangent line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8192" y="11273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538" y="1675224"/>
            <a:ext cx="6987650" cy="9051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3298" y="258036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764055" y="2455102"/>
            <a:ext cx="2367419" cy="12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9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70" y="297395"/>
            <a:ext cx="10542494" cy="4246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0612" y="4585448"/>
                <a:ext cx="10838329" cy="1659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DEFINITION</a:t>
                </a:r>
              </a:p>
              <a:p>
                <a:r>
                  <a:rPr lang="en-US" sz="2800" dirty="0" smtClean="0"/>
                  <a:t>A function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is said to be differentiable 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if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dirty="0" smtClean="0"/>
                  <a:t>   this limit exists, it is called the derivative of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and is denoted by 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12" y="4585448"/>
                <a:ext cx="10838329" cy="1659557"/>
              </a:xfrm>
              <a:prstGeom prst="rect">
                <a:avLst/>
              </a:prstGeom>
              <a:blipFill rotWithShape="0">
                <a:blip r:embed="rId3"/>
                <a:stretch>
                  <a:fillRect l="-1125" t="-3309" r="-225" b="-9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0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0988" y="134472"/>
                <a:ext cx="11080376" cy="4483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EXAMPLES:  Find the derivative of </a:t>
                </a:r>
                <a:r>
                  <a:rPr lang="en-US" sz="2400" i="1" dirty="0" smtClean="0"/>
                  <a:t>f(x</a:t>
                </a:r>
                <a:r>
                  <a:rPr lang="en-US" sz="2400" dirty="0" smtClean="0"/>
                  <a:t>) using the definition we have.</a:t>
                </a:r>
              </a:p>
              <a:p>
                <a:r>
                  <a:rPr lang="en-US" sz="2400" dirty="0"/>
                  <a:t>	1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2)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4)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5)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    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 smtClean="0"/>
                  <a:t> find 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3)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́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(1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6)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7)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	8)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≥1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88" y="134472"/>
                <a:ext cx="11080376" cy="4483600"/>
              </a:xfrm>
              <a:prstGeom prst="rect">
                <a:avLst/>
              </a:prstGeom>
              <a:blipFill rotWithShape="0">
                <a:blip r:embed="rId2"/>
                <a:stretch>
                  <a:fillRect l="-881" t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4435" y="4652681"/>
                <a:ext cx="11362765" cy="1420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Example 9: find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given that the function is differentiable 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 smtClean="0"/>
                  <a:t>, </a:t>
                </a:r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where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35" y="4652681"/>
                <a:ext cx="11362765" cy="1420902"/>
              </a:xfrm>
              <a:prstGeom prst="rect">
                <a:avLst/>
              </a:prstGeom>
              <a:blipFill rotWithShape="0">
                <a:blip r:embed="rId3"/>
                <a:stretch>
                  <a:fillRect l="-805" t="-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27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6494" y="421345"/>
                <a:ext cx="11362765" cy="2833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Example 10: find A and B given that the function is differentiable at x=1, </a:t>
                </a:r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where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Example 11: show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/>
                  <a:t> is not differentiable at x=0</a:t>
                </a:r>
              </a:p>
              <a:p>
                <a:r>
                  <a:rPr lang="en-US" sz="2400" dirty="0" smtClean="0"/>
                  <a:t>Example 12: show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≤1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 smtClean="0"/>
                  <a:t> is not differentiable at x=1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94" y="421345"/>
                <a:ext cx="11362765" cy="2833917"/>
              </a:xfrm>
              <a:prstGeom prst="rect">
                <a:avLst/>
              </a:prstGeom>
              <a:blipFill rotWithShape="0">
                <a:blip r:embed="rId2"/>
                <a:stretch>
                  <a:fillRect l="-805" t="-1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753" y="3496231"/>
                <a:ext cx="11430000" cy="1614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n/>
                    <a:pattFill prst="dk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tx1">
                          <a:lumMod val="75000"/>
                          <a:lumOff val="25000"/>
                        </a:schemeClr>
                      </a:bgClr>
                    </a:pattFill>
                    <a:effectLst>
                      <a:outerShdw blurRad="38100" dist="19050" dir="2700000" algn="tl" rotWithShape="0">
                        <a:schemeClr val="dk1">
                          <a:lumMod val="50000"/>
                          <a:alpha val="40000"/>
                        </a:schemeClr>
                      </a:outerShdw>
                    </a:effectLst>
                  </a:rPr>
                  <a:t>Tangent line</a:t>
                </a:r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is differentiable 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 smtClean="0"/>
                  <a:t>, the line passes through the point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sz="2400" dirty="0" smtClean="0"/>
                  <a:t> with slope 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r>
                  <a:rPr lang="en-US" sz="2400" dirty="0" smtClean="0"/>
                  <a:t> is the </a:t>
                </a:r>
                <a:r>
                  <a:rPr lang="en-US" sz="2400" b="1" dirty="0" smtClean="0"/>
                  <a:t>tangent line</a:t>
                </a:r>
                <a:r>
                  <a:rPr lang="en-US" sz="2400" dirty="0" smtClean="0"/>
                  <a:t> at that point. As an equation for this line we can write</a:t>
                </a:r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́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" y="3496231"/>
                <a:ext cx="11430000" cy="1614801"/>
              </a:xfrm>
              <a:prstGeom prst="rect">
                <a:avLst/>
              </a:prstGeom>
              <a:blipFill rotWithShape="0">
                <a:blip r:embed="rId3"/>
                <a:stretch>
                  <a:fillRect l="-853" r="-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35424" y="5472953"/>
                <a:ext cx="10797988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Example 1: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 smtClean="0"/>
                  <a:t>   write an equation for the tangent line at the point (4,2).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24" y="5472953"/>
                <a:ext cx="10797988" cy="465769"/>
              </a:xfrm>
              <a:prstGeom prst="rect">
                <a:avLst/>
              </a:prstGeom>
              <a:blipFill rotWithShape="0">
                <a:blip r:embed="rId4"/>
                <a:stretch>
                  <a:fillRect l="-90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43753" y="3255262"/>
            <a:ext cx="11430000" cy="20683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2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8224" y="537882"/>
                <a:ext cx="10354235" cy="135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Examples: </a:t>
                </a:r>
                <a:r>
                  <a:rPr lang="en-US" sz="2400" dirty="0"/>
                  <a:t> write an equation for the tangent line at the point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))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1)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=5−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 at c=2	2)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/>
                  <a:t>  at c=-2	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 smtClean="0"/>
                  <a:t>  at c=4</a:t>
                </a:r>
                <a:endParaRPr lang="en-US" sz="2400" dirty="0"/>
              </a:p>
              <a:p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24" y="537882"/>
                <a:ext cx="10354235" cy="1354538"/>
              </a:xfrm>
              <a:prstGeom prst="rect">
                <a:avLst/>
              </a:prstGeom>
              <a:blipFill rotWithShape="0">
                <a:blip r:embed="rId2"/>
                <a:stretch>
                  <a:fillRect l="-942" t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03" y="3745566"/>
            <a:ext cx="6926404" cy="570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97" y="2837330"/>
            <a:ext cx="7867037" cy="723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097" y="2380129"/>
            <a:ext cx="2158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Slope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6203" y="4666129"/>
                <a:ext cx="10737244" cy="496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Ex: find the slope 1)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 smtClean="0"/>
                  <a:t>   at x=1,	  2)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sz="2400" dirty="0" smtClean="0"/>
                  <a:t>  at x=2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03" y="4666129"/>
                <a:ext cx="10737244" cy="496418"/>
              </a:xfrm>
              <a:prstGeom prst="rect">
                <a:avLst/>
              </a:prstGeom>
              <a:blipFill rotWithShape="0">
                <a:blip r:embed="rId5"/>
                <a:stretch>
                  <a:fillRect l="-909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203" y="1692834"/>
            <a:ext cx="6975477" cy="5124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123" y="2331188"/>
            <a:ext cx="8030011" cy="12297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61" y="129114"/>
            <a:ext cx="6898331" cy="63029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9696" y="1209955"/>
            <a:ext cx="4099312" cy="385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56" y="282387"/>
            <a:ext cx="6799359" cy="5614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223" y="16097"/>
            <a:ext cx="4505325" cy="9122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56" y="928332"/>
            <a:ext cx="6758421" cy="755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320" y="1688576"/>
            <a:ext cx="7323040" cy="7323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118" y="2427108"/>
            <a:ext cx="7052423" cy="10919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451" y="3581687"/>
            <a:ext cx="8179557" cy="3061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355541" y="5768788"/>
            <a:ext cx="1366467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H.W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30" y="497334"/>
            <a:ext cx="7174006" cy="27316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30" y="3429000"/>
            <a:ext cx="8230470" cy="19694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30" y="5598459"/>
            <a:ext cx="5292394" cy="7286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8668" y="5598459"/>
            <a:ext cx="5286264" cy="833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425" y="2580435"/>
            <a:ext cx="6138507" cy="648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229596" y="1250573"/>
            <a:ext cx="1366467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H.W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53" y="1089765"/>
            <a:ext cx="6211456" cy="10479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8088" y="127765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139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DR.Ahmed Saker 2O14</dc:creator>
  <cp:lastModifiedBy>DR.Ahmed Saker 2O14</cp:lastModifiedBy>
  <cp:revision>22</cp:revision>
  <dcterms:created xsi:type="dcterms:W3CDTF">2020-12-13T16:31:08Z</dcterms:created>
  <dcterms:modified xsi:type="dcterms:W3CDTF">2021-03-07T08:15:04Z</dcterms:modified>
</cp:coreProperties>
</file>