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93B6-85C7-427F-BB45-79B8565DD0EE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3F2B-E8F0-4F22-8559-249209DA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0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93B6-85C7-427F-BB45-79B8565DD0EE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3F2B-E8F0-4F22-8559-249209DA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0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93B6-85C7-427F-BB45-79B8565DD0EE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3F2B-E8F0-4F22-8559-249209DA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5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93B6-85C7-427F-BB45-79B8565DD0EE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3F2B-E8F0-4F22-8559-249209DA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6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93B6-85C7-427F-BB45-79B8565DD0EE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3F2B-E8F0-4F22-8559-249209DA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3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93B6-85C7-427F-BB45-79B8565DD0EE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3F2B-E8F0-4F22-8559-249209DA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7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93B6-85C7-427F-BB45-79B8565DD0EE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3F2B-E8F0-4F22-8559-249209DA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1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93B6-85C7-427F-BB45-79B8565DD0EE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3F2B-E8F0-4F22-8559-249209DA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0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93B6-85C7-427F-BB45-79B8565DD0EE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3F2B-E8F0-4F22-8559-249209DA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7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93B6-85C7-427F-BB45-79B8565DD0EE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3F2B-E8F0-4F22-8559-249209DA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993B6-85C7-427F-BB45-79B8565DD0EE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33F2B-E8F0-4F22-8559-249209DA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6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993B6-85C7-427F-BB45-79B8565DD0EE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33F2B-E8F0-4F22-8559-249209DA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1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609" y="1122363"/>
            <a:ext cx="10005391" cy="2387600"/>
          </a:xfrm>
        </p:spPr>
        <p:txBody>
          <a:bodyPr>
            <a:normAutofit/>
            <a:scene3d>
              <a:camera prst="obliqueTopLeft"/>
              <a:lightRig rig="threePt" dir="t"/>
            </a:scene3d>
          </a:bodyPr>
          <a:lstStyle/>
          <a:p>
            <a:r>
              <a:rPr lang="en-US" sz="80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</a:rPr>
              <a:t>Finite Mathematics</a:t>
            </a:r>
            <a:endParaRPr lang="en-US" sz="8000" b="1" dirty="0">
              <a:ln w="22225">
                <a:solidFill>
                  <a:srgbClr val="7030A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7: 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Polynomial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77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89" y="1086679"/>
            <a:ext cx="7105640" cy="6951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089" y="185533"/>
            <a:ext cx="9382511" cy="7951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84" y="2165280"/>
            <a:ext cx="10249951" cy="317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91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827" y="861392"/>
            <a:ext cx="11397075" cy="492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94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887" y="569844"/>
            <a:ext cx="9540397" cy="477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758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256" y="940904"/>
            <a:ext cx="11243236" cy="16035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710" y="2676939"/>
            <a:ext cx="10992782" cy="359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329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357" y="410818"/>
            <a:ext cx="4575683" cy="5184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817" y="1282769"/>
            <a:ext cx="11184188" cy="415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009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261" y="477078"/>
            <a:ext cx="8800271" cy="9939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261" y="1683025"/>
            <a:ext cx="6386222" cy="16167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338" y="4088912"/>
            <a:ext cx="7004879" cy="1244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261" y="3575011"/>
            <a:ext cx="6762956" cy="5139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83424" y="1497495"/>
            <a:ext cx="4118246" cy="4945572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394147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3521" y="304800"/>
            <a:ext cx="4093588" cy="6075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760" y="912329"/>
            <a:ext cx="9939718" cy="8736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716" y="2637183"/>
            <a:ext cx="7585202" cy="1766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430" y="1785937"/>
            <a:ext cx="7496488" cy="87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546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066" y="755375"/>
            <a:ext cx="11369842" cy="455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300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26" y="1166192"/>
            <a:ext cx="10728814" cy="3975652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66346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109" y="357807"/>
            <a:ext cx="11176238" cy="61490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7228" y="1364975"/>
            <a:ext cx="5163576" cy="37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549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764" y="371061"/>
            <a:ext cx="5467733" cy="9340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497" y="1305132"/>
            <a:ext cx="11630148" cy="364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95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913" y="119270"/>
            <a:ext cx="8507833" cy="15726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07165" y="3697356"/>
                <a:ext cx="8839200" cy="1236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Find GCD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−1 ,  </m:t>
                    </m:r>
                  </m:oMath>
                </a14:m>
                <a:endParaRPr lang="en-US" sz="2400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 smtClean="0"/>
                  <a:t>+1</a:t>
                </a:r>
              </a:p>
              <a:p>
                <a:r>
                  <a:rPr lang="en-US" sz="2400" dirty="0" smtClean="0"/>
                  <a:t>How find GCD, as following :-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165" y="3697356"/>
                <a:ext cx="8839200" cy="1236108"/>
              </a:xfrm>
              <a:prstGeom prst="rect">
                <a:avLst/>
              </a:prstGeom>
              <a:blipFill rotWithShape="0">
                <a:blip r:embed="rId3"/>
                <a:stretch>
                  <a:fillRect l="-1034" t="-3465" b="-7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007165" y="1661696"/>
            <a:ext cx="9448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 we divide the polynomial 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P(x)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by the polynomial 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g(x)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and the remainder 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R(x) is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equal to zero, then the polynomial 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g(x)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 the greatest common factor of 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P(x).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764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249" y="1245290"/>
            <a:ext cx="5349268" cy="9015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249" y="2252456"/>
            <a:ext cx="5725351" cy="10870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249" y="3339548"/>
            <a:ext cx="6371233" cy="11798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3482" y="1696071"/>
            <a:ext cx="4359369" cy="9206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10958" y="2815673"/>
            <a:ext cx="5417827" cy="7524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4566" y="3568357"/>
            <a:ext cx="2717199" cy="5677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9997" y="4254360"/>
            <a:ext cx="3280967" cy="83571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14052" y="1404730"/>
            <a:ext cx="5393635" cy="36385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2249" y="675861"/>
            <a:ext cx="5919525" cy="52081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7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5409" y="154470"/>
            <a:ext cx="3476625" cy="4000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224" y="1161842"/>
            <a:ext cx="2400300" cy="18573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274" y="3517831"/>
            <a:ext cx="2762250" cy="2181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4558" y="1161842"/>
            <a:ext cx="2809875" cy="2295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3387" y="3600450"/>
            <a:ext cx="3276600" cy="2533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40818" y="909429"/>
            <a:ext cx="3114675" cy="2362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31193" y="3457367"/>
            <a:ext cx="392430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55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998" y="1113184"/>
            <a:ext cx="10756270" cy="483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30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700" y="2879034"/>
            <a:ext cx="10267310" cy="27796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914" y="1046923"/>
            <a:ext cx="11528039" cy="17360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845" y="2944665"/>
            <a:ext cx="751855" cy="271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8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813" y="834887"/>
            <a:ext cx="6412037" cy="17722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813" y="2915478"/>
            <a:ext cx="10604514" cy="270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26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00877" y="365125"/>
                <a:ext cx="11353800" cy="6247710"/>
              </a:xfrm>
            </p:spPr>
            <p:txBody>
              <a:bodyPr>
                <a:normAutofit fontScale="90000"/>
              </a:bodyPr>
              <a:lstStyle/>
              <a:p>
                <a:pPr/>
                <a:r>
                  <a:rPr lang="en-US" sz="2800" b="1" dirty="0" smtClean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pattFill prst="narHorz">
                      <a:fgClr>
                        <a:schemeClr val="accent3"/>
                      </a:fgClr>
                      <a:bgClr>
                        <a:schemeClr val="accent3">
                          <a:lumMod val="40000"/>
                          <a:lumOff val="60000"/>
                        </a:schemeClr>
                      </a:bgClr>
                    </a:patt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Polynomials</a:t>
                </a:r>
                <a:r>
                  <a:rPr lang="en-US" sz="2800" dirty="0" smtClean="0"/>
                  <a:t>: we mean an expression of the form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sz="2800" dirty="0" smtClean="0"/>
                  <a:t>The symbols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,…, 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800" dirty="0" smtClean="0"/>
                  <a:t> here are not unknowns or variables for some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800" dirty="0" smtClean="0"/>
                  <a:t>.</a:t>
                </a:r>
                <a:br>
                  <a:rPr lang="en-US" sz="2800" dirty="0" smtClean="0"/>
                </a:br>
                <a:r>
                  <a:rPr lang="en-US" sz="2800" dirty="0" smtClean="0"/>
                  <a:t/>
                </a:r>
                <a:br>
                  <a:rPr lang="en-US" sz="2800" dirty="0" smtClean="0"/>
                </a:br>
                <a:r>
                  <a:rPr lang="en-US" sz="2800" b="1" dirty="0" smtClean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pattFill prst="narHorz">
                      <a:fgClr>
                        <a:schemeClr val="accent3"/>
                      </a:fgClr>
                      <a:bgClr>
                        <a:schemeClr val="accent3">
                          <a:lumMod val="40000"/>
                          <a:lumOff val="60000"/>
                        </a:schemeClr>
                      </a:bgClr>
                    </a:patt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Multiplication of polynomials:</a:t>
                </a:r>
                <a:r>
                  <a:rPr lang="en-US" sz="2800" dirty="0" smtClean="0"/>
                  <a:t/>
                </a:r>
                <a:br>
                  <a:rPr lang="en-US" sz="2800" dirty="0" smtClean="0"/>
                </a:br>
                <a:r>
                  <a:rPr lang="en-US" sz="2800" dirty="0" smtClean="0"/>
                  <a:t>if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 smtClean="0"/>
                  <a:t>,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800" dirty="0" smtClean="0"/>
                  <a:t> and  </a:t>
                </a:r>
                <a:br>
                  <a:rPr lang="en-US" sz="2800" dirty="0" smtClean="0"/>
                </a:br>
                <a:r>
                  <a:rPr lang="en-US" sz="2800" dirty="0" smtClean="0"/>
                  <a:t>g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800" dirty="0" smtClean="0"/>
                  <a:t/>
                </a:r>
                <a:br>
                  <a:rPr lang="en-US" sz="2800" dirty="0" smtClean="0"/>
                </a:br>
                <a:r>
                  <a:rPr lang="en-US" sz="2800" dirty="0" smtClean="0"/>
                  <a:t>also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…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 smtClean="0"/>
                  <a:t> </a:t>
                </a:r>
                <a:br>
                  <a:rPr lang="en-US" sz="2800" dirty="0" smtClean="0"/>
                </a:br>
                <a:r>
                  <a:rPr lang="en-US" sz="2800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800" dirty="0" smtClean="0"/>
                  <a:t> </a:t>
                </a:r>
                <a:br>
                  <a:rPr lang="en-US" sz="28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r>
                  <a:rPr lang="en-US" sz="2800" dirty="0" smtClean="0"/>
                  <a:t/>
                </a:r>
                <a:br>
                  <a:rPr lang="en-US" sz="2800" dirty="0" smtClean="0"/>
                </a:br>
                <a:r>
                  <a:rPr lang="en-US" sz="2800" dirty="0"/>
                  <a:t> </a:t>
                </a:r>
                <a:r>
                  <a:rPr lang="en-US" sz="2800" dirty="0" smtClean="0"/>
                  <a:t>and so on</a:t>
                </a:r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00877" y="365125"/>
                <a:ext cx="11353800" cy="6247710"/>
              </a:xfrm>
              <a:blipFill rotWithShape="0">
                <a:blip r:embed="rId2"/>
                <a:stretch>
                  <a:fillRect l="-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97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14" y="188496"/>
            <a:ext cx="8028537" cy="32649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14" y="3641242"/>
            <a:ext cx="10767439" cy="216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7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54</Words>
  <Application>Microsoft Office PowerPoint</Application>
  <PresentationFormat>Widescreen</PresentationFormat>
  <Paragraphs>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Finite Mathematics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Polynomials: we mean an expression of the form f(x)=a_m x^m+a_(m-1) x^(m-1)+…+a_2 x^2+a_1 x^1+a_0, a_i∈R. The symbols x, x^2,…, x^m here are not unknowns or variables for some m∈Z^+∪{0} and a_m≠0.  Multiplication of polynomials: if f(x)=a_m x^m+a_(m-1) x^(m-1)+…+a_2 x^2+a_1 x^1+a_0, a_i∈R and   g(x)=b_n x^n+b_(n-1) x^(n-1)+…+b_2 x^2+b_1 x^1+b_0,  b_j∈R also f(x).g(x)=c_(n+m) x^(n+m)+…+c_2 x^2+c_1 x^1+c_0  where c_k=∑_(i+j=k)▒〖a_i b_j 〗  c_0=a_0 b_0 c_1=a_1 b_0+a_0 b_1   c_2=a_2 b_0+a_0 b_2+a_1 b_1 c_3=a_3 b_0+a_0 b_3+a_1 b_2+a_2 b_1 c_4=a_4 b_0+a_0 b_4+a_3 b_1+a_1 b_3+a_2 b_2 c_5=a_5 b_0+a_0 b_5+a_4 b_1+a_1 b_4+a_3 b_2+a_2 b_3  and so 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2O14</dc:creator>
  <cp:lastModifiedBy>DR.Ahmed Saker 2O14</cp:lastModifiedBy>
  <cp:revision>33</cp:revision>
  <dcterms:created xsi:type="dcterms:W3CDTF">2022-01-26T17:53:20Z</dcterms:created>
  <dcterms:modified xsi:type="dcterms:W3CDTF">2022-12-04T18:57:09Z</dcterms:modified>
</cp:coreProperties>
</file>