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0" r:id="rId4"/>
    <p:sldId id="28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5DD2-2C18-40A3-8D4F-B78ED1811C1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6C9D-117C-4F71-B9AA-1D6810DA5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7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5DD2-2C18-40A3-8D4F-B78ED1811C1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6C9D-117C-4F71-B9AA-1D6810DA5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8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5DD2-2C18-40A3-8D4F-B78ED1811C1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6C9D-117C-4F71-B9AA-1D6810DA5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6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5DD2-2C18-40A3-8D4F-B78ED1811C1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6C9D-117C-4F71-B9AA-1D6810DA5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2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5DD2-2C18-40A3-8D4F-B78ED1811C1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6C9D-117C-4F71-B9AA-1D6810DA5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9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5DD2-2C18-40A3-8D4F-B78ED1811C1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6C9D-117C-4F71-B9AA-1D6810DA5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7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5DD2-2C18-40A3-8D4F-B78ED1811C1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6C9D-117C-4F71-B9AA-1D6810DA5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0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5DD2-2C18-40A3-8D4F-B78ED1811C1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6C9D-117C-4F71-B9AA-1D6810DA5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0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5DD2-2C18-40A3-8D4F-B78ED1811C1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6C9D-117C-4F71-B9AA-1D6810DA5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5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5DD2-2C18-40A3-8D4F-B78ED1811C1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6C9D-117C-4F71-B9AA-1D6810DA5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1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5DD2-2C18-40A3-8D4F-B78ED1811C1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6C9D-117C-4F71-B9AA-1D6810DA5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2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35DD2-2C18-40A3-8D4F-B78ED1811C12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56C9D-117C-4F71-B9AA-1D6810DA5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5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Statistical Inference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2022-2023 first semester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0082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4006459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sz="32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Definition</a:t>
                </a:r>
                <a:r>
                  <a:rPr lang="en-US" sz="3200" dirty="0" smtClean="0"/>
                  <a:t>:-</a:t>
                </a:r>
                <a:br>
                  <a:rPr lang="en-US" sz="3200" dirty="0" smtClean="0"/>
                </a:br>
                <a:r>
                  <a:rPr lang="en-US" sz="3200" dirty="0" smtClean="0"/>
                  <a:t>Let X and Y have Joint </a:t>
                </a:r>
                <a:r>
                  <a:rPr lang="en-US" sz="3200" dirty="0" err="1" smtClean="0"/>
                  <a:t>p.d.f</a:t>
                </a:r>
                <a:r>
                  <a:rPr lang="en-US" sz="3200" dirty="0" smtClean="0"/>
                  <a:t>. with space R. The </a:t>
                </a:r>
                <a:r>
                  <a:rPr lang="en-US" sz="3200" dirty="0" err="1" smtClean="0"/>
                  <a:t>p.d.f</a:t>
                </a:r>
                <a:r>
                  <a:rPr lang="en-US" sz="3200" dirty="0" smtClean="0"/>
                  <a:t>. of X alone is called the </a:t>
                </a:r>
                <a:r>
                  <a:rPr lang="en-US" sz="3600" b="1" dirty="0" smtClean="0"/>
                  <a:t>Marginal</a:t>
                </a:r>
                <a:r>
                  <a:rPr lang="en-US" sz="3600" dirty="0" smtClean="0"/>
                  <a:t> </a:t>
                </a:r>
                <a:r>
                  <a:rPr lang="en-US" sz="3200" dirty="0" err="1" smtClean="0"/>
                  <a:t>p.d.f</a:t>
                </a:r>
                <a:r>
                  <a:rPr lang="en-US" sz="3200" dirty="0" smtClean="0"/>
                  <a:t>. of X, is denoted by:-</a:t>
                </a:r>
                <a:br>
                  <a:rPr lang="en-US" sz="32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,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𝑑𝑖𝑠𝑐𝑟𝑒𝑡𝑒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𝑐𝑜𝑛𝑡𝑖𝑛𝑢𝑜𝑢𝑠</m:t>
                      </m:r>
                    </m:oMath>
                  </m:oMathPara>
                </a14:m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/>
                      </m:sSub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/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4006459"/>
              </a:xfrm>
              <a:blipFill rotWithShape="0">
                <a:blip r:embed="rId2"/>
                <a:stretch>
                  <a:fillRect l="-1275" t="-2740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2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39709" y="1089772"/>
                <a:ext cx="10896761" cy="3315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/>
                  <a:t>and the </a:t>
                </a:r>
                <a:r>
                  <a:rPr lang="en-US" sz="3200" b="1" dirty="0" smtClean="0"/>
                  <a:t>Marginal</a:t>
                </a:r>
                <a:r>
                  <a:rPr lang="en-US" sz="3200" dirty="0" smtClean="0"/>
                  <a:t> </a:t>
                </a:r>
                <a:r>
                  <a:rPr lang="en-US" sz="3200" dirty="0" err="1"/>
                  <a:t>p.d.f</a:t>
                </a:r>
                <a:r>
                  <a:rPr lang="en-US" sz="3200" dirty="0"/>
                  <a:t>. of Y is denoted by</a:t>
                </a:r>
                <a:r>
                  <a:rPr lang="en-US" sz="3200" dirty="0" smtClean="0"/>
                  <a:t>:-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  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𝑑𝑖𝑠𝑐𝑟𝑒𝑡𝑒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𝑐𝑜𝑛𝑡𝑖𝑛𝑢𝑜𝑢𝑠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09" y="1089772"/>
                <a:ext cx="10896761" cy="3315588"/>
              </a:xfrm>
              <a:prstGeom prst="rect">
                <a:avLst/>
              </a:prstGeom>
              <a:blipFill rotWithShape="0">
                <a:blip r:embed="rId2"/>
                <a:stretch>
                  <a:fillRect l="-1455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/>
          <p:cNvSpPr txBox="1">
            <a:spLocks/>
          </p:cNvSpPr>
          <p:nvPr/>
        </p:nvSpPr>
        <p:spPr>
          <a:xfrm>
            <a:off x="830289" y="4749234"/>
            <a:ext cx="10515600" cy="13133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smtClean="0"/>
              <a:t>NOTE</a:t>
            </a:r>
            <a:r>
              <a:rPr lang="en-US" sz="3200" smtClean="0"/>
              <a:t>: The random variables x and y are </a:t>
            </a:r>
            <a:r>
              <a:rPr lang="en-US" sz="3200" b="1" smtClean="0"/>
              <a:t>independent</a:t>
            </a:r>
            <a:r>
              <a:rPr lang="en-US" sz="3200" smtClean="0"/>
              <a:t>  iff   f(x,y)=f(x) f(y)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73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337158" y="202287"/>
                <a:ext cx="11687827" cy="3480365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Definition</a:t>
                </a:r>
                <a:r>
                  <a:rPr lang="en-US" sz="3200" dirty="0" smtClean="0"/>
                  <a:t>:- The Joint </a:t>
                </a:r>
                <a:r>
                  <a:rPr lang="en-US" sz="3200" dirty="0" err="1" smtClean="0"/>
                  <a:t>p.d.f</a:t>
                </a:r>
                <a:r>
                  <a:rPr lang="en-US" sz="3200" dirty="0" smtClean="0"/>
                  <a:t>. of the n random variables x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,x</a:t>
                </a:r>
                <a:r>
                  <a:rPr lang="en-US" sz="3200" baseline="-25000" dirty="0" smtClean="0"/>
                  <a:t>2</a:t>
                </a:r>
                <a:r>
                  <a:rPr lang="en-US" sz="3200" dirty="0" smtClean="0"/>
                  <a:t>,…,</a:t>
                </a:r>
                <a:r>
                  <a:rPr lang="en-US" sz="3200" dirty="0" err="1" smtClean="0"/>
                  <a:t>x</a:t>
                </a:r>
                <a:r>
                  <a:rPr lang="en-US" sz="3200" baseline="-25000" dirty="0" err="1" smtClean="0"/>
                  <a:t>n</a:t>
                </a:r>
                <a:r>
                  <a:rPr lang="en-US" sz="3200" dirty="0" smtClean="0"/>
                  <a:t> is defined by f(x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,x</a:t>
                </a:r>
                <a:r>
                  <a:rPr lang="en-US" sz="3200" baseline="-25000" dirty="0" smtClean="0"/>
                  <a:t>2</a:t>
                </a:r>
                <a:r>
                  <a:rPr lang="en-US" sz="3200" dirty="0" smtClean="0"/>
                  <a:t>,…,</a:t>
                </a:r>
                <a:r>
                  <a:rPr lang="en-US" sz="3200" dirty="0" err="1" smtClean="0"/>
                  <a:t>x</a:t>
                </a:r>
                <a:r>
                  <a:rPr lang="en-US" sz="3200" baseline="-25000" dirty="0" err="1" smtClean="0"/>
                  <a:t>n</a:t>
                </a:r>
                <a:r>
                  <a:rPr lang="en-US" sz="3200" dirty="0" smtClean="0"/>
                  <a:t>)=P(X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=x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,X</a:t>
                </a:r>
                <a:r>
                  <a:rPr lang="en-US" sz="3200" baseline="-25000" dirty="0" smtClean="0"/>
                  <a:t>2</a:t>
                </a:r>
                <a:r>
                  <a:rPr lang="en-US" sz="3200" dirty="0" smtClean="0"/>
                  <a:t>=x</a:t>
                </a:r>
                <a:r>
                  <a:rPr lang="en-US" sz="3200" baseline="-25000" dirty="0" smtClean="0"/>
                  <a:t>2</a:t>
                </a:r>
                <a:r>
                  <a:rPr lang="en-US" sz="3200" dirty="0" smtClean="0"/>
                  <a:t>,…,</a:t>
                </a:r>
                <a:r>
                  <a:rPr lang="en-US" sz="3200" dirty="0" err="1" smtClean="0"/>
                  <a:t>X</a:t>
                </a:r>
                <a:r>
                  <a:rPr lang="en-US" sz="3200" baseline="-25000" dirty="0" err="1" smtClean="0"/>
                  <a:t>n</a:t>
                </a:r>
                <a:r>
                  <a:rPr lang="en-US" sz="3200" dirty="0" smtClean="0"/>
                  <a:t>=</a:t>
                </a:r>
                <a:r>
                  <a:rPr lang="en-US" sz="3200" dirty="0" err="1" smtClean="0"/>
                  <a:t>x</a:t>
                </a:r>
                <a:r>
                  <a:rPr lang="en-US" sz="3200" baseline="-25000" dirty="0" err="1" smtClean="0"/>
                  <a:t>n</a:t>
                </a:r>
                <a:r>
                  <a:rPr lang="en-US" sz="3200" dirty="0" smtClean="0"/>
                  <a:t>).</a:t>
                </a:r>
                <a:br>
                  <a:rPr lang="en-US" sz="3200" dirty="0" smtClean="0"/>
                </a:br>
                <a:r>
                  <a:rPr lang="en-US" sz="3200" dirty="0" smtClean="0"/>
                  <a:t>And the </a:t>
                </a:r>
                <a:r>
                  <a:rPr lang="en-US" sz="3200" b="1" dirty="0" smtClean="0"/>
                  <a:t>Marginal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p.d.f</a:t>
                </a:r>
                <a:r>
                  <a:rPr lang="en-US" sz="3200" dirty="0" smtClean="0"/>
                  <a:t>. of one of </a:t>
                </a:r>
                <a:r>
                  <a:rPr lang="en-US" sz="3200" dirty="0" err="1" smtClean="0"/>
                  <a:t>r.v</a:t>
                </a:r>
                <a:r>
                  <a:rPr lang="en-US" sz="3200" dirty="0" smtClean="0"/>
                  <a:t>. say </a:t>
                </a:r>
                <a:r>
                  <a:rPr lang="en-US" sz="3200" dirty="0" err="1" smtClean="0"/>
                  <a:t>x</a:t>
                </a:r>
                <a:r>
                  <a:rPr lang="en-US" sz="3200" baseline="-25000" dirty="0" err="1" smtClean="0"/>
                  <a:t>n</a:t>
                </a:r>
                <a:r>
                  <a:rPr lang="en-US" sz="3200" dirty="0" smtClean="0"/>
                  <a:t> is:-</a:t>
                </a:r>
                <a:br>
                  <a:rPr lang="en-US" sz="3200" dirty="0" smtClean="0"/>
                </a:b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n-US" sz="3200" dirty="0" smtClean="0"/>
                  <a:t>   discrete</a:t>
                </a:r>
                <a:br>
                  <a:rPr lang="en-US" sz="32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limLoc m:val="undOvr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limLoc m:val="undOvr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nary>
                              <m:naryPr>
                                <m:limLoc m:val="undOvr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n-US" sz="3200" dirty="0" smtClean="0"/>
                  <a:t>  cont.</a:t>
                </a:r>
                <a:br>
                  <a:rPr lang="en-US" sz="3200" dirty="0" smtClean="0"/>
                </a:br>
                <a:endParaRPr lang="en-US" sz="3200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7158" y="202287"/>
                <a:ext cx="11687827" cy="3480365"/>
              </a:xfrm>
              <a:blipFill rotWithShape="0">
                <a:blip r:embed="rId2"/>
                <a:stretch>
                  <a:fillRect l="-1303" t="-3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55" y="3509114"/>
            <a:ext cx="9193126" cy="315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440281"/>
                <a:ext cx="10515600" cy="3267423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sz="3200" b="1" u="sng" dirty="0" smtClean="0"/>
                  <a:t>Definition</a:t>
                </a:r>
                <a:r>
                  <a:rPr lang="en-US" sz="3200" dirty="0" smtClean="0"/>
                  <a:t>:- The </a:t>
                </a:r>
                <a:r>
                  <a:rPr lang="en-US" sz="3200" b="1" dirty="0" smtClean="0"/>
                  <a:t>Conditional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p.d.f</a:t>
                </a:r>
                <a:r>
                  <a:rPr lang="en-US" sz="3200" dirty="0" smtClean="0"/>
                  <a:t>. of X given that Y=y is defined by</a:t>
                </a:r>
                <a:br>
                  <a:rPr lang="en-US" sz="32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>and the </a:t>
                </a:r>
                <a:r>
                  <a:rPr lang="en-US" sz="3200" b="1" dirty="0" smtClean="0"/>
                  <a:t>Conditional</a:t>
                </a:r>
                <a:r>
                  <a:rPr lang="en-US" sz="3200" dirty="0" smtClean="0"/>
                  <a:t> of Y given that X=x is defined by </a:t>
                </a:r>
                <a:br>
                  <a:rPr lang="en-US" sz="3200" dirty="0" smtClean="0"/>
                </a:br>
                <a:r>
                  <a:rPr lang="en-US" sz="3200" dirty="0"/>
                  <a:t/>
                </a:r>
                <a:br>
                  <a:rPr lang="en-US" sz="3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</m:oMath>
                    <m:oMath xmlns:m="http://schemas.openxmlformats.org/officeDocument/2006/math">
                      <a:fld id="{3A9266A4-BA5A-4506-B2CD-187C00BD76D3}" type="mathplaceholder">
                        <a:rPr lang="en-US" sz="3200" b="0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440281"/>
                <a:ext cx="10515600" cy="3267423"/>
              </a:xfrm>
              <a:blipFill rotWithShape="0">
                <a:blip r:embed="rId2"/>
                <a:stretch>
                  <a:fillRect l="-1507" t="-2799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55517" y="3513550"/>
                <a:ext cx="6011261" cy="102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517" y="3513550"/>
                <a:ext cx="6011261" cy="10253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505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" y="755374"/>
            <a:ext cx="12097763" cy="41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18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13" y="638827"/>
            <a:ext cx="5497420" cy="5719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755" y="1221222"/>
            <a:ext cx="5478767" cy="522245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76283" y="315793"/>
            <a:ext cx="4439433" cy="71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mtClean="0"/>
              <a:t>Tables of distributions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9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283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Example: two dice are throne , let X= the absolute difference between the two number appear on the two dice. Y= the number show on the first dice, find the joint </a:t>
            </a:r>
            <a:r>
              <a:rPr lang="en-US" sz="3200" dirty="0" err="1" smtClean="0"/>
              <a:t>p.d.f</a:t>
            </a:r>
            <a:r>
              <a:rPr lang="en-US" sz="3200" dirty="0" smtClean="0"/>
              <a:t>. for x and y.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solution: f(</a:t>
            </a:r>
            <a:r>
              <a:rPr lang="en-US" sz="3200" dirty="0" err="1" smtClean="0"/>
              <a:t>x,y</a:t>
            </a:r>
            <a:r>
              <a:rPr lang="en-US" sz="3200" dirty="0" smtClean="0"/>
              <a:t>)=1/6 , x=0,1,2,3,4,5   ; y=1,2,3,4,5,6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5185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760901" cy="5785154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/>
                  <a:t>Example</a:t>
                </a:r>
                <a:r>
                  <a:rPr lang="en-US" sz="3200" dirty="0" smtClean="0"/>
                  <a:t>: A box contains 3 ball numbers 1,2,3 we select 2 balls at random, 1) with replacement then find the probabilities.</a:t>
                </a:r>
                <a:br>
                  <a:rPr lang="en-US" sz="3200" dirty="0" smtClean="0"/>
                </a:br>
                <a:r>
                  <a:rPr lang="en-US" sz="3200" dirty="0" smtClean="0"/>
                  <a:t> 2) without </a:t>
                </a:r>
                <a:r>
                  <a:rPr lang="en-US" sz="3200" dirty="0"/>
                  <a:t>replacement then find the </a:t>
                </a:r>
                <a:r>
                  <a:rPr lang="en-US" sz="3200" dirty="0" smtClean="0"/>
                  <a:t>probabilities.</a:t>
                </a:r>
                <a:br>
                  <a:rPr lang="en-US" sz="3200" dirty="0" smtClean="0"/>
                </a:br>
                <a:r>
                  <a:rPr lang="en-US" sz="3200" b="1" dirty="0" smtClean="0"/>
                  <a:t>Solution</a:t>
                </a:r>
                <a:r>
                  <a:rPr lang="en-US" sz="3200" dirty="0" smtClean="0"/>
                  <a:t>:</a:t>
                </a:r>
                <a:br>
                  <a:rPr lang="en-US" sz="3200" dirty="0" smtClean="0"/>
                </a:br>
                <a:r>
                  <a:rPr lang="en-US" sz="3200" dirty="0" smtClean="0"/>
                  <a:t>let x=the number of the first selected</a:t>
                </a:r>
                <a:br>
                  <a:rPr lang="en-US" sz="3200" dirty="0" smtClean="0"/>
                </a:br>
                <a:r>
                  <a:rPr lang="en-US" sz="3200" dirty="0"/>
                  <a:t> </a:t>
                </a:r>
                <a:r>
                  <a:rPr lang="en-US" sz="3200" dirty="0" smtClean="0"/>
                  <a:t>  y= </a:t>
                </a:r>
                <a:r>
                  <a:rPr lang="en-US" sz="3200" dirty="0"/>
                  <a:t>the number of the </a:t>
                </a:r>
                <a:r>
                  <a:rPr lang="en-US" sz="3200" dirty="0" smtClean="0"/>
                  <a:t>second selected</a:t>
                </a:r>
                <a:br>
                  <a:rPr lang="en-US" sz="3200" dirty="0" smtClean="0"/>
                </a:br>
                <a:r>
                  <a:rPr lang="en-US" sz="3200" dirty="0" smtClean="0"/>
                  <a:t>1)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m:rPr>
                            <m:brk m:alnAt="7"/>
                          </m:rPr>
                          <a:rPr lang="en-US" sz="32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𝑤h𝑒𝑟𝑒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=1,2,3  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=1,2,3</m:t>
                        </m:r>
                      </m:e>
                    </m:d>
                  </m:oMath>
                </a14:m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>2)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0    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=1,2,3 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=1,2,3 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760901" cy="5785154"/>
              </a:xfrm>
              <a:blipFill rotWithShape="0">
                <a:blip r:embed="rId2"/>
                <a:stretch>
                  <a:fillRect l="-1416" r="-1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650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041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Example</a:t>
            </a:r>
            <a:r>
              <a:rPr lang="en-US" sz="3200" dirty="0" smtClean="0"/>
              <a:t>: A box contains 6 white, 4 red and 5 green balls, we chose 3 balls at random find the probability of 3 balls.  </a:t>
            </a:r>
            <a:r>
              <a:rPr lang="en-US" sz="3600" b="1" dirty="0" smtClean="0"/>
              <a:t>H.W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9667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6348826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sz="3200" b="1" dirty="0" smtClean="0"/>
                  <a:t>Example</a:t>
                </a:r>
                <a:r>
                  <a:rPr lang="en-US" sz="3200" dirty="0" smtClean="0"/>
                  <a:t>: A box contain 20 Christmas tree light bulbs of which 5 are red, 10 are blue and 5 are white. A sample of 5 bulbs is drawn randomly and let x represent the number of red bulbs and y the number of blue bulbs drawn, we obtain the joint </a:t>
                </a:r>
                <a:r>
                  <a:rPr lang="en-US" sz="3200" dirty="0" err="1" smtClean="0"/>
                  <a:t>p.d.f</a:t>
                </a:r>
                <a:r>
                  <a:rPr lang="en-US" sz="3200" dirty="0" smtClean="0"/>
                  <a:t>. of x and y the marginal </a:t>
                </a:r>
                <a:r>
                  <a:rPr lang="en-US" sz="3200" dirty="0" err="1" smtClean="0"/>
                  <a:t>p.d.f</a:t>
                </a:r>
                <a:r>
                  <a:rPr lang="en-US" sz="3200" dirty="0" smtClean="0"/>
                  <a:t>. of y and </a:t>
                </a:r>
                <a:r>
                  <a:rPr lang="en-US" sz="3200" dirty="0" smtClean="0"/>
                  <a:t>then the </a:t>
                </a:r>
                <a:r>
                  <a:rPr lang="en-US" sz="3200" dirty="0" smtClean="0"/>
                  <a:t>conditional distribution of x given Y=y.</a:t>
                </a:r>
                <a:br>
                  <a:rPr lang="en-US" sz="3200" dirty="0" smtClean="0"/>
                </a:br>
                <a:r>
                  <a:rPr lang="en-US" sz="3200" dirty="0"/>
                  <a:t/>
                </a:r>
                <a:br>
                  <a:rPr lang="en-US" sz="3200" dirty="0"/>
                </a:br>
                <a:r>
                  <a:rPr lang="en-US" sz="3200" dirty="0" smtClean="0"/>
                  <a:t>Solution: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b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5−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5−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/>
                  <a:t/>
                </a:r>
                <a:br>
                  <a:rPr lang="en-US" sz="3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13348069-34D7-488E-9086-C6F1EE4FDD6D}" type="mathplaceholder">
                        <a:rPr lang="en-US" sz="3200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6348826"/>
              </a:xfrm>
              <a:blipFill rotWithShape="0">
                <a:blip r:embed="rId2"/>
                <a:stretch>
                  <a:fillRect l="-1507" t="-96" r="-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462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87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Some </a:t>
            </a:r>
            <a:r>
              <a:rPr lang="en-US" dirty="0"/>
              <a:t>definition of statistic Inference </a:t>
            </a:r>
            <a:r>
              <a:rPr lang="en-US" dirty="0" smtClean="0"/>
              <a:t>Some </a:t>
            </a:r>
            <a:r>
              <a:rPr lang="en-US" dirty="0"/>
              <a:t>Parametric distribution.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17" y="2218083"/>
            <a:ext cx="10706783" cy="1810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59964"/>
            <a:ext cx="10312531" cy="141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21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5922941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)=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lin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b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p>
                                  </m:sSub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5−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sup>
                                  </m:sSubSup>
                                </m:den>
                              </m:f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5−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p>
                                  </m:sSub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sup>
                                  </m:sSubSup>
                                </m:den>
                              </m:f>
                            </m:den>
                          </m:f>
                        </m:den>
                      </m:f>
                    </m:oMath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b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5−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5−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b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   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</m:t>
                      </m:r>
                    </m:oMath>
                  </m:oMathPara>
                </a14:m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/>
                  <a:t/>
                </a:r>
                <a:br>
                  <a:rPr lang="en-US" sz="3200" dirty="0"/>
                </a:b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592294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671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5810207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sz="3200" dirty="0" smtClean="0"/>
                  <a:t>Example: let </a:t>
                </a:r>
                <a:r>
                  <a:rPr lang="en-US" sz="3200" dirty="0" err="1" smtClean="0"/>
                  <a:t>x,y</a:t>
                </a:r>
                <a:r>
                  <a:rPr lang="en-US" sz="3200" dirty="0" smtClean="0"/>
                  <a:t> be two cont. </a:t>
                </a:r>
                <a:r>
                  <a:rPr lang="en-US" sz="3200" dirty="0" err="1" smtClean="0"/>
                  <a:t>r.v</a:t>
                </a:r>
                <a:r>
                  <a:rPr lang="en-US" sz="3200" dirty="0" smtClean="0"/>
                  <a:t>. having joint </a:t>
                </a:r>
                <a:r>
                  <a:rPr lang="en-US" sz="3200" dirty="0" err="1" smtClean="0"/>
                  <a:t>p.d.f</a:t>
                </a:r>
                <a:r>
                  <a:rPr lang="en-US" sz="3200" dirty="0" smtClean="0"/>
                  <a:t>. defined by </a:t>
                </a:r>
                <a:br>
                  <a:rPr lang="en-US" sz="32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       0&lt;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&lt;1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0                             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>1) find the marginal of x , y respectively.</a:t>
                </a:r>
                <a:br>
                  <a:rPr lang="en-US" sz="3200" dirty="0" smtClean="0"/>
                </a:br>
                <a:r>
                  <a:rPr lang="en-US" sz="3200" dirty="0" smtClean="0"/>
                  <a:t>2) find the conditional </a:t>
                </a:r>
                <a:r>
                  <a:rPr lang="en-US" sz="3200" dirty="0" err="1" smtClean="0"/>
                  <a:t>p.d.f</a:t>
                </a:r>
                <a:r>
                  <a:rPr lang="en-US" sz="3200" dirty="0" smtClean="0"/>
                  <a:t>. of h</a:t>
                </a:r>
                <a:r>
                  <a:rPr lang="en-US" sz="3200" baseline="-25000" dirty="0" smtClean="0"/>
                  <a:t>1</a:t>
                </a:r>
                <a:r>
                  <a:rPr lang="en-US" sz="3200" dirty="0" smtClean="0"/>
                  <a:t>(x/y), h</a:t>
                </a:r>
                <a:r>
                  <a:rPr lang="en-US" sz="3200" baseline="-25000" dirty="0" smtClean="0"/>
                  <a:t>2</a:t>
                </a:r>
                <a:r>
                  <a:rPr lang="en-US" sz="3200" dirty="0" smtClean="0"/>
                  <a:t>(y/x).</a:t>
                </a:r>
                <a:br>
                  <a:rPr lang="en-US" sz="3200" dirty="0" smtClean="0"/>
                </a:br>
                <a:r>
                  <a:rPr lang="en-US" sz="3200" dirty="0" smtClean="0"/>
                  <a:t>3) find E(x/y) and </a:t>
                </a:r>
                <a:r>
                  <a:rPr lang="en-US" sz="3200" dirty="0" err="1" smtClean="0"/>
                  <a:t>Var</a:t>
                </a:r>
                <a:r>
                  <a:rPr lang="en-US" sz="3200" dirty="0" smtClean="0"/>
                  <a:t>(x/y).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5810207"/>
              </a:xfrm>
              <a:blipFill rotWithShape="0"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196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6198513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sz="3200" dirty="0" smtClean="0"/>
                  <a:t>Example: the joint </a:t>
                </a:r>
                <a:r>
                  <a:rPr lang="en-US" sz="3200" dirty="0" err="1" smtClean="0"/>
                  <a:t>p.d.f</a:t>
                </a:r>
                <a:r>
                  <a:rPr lang="en-US" sz="3200" dirty="0" smtClean="0"/>
                  <a:t>. of two </a:t>
                </a:r>
                <a:r>
                  <a:rPr lang="en-US" sz="3200" dirty="0" err="1" smtClean="0"/>
                  <a:t>r.v</a:t>
                </a:r>
                <a:r>
                  <a:rPr lang="en-US" sz="3200" dirty="0" smtClean="0"/>
                  <a:t>. is given by</a:t>
                </a:r>
                <a:br>
                  <a:rPr lang="en-US" sz="32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2(1−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∞&lt;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&lt;∞          ,   −∞&lt;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&lt;∞,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>find the marginal distribution of x.</a:t>
                </a:r>
                <a:br>
                  <a:rPr lang="en-US" sz="3200" dirty="0" smtClean="0"/>
                </a:br>
                <a:r>
                  <a:rPr lang="en-US" sz="3200" dirty="0"/>
                  <a:t/>
                </a:r>
                <a:br>
                  <a:rPr lang="en-US" sz="3200" dirty="0"/>
                </a:b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/>
                  <a:t/>
                </a:r>
                <a:br>
                  <a:rPr lang="en-US" sz="3200" dirty="0"/>
                </a:b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/>
                  <a:t/>
                </a:r>
                <a:br>
                  <a:rPr lang="en-US" sz="3200" dirty="0"/>
                </a:b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6198513"/>
              </a:xfrm>
              <a:blipFill rotWithShape="0"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61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5622316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Example: 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and the conditional distribution of y given X=x is b(</a:t>
                </a:r>
                <a:r>
                  <a:rPr lang="en-US" sz="3200" dirty="0" err="1" smtClean="0"/>
                  <a:t>n,p</a:t>
                </a:r>
                <a:r>
                  <a:rPr lang="en-US" sz="3200" dirty="0" smtClean="0"/>
                  <a:t>), find the distribution of y.</a:t>
                </a:r>
                <a:br>
                  <a:rPr lang="en-US" sz="3200" dirty="0" smtClean="0"/>
                </a:br>
                <a:r>
                  <a:rPr lang="en-US" sz="3200" dirty="0"/>
                  <a:t/>
                </a:r>
                <a:br>
                  <a:rPr lang="en-US" sz="3200" dirty="0"/>
                </a:b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/>
                  <a:t/>
                </a:r>
                <a:br>
                  <a:rPr lang="en-US" sz="3200" dirty="0"/>
                </a:b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/>
                  <a:t/>
                </a:r>
                <a:br>
                  <a:rPr lang="en-US" sz="3200" dirty="0"/>
                </a:b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/>
                  <a:t/>
                </a:r>
                <a:br>
                  <a:rPr lang="en-US" sz="3200" dirty="0"/>
                </a:b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5622316"/>
              </a:xfrm>
              <a:blipFill rotWithShape="0">
                <a:blip r:embed="rId2"/>
                <a:stretch>
                  <a:fillRect l="-1507" r="-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8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89" y="2107096"/>
            <a:ext cx="11752400" cy="219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7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96" y="352423"/>
            <a:ext cx="11620873" cy="497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5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843" y="486388"/>
            <a:ext cx="1134245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114300" dist="304800" dir="5400000" algn="ctr" rotWithShape="0">
                    <a:srgbClr val="000000">
                      <a:alpha val="43137"/>
                    </a:srgbClr>
                  </a:outerShdw>
                </a:effectLst>
              </a:rPr>
              <a:t>Random Variable:</a:t>
            </a:r>
          </a:p>
          <a:p>
            <a:r>
              <a:rPr lang="en-US" sz="3200" dirty="0" smtClean="0"/>
              <a:t>Is a real number function whose value is determined by the out come of random trials.</a:t>
            </a:r>
          </a:p>
          <a:p>
            <a:endParaRPr lang="en-US" sz="3200" b="1" dirty="0" smtClean="0">
              <a:effectLst>
                <a:outerShdw blurRad="114300" dist="304800" dir="5400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effectLst>
                  <a:outerShdw blurRad="114300" dist="304800" dir="5400000" algn="ctr" rotWithShape="0">
                    <a:srgbClr val="000000">
                      <a:alpha val="43137"/>
                    </a:srgbClr>
                  </a:outerShdw>
                </a:effectLst>
              </a:rPr>
              <a:t>Discrete </a:t>
            </a:r>
            <a:r>
              <a:rPr lang="en-US" sz="3200" b="1" dirty="0">
                <a:effectLst>
                  <a:outerShdw blurRad="114300" dist="304800" dir="5400000" algn="ctr" rotWithShape="0">
                    <a:srgbClr val="000000">
                      <a:alpha val="43137"/>
                    </a:srgbClr>
                  </a:outerShdw>
                </a:effectLst>
              </a:rPr>
              <a:t>Random Variable:</a:t>
            </a:r>
          </a:p>
          <a:p>
            <a:r>
              <a:rPr lang="en-US" sz="3200" dirty="0" smtClean="0"/>
              <a:t>A random variable whose space is a composed of countable number of point is called a random variable of discrete type.</a:t>
            </a:r>
          </a:p>
          <a:p>
            <a:endParaRPr lang="en-US" sz="3200" b="1" dirty="0" smtClean="0">
              <a:effectLst>
                <a:outerShdw blurRad="114300" dist="304800" dir="5400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effectLst>
                  <a:outerShdw blurRad="114300" dist="304800" dir="5400000" algn="ctr" rotWithShape="0">
                    <a:srgbClr val="000000">
                      <a:alpha val="43137"/>
                    </a:srgbClr>
                  </a:outerShdw>
                </a:effectLst>
              </a:rPr>
              <a:t>Continuous </a:t>
            </a:r>
            <a:r>
              <a:rPr lang="en-US" sz="3200" b="1" dirty="0">
                <a:effectLst>
                  <a:outerShdw blurRad="114300" dist="304800" dir="5400000" algn="ctr" rotWithShape="0">
                    <a:srgbClr val="000000">
                      <a:alpha val="43137"/>
                    </a:srgbClr>
                  </a:outerShdw>
                </a:effectLst>
              </a:rPr>
              <a:t>Random Variable:</a:t>
            </a:r>
          </a:p>
          <a:p>
            <a:r>
              <a:rPr lang="en-US" sz="3200" dirty="0" smtClean="0"/>
              <a:t>A random variable whose space is an interval is called a random variable of continuous type.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0767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6035675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solidFill>
                      <a:srgbClr val="FF0000">
                        <a:alpha val="92000"/>
                      </a:srgbClr>
                    </a:solidFill>
                  </a:rPr>
                  <a:t>Probability density function:- (</a:t>
                </a:r>
                <a:r>
                  <a:rPr lang="en-US" sz="3200" b="1" dirty="0" err="1">
                    <a:solidFill>
                      <a:srgbClr val="FF0000">
                        <a:alpha val="92000"/>
                      </a:srgbClr>
                    </a:solidFill>
                  </a:rPr>
                  <a:t>p.d.f</a:t>
                </a:r>
                <a:r>
                  <a:rPr lang="en-US" sz="3200" b="1" dirty="0">
                    <a:solidFill>
                      <a:srgbClr val="FF0000">
                        <a:alpha val="92000"/>
                      </a:srgbClr>
                    </a:solidFill>
                  </a:rPr>
                  <a:t>.)</a:t>
                </a:r>
                <a:br>
                  <a:rPr lang="en-US" sz="3200" b="1" dirty="0">
                    <a:solidFill>
                      <a:srgbClr val="FF0000">
                        <a:alpha val="92000"/>
                      </a:srgbClr>
                    </a:solidFill>
                  </a:rPr>
                </a:br>
                <a:r>
                  <a:rPr lang="en-US" sz="3200" dirty="0" err="1" smtClean="0"/>
                  <a:t>p.d.f</a:t>
                </a:r>
                <a:r>
                  <a:rPr lang="en-US" sz="3200" dirty="0" smtClean="0"/>
                  <a:t>. is a mathematical function of a </a:t>
                </a:r>
                <a:r>
                  <a:rPr lang="en-US" sz="3200" dirty="0" err="1" smtClean="0"/>
                  <a:t>r.v</a:t>
                </a:r>
                <a:r>
                  <a:rPr lang="en-US" sz="3200" dirty="0" smtClean="0"/>
                  <a:t>. of continuous type satisfies the following:</a:t>
                </a:r>
                <a:br>
                  <a:rPr lang="en-US" sz="3200" dirty="0" smtClean="0"/>
                </a:br>
                <a:r>
                  <a:rPr lang="en-US" sz="3200" dirty="0" smtClean="0"/>
                  <a:t>1)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>2)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b="1" dirty="0" smtClean="0">
                    <a:solidFill>
                      <a:srgbClr val="FF0000">
                        <a:alpha val="92000"/>
                      </a:srgbClr>
                    </a:solidFill>
                  </a:rPr>
                  <a:t>Probability mass function</a:t>
                </a:r>
                <a:r>
                  <a:rPr lang="en-US" sz="3200" b="1" dirty="0">
                    <a:solidFill>
                      <a:srgbClr val="FF0000">
                        <a:alpha val="92000"/>
                      </a:srgbClr>
                    </a:solidFill>
                  </a:rPr>
                  <a:t>:- (</a:t>
                </a:r>
                <a:r>
                  <a:rPr lang="en-US" sz="3200" b="1" dirty="0" err="1" smtClean="0">
                    <a:solidFill>
                      <a:srgbClr val="FF0000">
                        <a:alpha val="92000"/>
                      </a:srgbClr>
                    </a:solidFill>
                  </a:rPr>
                  <a:t>p.m.f</a:t>
                </a:r>
                <a:r>
                  <a:rPr lang="en-US" sz="3200" b="1" dirty="0">
                    <a:solidFill>
                      <a:srgbClr val="FF0000">
                        <a:alpha val="92000"/>
                      </a:srgbClr>
                    </a:solidFill>
                  </a:rPr>
                  <a:t>.)</a:t>
                </a:r>
                <a:br>
                  <a:rPr lang="en-US" sz="3200" b="1" dirty="0">
                    <a:solidFill>
                      <a:srgbClr val="FF0000">
                        <a:alpha val="92000"/>
                      </a:srgbClr>
                    </a:solidFill>
                  </a:rPr>
                </a:br>
                <a:r>
                  <a:rPr lang="en-US" sz="3200" dirty="0" err="1"/>
                  <a:t>p.d.f</a:t>
                </a:r>
                <a:r>
                  <a:rPr lang="en-US" sz="3200" dirty="0"/>
                  <a:t>. is a mathematical function of a </a:t>
                </a:r>
                <a:r>
                  <a:rPr lang="en-US" sz="3200" dirty="0" err="1"/>
                  <a:t>r.v</a:t>
                </a:r>
                <a:r>
                  <a:rPr lang="en-US" sz="3200" dirty="0"/>
                  <a:t>. of </a:t>
                </a:r>
                <a:r>
                  <a:rPr lang="en-US" sz="3200" dirty="0" smtClean="0"/>
                  <a:t>discrete type </a:t>
                </a:r>
                <a:r>
                  <a:rPr lang="en-US" sz="3200" dirty="0"/>
                  <a:t>satisfies the following</a:t>
                </a:r>
                <a:r>
                  <a:rPr lang="en-US" sz="3200" dirty="0" smtClean="0"/>
                  <a:t>:</a:t>
                </a:r>
                <a:br>
                  <a:rPr lang="en-US" sz="3200" dirty="0" smtClean="0"/>
                </a:br>
                <a:r>
                  <a:rPr lang="en-US" sz="3200" dirty="0" smtClean="0"/>
                  <a:t>1)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&gt;0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>2)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)=</m:t>
                        </m:r>
                      </m:e>
                    </m:nary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/>
                </a:r>
                <a:br>
                  <a:rPr lang="en-US" sz="3200" dirty="0"/>
                </a:b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6035675"/>
              </a:xfrm>
              <a:blipFill rotWithShape="0"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13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904" y="609602"/>
            <a:ext cx="1086678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Probability Function</a:t>
            </a:r>
            <a:r>
              <a:rPr lang="en-US" sz="3200" dirty="0" smtClean="0"/>
              <a:t>:-</a:t>
            </a:r>
          </a:p>
          <a:p>
            <a:r>
              <a:rPr lang="en-US" sz="3200" dirty="0" smtClean="0"/>
              <a:t>Is real valued function defined on F into [0,1] is called a probability function if following satisfied:-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P(A)≥0    Ʉ A </a:t>
            </a:r>
            <a:r>
              <a:rPr lang="el-GR" sz="3200" dirty="0" smtClean="0"/>
              <a:t>ϵ</a:t>
            </a:r>
            <a:r>
              <a:rPr lang="en-US" sz="3200" dirty="0" smtClean="0"/>
              <a:t> F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P(S)=1     and P(</a:t>
            </a:r>
            <a:r>
              <a:rPr lang="en-US" sz="3200" dirty="0" smtClean="0">
                <a:sym typeface="Symbol" panose="05050102010706020507" pitchFamily="18" charset="2"/>
              </a:rPr>
              <a:t>)=0</a:t>
            </a:r>
          </a:p>
          <a:p>
            <a:pPr marL="514350" indent="-514350">
              <a:buAutoNum type="arabicParenR"/>
            </a:pPr>
            <a:r>
              <a:rPr lang="en-US" sz="3200" dirty="0" smtClean="0">
                <a:sym typeface="Symbol" panose="05050102010706020507" pitchFamily="18" charset="2"/>
              </a:rPr>
              <a:t>P(AUB)=P(A)+P(B)    if A</a:t>
            </a:r>
            <a:r>
              <a:rPr lang="en-US" sz="4000" b="1" dirty="0" smtClean="0">
                <a:sym typeface="Symbol" panose="05050102010706020507" pitchFamily="18" charset="2"/>
              </a:rPr>
              <a:t></a:t>
            </a:r>
            <a:r>
              <a:rPr lang="en-US" sz="3200" dirty="0" smtClean="0">
                <a:sym typeface="Symbol" panose="05050102010706020507" pitchFamily="18" charset="2"/>
              </a:rPr>
              <a:t>B=</a:t>
            </a:r>
            <a:r>
              <a:rPr lang="en-US" sz="3200" dirty="0">
                <a:sym typeface="Symbol" panose="05050102010706020507" pitchFamily="18" charset="2"/>
              </a:rPr>
              <a:t> 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1878" y="3948245"/>
                <a:ext cx="10641496" cy="2535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Distributive Function</a:t>
                </a:r>
                <a:r>
                  <a:rPr lang="en-US" sz="3200" dirty="0" smtClean="0"/>
                  <a:t>:- The distributive function is defined by </a:t>
                </a:r>
              </a:p>
              <a:p>
                <a:r>
                  <a:rPr lang="en-US" sz="3200" dirty="0" smtClean="0"/>
                  <a:t>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 err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 dirty="0" err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32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78" y="3948245"/>
                <a:ext cx="10641496" cy="2535246"/>
              </a:xfrm>
              <a:prstGeom prst="rect">
                <a:avLst/>
              </a:prstGeom>
              <a:blipFill rotWithShape="0">
                <a:blip r:embed="rId2"/>
                <a:stretch>
                  <a:fillRect l="-2005" t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77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4100858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sz="3200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Mathematical Expectation:-</a:t>
                </a:r>
                <a:br>
                  <a:rPr lang="en-US" sz="3200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</a:br>
                <a:r>
                  <a:rPr lang="en-US" sz="3200" dirty="0" smtClean="0"/>
                  <a:t>let x be any random variable (</a:t>
                </a:r>
                <a:r>
                  <a:rPr lang="en-US" sz="3200" dirty="0" err="1" smtClean="0"/>
                  <a:t>r.v</a:t>
                </a:r>
                <a:r>
                  <a:rPr lang="en-US" sz="3200" dirty="0" smtClean="0"/>
                  <a:t>.) and u(x) be any function of x where x has probability distribution function (</a:t>
                </a:r>
                <a:r>
                  <a:rPr lang="en-US" sz="3200" dirty="0" err="1" smtClean="0"/>
                  <a:t>p.d.f</a:t>
                </a:r>
                <a:r>
                  <a:rPr lang="en-US" sz="3200" dirty="0" smtClean="0"/>
                  <a:t>.) then the </a:t>
                </a:r>
                <a:r>
                  <a:rPr lang="en-US" sz="3200" b="1" dirty="0" smtClean="0"/>
                  <a:t>mathematical expectation </a:t>
                </a:r>
                <a:r>
                  <a:rPr lang="en-US" sz="3200" dirty="0" smtClean="0"/>
                  <a:t>of u(x) is denoted E(u(x)) and given by:-</a:t>
                </a:r>
                <a:br>
                  <a:rPr lang="en-US" sz="32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𝑑𝑖𝑠𝑐𝑟𝑒𝑡𝑒</m:t>
                          </m:r>
                        </m:e>
                      </m:nary>
                    </m:oMath>
                  </m:oMathPara>
                </a14:m>
                <a:r>
                  <a:rPr lang="en-US" sz="3200" b="0" dirty="0" smtClean="0"/>
                  <a:t/>
                </a:r>
                <a:br>
                  <a:rPr lang="en-US" sz="3200" b="0" dirty="0" smtClean="0"/>
                </a:br>
                <a:r>
                  <a:rPr lang="en-US" sz="3200" b="0" dirty="0" smtClean="0"/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𝑐𝑜𝑛𝑡𝑖𝑛𝑜𝑢𝑠</m:t>
                        </m:r>
                      </m:e>
                    </m:nary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4100858"/>
              </a:xfrm>
              <a:blipFill rotWithShape="0">
                <a:blip r:embed="rId2"/>
                <a:stretch>
                  <a:fillRect l="-1507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62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63826" y="212035"/>
                <a:ext cx="11181522" cy="6467061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900" b="1" dirty="0" smtClean="0"/>
                  <a:t>Bivariate and multivariate random variables</a:t>
                </a:r>
                <a:r>
                  <a:rPr lang="en-US" dirty="0" smtClean="0"/>
                  <a:t>:-</a:t>
                </a:r>
                <a:br>
                  <a:rPr lang="en-US" dirty="0" smtClean="0"/>
                </a:br>
                <a:r>
                  <a:rPr lang="en-US" sz="3200" dirty="0" smtClean="0"/>
                  <a:t>let </a:t>
                </a:r>
                <a:r>
                  <a:rPr lang="en-US" sz="3200" b="1" dirty="0" smtClean="0"/>
                  <a:t>X</a:t>
                </a:r>
                <a:r>
                  <a:rPr lang="en-US" sz="3200" dirty="0" smtClean="0"/>
                  <a:t> and </a:t>
                </a:r>
                <a:r>
                  <a:rPr lang="en-US" sz="3200" b="1" dirty="0" smtClean="0"/>
                  <a:t>Y</a:t>
                </a:r>
                <a:r>
                  <a:rPr lang="en-US" sz="3200" dirty="0" smtClean="0"/>
                  <a:t> be two functions defined on Discrete or Continuous probability space, let R denoted the corresponding two dimensional space of </a:t>
                </a:r>
                <a:r>
                  <a:rPr lang="en-US" sz="3200" b="1" dirty="0" smtClean="0"/>
                  <a:t>X</a:t>
                </a:r>
                <a:r>
                  <a:rPr lang="en-US" sz="3200" dirty="0" smtClean="0"/>
                  <a:t> and </a:t>
                </a:r>
                <a:r>
                  <a:rPr lang="en-US" sz="3200" b="1" dirty="0" smtClean="0"/>
                  <a:t>Y</a:t>
                </a:r>
                <a:r>
                  <a:rPr lang="en-US" sz="3200" dirty="0" smtClean="0"/>
                  <a:t>. The two random variables of the discrete or continuous type, the probability that </a:t>
                </a:r>
                <a:r>
                  <a:rPr lang="en-US" sz="3200" b="1" dirty="0" smtClean="0"/>
                  <a:t>X</a:t>
                </a:r>
                <a:r>
                  <a:rPr lang="en-US" sz="3200" dirty="0" smtClean="0"/>
                  <a:t>=x and </a:t>
                </a:r>
                <a:r>
                  <a:rPr lang="en-US" sz="3200" b="1" dirty="0" smtClean="0"/>
                  <a:t>Y</a:t>
                </a:r>
                <a:r>
                  <a:rPr lang="en-US" sz="3200" dirty="0" smtClean="0"/>
                  <a:t>=y is denoted by f(</a:t>
                </a:r>
                <a:r>
                  <a:rPr lang="en-US" sz="3200" dirty="0" err="1" smtClean="0"/>
                  <a:t>x,y</a:t>
                </a:r>
                <a:r>
                  <a:rPr lang="en-US" sz="3200" dirty="0" smtClean="0"/>
                  <a:t>)=P[</a:t>
                </a:r>
                <a:r>
                  <a:rPr lang="en-US" sz="3200" b="1" dirty="0" smtClean="0"/>
                  <a:t>X</a:t>
                </a:r>
                <a:r>
                  <a:rPr lang="en-US" sz="3200" dirty="0" smtClean="0"/>
                  <a:t>=</a:t>
                </a:r>
                <a:r>
                  <a:rPr lang="en-US" sz="3200" dirty="0" err="1" smtClean="0"/>
                  <a:t>x,</a:t>
                </a:r>
                <a:r>
                  <a:rPr lang="en-US" sz="3200" b="1" dirty="0" err="1" smtClean="0"/>
                  <a:t>Y</a:t>
                </a:r>
                <a:r>
                  <a:rPr lang="en-US" sz="3200" dirty="0" smtClean="0"/>
                  <a:t>=y], the function is called the Joint </a:t>
                </a:r>
                <a:r>
                  <a:rPr lang="en-US" sz="3200" dirty="0" err="1" smtClean="0"/>
                  <a:t>p.d.f</a:t>
                </a:r>
                <a:r>
                  <a:rPr lang="en-US" sz="3200" dirty="0" smtClean="0"/>
                  <a:t>. of x and y has the following properties:-</a:t>
                </a:r>
                <a:br>
                  <a:rPr lang="en-US" sz="3200" dirty="0" smtClean="0"/>
                </a:b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>1)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0≤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 ≤1</m:t>
                    </m:r>
                  </m:oMath>
                </a14:m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>2)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nary>
                      </m:e>
                    </m:nary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𝑑𝑖𝑠𝑐𝑟𝑒𝑡𝑒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0" dirty="0" smtClean="0"/>
                  <a:t/>
                </a:r>
                <a:br>
                  <a:rPr lang="en-US" sz="3200" b="0" dirty="0" smtClean="0"/>
                </a:br>
                <a:r>
                  <a:rPr lang="en-US" sz="3200" b="0" dirty="0" smtClean="0"/>
                  <a:t>     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limLoc m:val="undOvr"/>
                        <m:subHide m:val="on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𝑑𝑥𝑑𝑦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𝑐𝑜𝑛𝑡𝑖𝑛𝑢𝑜𝑢𝑠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3200" dirty="0" smtClean="0"/>
                  <a:t>3)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)∈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  <m:sup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𝑑𝑖𝑠𝑐𝑟𝑒𝑡𝑒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3200" b="0" dirty="0" smtClean="0">
                    <a:ea typeface="Cambria Math" panose="02040503050406030204" pitchFamily="18" charset="0"/>
                  </a:rPr>
                  <a:t/>
                </a:r>
                <a:br>
                  <a:rPr lang="en-US" sz="3200" b="0" dirty="0" smtClean="0">
                    <a:ea typeface="Cambria Math" panose="02040503050406030204" pitchFamily="18" charset="0"/>
                  </a:rPr>
                </a:br>
                <a:r>
                  <a:rPr lang="en-US" sz="3200" b="0" dirty="0" smtClean="0">
                    <a:ea typeface="Cambria Math" panose="02040503050406030204" pitchFamily="18" charset="0"/>
                  </a:rPr>
                  <a:t>	=</a:t>
                </a:r>
                <a14:m>
                  <m:oMath xmlns:m="http://schemas.openxmlformats.org/officeDocument/2006/math">
                    <m:nary>
                      <m:naryPr>
                        <m:chr m:val="∬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)∈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𝑑𝑥𝑑𝑦</m:t>
                        </m:r>
                      </m:e>
                    </m:nary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𝑐𝑜𝑛𝑡𝑖𝑛𝑢𝑜𝑢𝑠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3600" dirty="0" smtClean="0"/>
                  <a:t>Where A is a subset of the space R.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3826" y="212035"/>
                <a:ext cx="11181522" cy="6467061"/>
              </a:xfrm>
              <a:blipFill rotWithShape="0">
                <a:blip r:embed="rId2"/>
                <a:stretch>
                  <a:fillRect l="-2181" r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135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466</Words>
  <Application>Microsoft Office PowerPoint</Application>
  <PresentationFormat>Widescreen</PresentationFormat>
  <Paragraphs>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Symbol</vt:lpstr>
      <vt:lpstr>Office Theme</vt:lpstr>
      <vt:lpstr>Statistical Inference</vt:lpstr>
      <vt:lpstr>Some definition of statistic Inference Some Parametric distribution. </vt:lpstr>
      <vt:lpstr>PowerPoint Presentation</vt:lpstr>
      <vt:lpstr>PowerPoint Presentation</vt:lpstr>
      <vt:lpstr>PowerPoint Presentation</vt:lpstr>
      <vt:lpstr>Probability density function:- (p.d.f.) p.d.f. is a mathematical function of a r.v. of continuous type satisfies the following: 1) f(x)&gt;0,   x∈ R 2) ∫17_(∀x)▒〖f(x)dx〗=1  Probability mass function:- (p.m.f.) p.d.f. is a mathematical function of a r.v. of discrete type satisfies the following: 1) f(x)&gt;0 ,  x ∈R 2) ∑_(∀x)▒〖f(x)=〗 1 </vt:lpstr>
      <vt:lpstr>PowerPoint Presentation</vt:lpstr>
      <vt:lpstr>Mathematical Expectation:- let x be any random variable (r.v.) and u(x) be any function of x where x has probability distribution function (p.d.f.) then the mathematical expectation of u(x) is denoted E(u(x)) and given by:- E(u(x))=∑_(∀x)▒〖u(x)  P[X=x]          discrete〗                                  = ∫17_(∀x)▒〖u(x)  f(x)dx            continous〗</vt:lpstr>
      <vt:lpstr>Bivariate and multivariate random variables:- let X and Y be two functions defined on Discrete or Continuous probability space, let R denoted the corresponding two dimensional space of X and Y. The two random variables of the discrete or continuous type, the probability that X=x and Y=y is denoted by f(x,y)=P[X=x,Y=y], the function is called the Joint p.d.f. of x and y has the following properties:-  1) 0≤ f(x,y) ≤1 2) ∑▒∑▒〖f(x,y)=1〗       for  discrete r.v.      ∬1▒〖f(x,y)dxdy=1〗           for continuous r.v. 3) P((x,y)∈A)=∑▒∑2_((x,y)∈A)▒〖f(x,y)         discrete r.v〗  =∬16_((x,y)∈A)▒f(x,y)dxdy                          continuous r.v. Where A is a subset of the space R.</vt:lpstr>
      <vt:lpstr>Definition:- Let X and Y have Joint p.d.f. with space R. The p.d.f. of X alone is called the Marginal p.d.f. of X, is denoted by:- f_1 (x)=∑_y▒〖f(x,y)〗  ,   x∈R  discrete f_1 (x)=∫17_y▒f(x,y)dy,   x∈R  continuous  〖_〗〖_〗</vt:lpstr>
      <vt:lpstr>PowerPoint Presentation</vt:lpstr>
      <vt:lpstr>Definition:- The Joint p.d.f. of the n random variables x1,x2,…,xn is defined by f(x1,x2,…,xn)=P(X1=x1,X2=x2,…,Xn=xn). And the Marginal p.d.f. of one of r.v. say xn is:-  f_n 〖(x〗_n)=∑_(x_1)▒∑_(x_2)▒〖…∑_(x_(n-1))▒〖f(x_1,x_2,…,x_(n-1))〗〗   discrete f_n 〖(x〗_n)=∫17_(x_1)▒∫17_(x_2)▒〖…∫17_(x_(n-1))▒〖f(x_1,x_2,…,x_(n-1) )dx_(n-1)…dx_2 dx_1 〗〗  cont. </vt:lpstr>
      <vt:lpstr>Definition:- The Conditional p.d.f. of X given that Y=y is defined by g(X∕Y=y)=(f(x,y))/(f(y));  f(y)&gt;0  and the Conditional of Y given that X=x is defined by   h( "Type equation here."</vt:lpstr>
      <vt:lpstr>PowerPoint Presentation</vt:lpstr>
      <vt:lpstr>PowerPoint Presentation</vt:lpstr>
      <vt:lpstr>Example: two dice are throne , let X= the absolute difference between the two number appear on the two dice. Y= the number show on the first dice, find the joint p.d.f. for x and y.  solution: f(x,y)=1/6 , x=0,1,2,3,4,5   ; y=1,2,3,4,5,6</vt:lpstr>
      <vt:lpstr>Example: A box contains 3 ball numbers 1,2,3 we select 2 balls at random, 1) with replacement then find the probabilities.  2) without replacement then find the probabilities. Solution: let x=the number of the first selected    y= the number of the second selected 1) f(x)={1/9     where  x=1,2,3  y=1,2,3┤  2) f(x)={■8(1/6     if x≠y@0    if x=y)┤   x=1,2,3   y=1,2,3  </vt:lpstr>
      <vt:lpstr>Example: A box contains 6 white, 4 red and 5 green balls, we chose 3 balls at random find the probability of 3 balls.  H.W         </vt:lpstr>
      <vt:lpstr>Example: A box contain 20 Christmas tree light bulbs of which 5 are red, 10 are blue and 5 are white. A sample of 5 bulbs is drawn randomly and let x represent the number of red bulbs and y the number of blue bulbs drawn, we obtain the joint p.d.f. of x and y the marginal p.d.f. of y and then the conditional distribution of x given Y=y.  Solution: f(x,y)=(C_x^5 〖   C〗_y^10    C_(5-x-y)^5)/(C_5^20 )  f(y)=∑_x▒〖f(x,y)〗=∑_(x=0)^(5-y)▒(C_x^5   C_y^10   C_(5-x-y)^5)/(C_5^20 )=(C_(5-y)^10 〖 C〗_y^10)/(C_5^20 )  "Type equation here."</vt:lpstr>
      <vt:lpstr>0≤y≤5-x g(x∕〖y)=(f(x,y))/(f(y))=(〖C_x^5  C_y^10  C_(5-x-y)^5〗∕C_5^20 )/(〖C_(5-y)^10  C_y^10〗∕C_5^20 )〗 =(C_x^5  C_(5-x-y)^5)/(C_(5-y)^10 )        0≤x+y≤5   </vt:lpstr>
      <vt:lpstr>Example: let x,y be two cont. r.v. having joint p.d.f. defined by  f(x,y)={■8(2        0&lt;x&lt;y&lt;1@0                             o.w.)┤ 1) find the marginal of x , y respectively. 2) find the conditional p.d.f. of h1(x/y), h2(y/x). 3) find E(x/y) and Var(x/y).</vt:lpstr>
      <vt:lpstr>Example: the joint p.d.f. of two r.v. is given by f(x,y)=1/(2π√(1-ρ^2 )) e^((-(x^2-2ρxy+y^2))/(2(1-ρ^2))) -∞&lt;y&lt;∞          ,   -∞&lt;x&lt;∞,    |ρ|≤1 find the marginal distribution of x.       </vt:lpstr>
      <vt:lpstr>Example: let x~p(λ) and the conditional distribution of y given X=x is b(n,p), find the distribution of y.         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2O14</dc:creator>
  <cp:lastModifiedBy>DR.Ahmed Saker 2O14</cp:lastModifiedBy>
  <cp:revision>8</cp:revision>
  <dcterms:created xsi:type="dcterms:W3CDTF">2022-09-13T17:04:38Z</dcterms:created>
  <dcterms:modified xsi:type="dcterms:W3CDTF">2022-09-14T18:22:25Z</dcterms:modified>
</cp:coreProperties>
</file>