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5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F7EA-9A1B-4434-9091-53B44DD09F3A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FFBD-0786-4ED4-BF94-E677F28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8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F7EA-9A1B-4434-9091-53B44DD09F3A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FFBD-0786-4ED4-BF94-E677F28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F7EA-9A1B-4434-9091-53B44DD09F3A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FFBD-0786-4ED4-BF94-E677F28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6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F7EA-9A1B-4434-9091-53B44DD09F3A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FFBD-0786-4ED4-BF94-E677F28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7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F7EA-9A1B-4434-9091-53B44DD09F3A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FFBD-0786-4ED4-BF94-E677F28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8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F7EA-9A1B-4434-9091-53B44DD09F3A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FFBD-0786-4ED4-BF94-E677F28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7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F7EA-9A1B-4434-9091-53B44DD09F3A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FFBD-0786-4ED4-BF94-E677F28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F7EA-9A1B-4434-9091-53B44DD09F3A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FFBD-0786-4ED4-BF94-E677F28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0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F7EA-9A1B-4434-9091-53B44DD09F3A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FFBD-0786-4ED4-BF94-E677F28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5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F7EA-9A1B-4434-9091-53B44DD09F3A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FFBD-0786-4ED4-BF94-E677F28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5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F7EA-9A1B-4434-9091-53B44DD09F3A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FFBD-0786-4ED4-BF94-E677F28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3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F7EA-9A1B-4434-9091-53B44DD09F3A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7FFBD-0786-4ED4-BF94-E677F28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Statistical Inference</a:t>
            </a:r>
            <a:endParaRPr lang="en-US" sz="800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2022-2023 Lecture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81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Example: let (</a:t>
            </a:r>
            <a:r>
              <a:rPr lang="en-US" sz="3200" dirty="0" err="1" smtClean="0"/>
              <a:t>x,y</a:t>
            </a:r>
            <a:r>
              <a:rPr lang="en-US" sz="3200" dirty="0" smtClean="0"/>
              <a:t>) be 2-dim. </a:t>
            </a:r>
            <a:r>
              <a:rPr lang="en-US" sz="3200" dirty="0" err="1" smtClean="0"/>
              <a:t>r.v</a:t>
            </a:r>
            <a:r>
              <a:rPr lang="en-US" sz="3200" dirty="0" smtClean="0"/>
              <a:t>. with </a:t>
            </a:r>
            <a:r>
              <a:rPr lang="en-US" sz="3200" dirty="0" err="1" smtClean="0"/>
              <a:t>j.p.d.f</a:t>
            </a:r>
            <a:r>
              <a:rPr lang="en-US" sz="3200" dirty="0" smtClean="0"/>
              <a:t>. given by </a:t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7505874" y="1270811"/>
          <a:ext cx="265273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414"/>
                <a:gridCol w="751562"/>
                <a:gridCol w="651353"/>
                <a:gridCol w="6764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y\ x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76821" y="1202174"/>
                <a:ext cx="5974915" cy="1088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And let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 find </a:t>
                </a:r>
                <a:r>
                  <a:rPr lang="en-US" sz="3200" dirty="0" err="1" smtClean="0"/>
                  <a:t>j.p.d.f</a:t>
                </a:r>
                <a:r>
                  <a:rPr lang="en-US" sz="3200" dirty="0" smtClean="0"/>
                  <a:t>. of (</a:t>
                </a:r>
                <a:r>
                  <a:rPr lang="en-US" sz="3200" dirty="0" err="1" smtClean="0"/>
                  <a:t>u,v</a:t>
                </a:r>
                <a:r>
                  <a:rPr lang="en-US" sz="3200" dirty="0" smtClean="0"/>
                  <a:t>)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821" y="1202174"/>
                <a:ext cx="5974915" cy="1088375"/>
              </a:xfrm>
              <a:prstGeom prst="rect">
                <a:avLst/>
              </a:prstGeom>
              <a:blipFill rotWithShape="0">
                <a:blip r:embed="rId2"/>
                <a:stretch>
                  <a:fillRect l="-2653" t="-6704" b="-16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8478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Example: let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𝑓𝑖𝑛𝑑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𝑜𝑓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1986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sz="3200" b="1" dirty="0" smtClean="0"/>
                  <a:t>Example</a:t>
                </a:r>
                <a:r>
                  <a:rPr lang="en-US" sz="3200" dirty="0" smtClean="0"/>
                  <a:t>: let x and y be two independent random variables that have Gamma distribution with parameters (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,1) and (,1) respectively find </a:t>
                </a:r>
                <a:r>
                  <a:rPr lang="en-US" sz="3200" dirty="0" err="1" smtClean="0">
                    <a:sym typeface="Symbol" panose="05050102010706020507" pitchFamily="18" charset="2"/>
                  </a:rPr>
                  <a:t>j.p.d.f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. of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𝑢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,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</m:oMath>
                </a14:m>
                <a:r>
                  <a:rPr lang="en-US" sz="3200" dirty="0" smtClean="0"/>
                  <a:t>.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275" t="-13364" r="-754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259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b="1" dirty="0" smtClean="0"/>
                  <a:t>Example</a:t>
                </a:r>
                <a:r>
                  <a:rPr lang="en-US" sz="3200" dirty="0" smtClean="0"/>
                  <a:t>: 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3200" dirty="0" smtClean="0"/>
                  <a:t> and x , y are independent </a:t>
                </a:r>
                <a:r>
                  <a:rPr lang="en-US" sz="3200" dirty="0" err="1" smtClean="0"/>
                  <a:t>r.v</a:t>
                </a:r>
                <a:r>
                  <a:rPr lang="en-US" sz="3200" dirty="0" smtClean="0"/>
                  <a:t>. find the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of z=</a:t>
                </a:r>
                <a:r>
                  <a:rPr lang="en-US" sz="3200" dirty="0" err="1" smtClean="0"/>
                  <a:t>x+y</a:t>
                </a:r>
                <a:r>
                  <a:rPr lang="en-US" sz="3200" dirty="0" smtClean="0"/>
                  <a:t>.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507" b="-1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87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267423"/>
              </a:xfrm>
            </p:spPr>
            <p:txBody>
              <a:bodyPr/>
              <a:lstStyle/>
              <a:p>
                <a:r>
                  <a:rPr lang="en-US" dirty="0" smtClean="0"/>
                  <a:t>Note: </a:t>
                </a:r>
                <a:r>
                  <a:rPr lang="en-US" sz="3200" dirty="0" smtClean="0"/>
                  <a:t>some time we need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sz="3200" dirty="0" smtClean="0"/>
                  <a:t>but we have only one or two equation, so we introduce the required new random variables in order to define one-to-one and onto transformation then we find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of all </a:t>
                </a:r>
                <a:r>
                  <a:rPr lang="en-US" sz="3200" dirty="0" err="1" smtClean="0"/>
                  <a:t>r.v’s</a:t>
                </a:r>
                <a:r>
                  <a:rPr lang="en-US" sz="3200" dirty="0" smtClean="0"/>
                  <a:t>. and after we find marginal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of the required </a:t>
                </a:r>
                <a:r>
                  <a:rPr lang="en-US" sz="3200" dirty="0" err="1" smtClean="0"/>
                  <a:t>r.v</a:t>
                </a:r>
                <a:r>
                  <a:rPr lang="en-US" sz="3200" dirty="0" smtClean="0"/>
                  <a:t>..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267423"/>
              </a:xfrm>
              <a:blipFill rotWithShape="0">
                <a:blip r:embed="rId2"/>
                <a:stretch>
                  <a:fillRect l="-2377" r="-22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0355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Example:- let x have uniform distribution on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 find the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3200" dirty="0" smtClean="0"/>
                  <a:t>.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507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207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1124156" cy="4119193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en-US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H.W</a:t>
                </a:r>
                <a:r>
                  <a:rPr lang="en-US" sz="3200" dirty="0" smtClean="0"/>
                  <a:t>: 1) if x and y are independent Bernoulli </a:t>
                </a:r>
                <a:r>
                  <a:rPr lang="en-US" sz="3200" dirty="0" err="1" smtClean="0"/>
                  <a:t>r.v</a:t>
                </a:r>
                <a:r>
                  <a:rPr lang="en-US" sz="3200" dirty="0" smtClean="0"/>
                  <a:t>. with parameters </a:t>
                </a:r>
                <a:r>
                  <a:rPr lang="en-US" sz="3200" dirty="0" err="1" smtClean="0"/>
                  <a:t>Ber</a:t>
                </a:r>
                <a:r>
                  <a:rPr lang="en-US" sz="3200" dirty="0" smtClean="0"/>
                  <a:t>(p) and </a:t>
                </a:r>
                <a:r>
                  <a:rPr lang="en-US" sz="3200" dirty="0" err="1" smtClean="0"/>
                  <a:t>Ber</a:t>
                </a:r>
                <a:r>
                  <a:rPr lang="en-US" sz="3200" dirty="0" smtClean="0"/>
                  <a:t>(p) respectively, what is the distribution of </a:t>
                </a:r>
                <a:r>
                  <a:rPr lang="en-US" sz="3200" dirty="0" err="1" smtClean="0"/>
                  <a:t>x+y</a:t>
                </a:r>
                <a:r>
                  <a:rPr lang="en-US" sz="3200" dirty="0" smtClean="0"/>
                  <a:t>.</a:t>
                </a:r>
                <a:br>
                  <a:rPr lang="en-US" sz="3200" dirty="0" smtClean="0"/>
                </a:br>
                <a:r>
                  <a:rPr lang="en-US" sz="3200" dirty="0" smtClean="0"/>
                  <a:t>2)let </a:t>
                </a:r>
                <a:r>
                  <a:rPr lang="en-US" sz="3200" dirty="0"/>
                  <a:t>x and y </a:t>
                </a:r>
                <a:r>
                  <a:rPr lang="en-US" sz="3200" dirty="0" smtClean="0"/>
                  <a:t>be independent Poisson </a:t>
                </a:r>
                <a:r>
                  <a:rPr lang="en-US" sz="3200" dirty="0" err="1" smtClean="0"/>
                  <a:t>r.v</a:t>
                </a:r>
                <a:r>
                  <a:rPr lang="en-US" sz="3200" dirty="0"/>
                  <a:t>. with </a:t>
                </a:r>
                <a:r>
                  <a:rPr lang="en-US" sz="3200" dirty="0" smtClean="0"/>
                  <a:t>random mean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/>
                  <a:t>respectively, </a:t>
                </a:r>
                <a:r>
                  <a:rPr lang="en-US" sz="3200" dirty="0" smtClean="0"/>
                  <a:t>calculate the </a:t>
                </a:r>
                <a:r>
                  <a:rPr lang="en-US" sz="3200" dirty="0"/>
                  <a:t>distribution of </a:t>
                </a:r>
                <a:r>
                  <a:rPr lang="en-US" sz="3200" dirty="0" err="1"/>
                  <a:t>x+y</a:t>
                </a:r>
                <a:r>
                  <a:rPr lang="en-US" sz="3200" dirty="0" smtClean="0"/>
                  <a:t>.</a:t>
                </a:r>
                <a:br>
                  <a:rPr lang="en-US" sz="3200" dirty="0" smtClean="0"/>
                </a:br>
                <a:r>
                  <a:rPr lang="en-US" sz="3200" dirty="0" smtClean="0"/>
                  <a:t>3) find the conditional distribution of (x/</a:t>
                </a:r>
                <a:r>
                  <a:rPr lang="en-US" sz="3200" dirty="0" err="1" smtClean="0"/>
                  <a:t>x+y</a:t>
                </a:r>
                <a:r>
                  <a:rPr lang="en-US" sz="3200" dirty="0" smtClean="0"/>
                  <a:t>) where</a:t>
                </a:r>
                <a:br>
                  <a:rPr lang="en-US" sz="32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=0,1,2,…; 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Sup>
                                <m:sSub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/>
                              </m:sSubSup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=0,1,2,…</m:t>
                      </m:r>
                    </m:oMath>
                  </m:oMathPara>
                </a14:m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:r>
                  <a:rPr lang="en-US" sz="3200" dirty="0"/>
                  <a:t/>
                </a:r>
                <a:br>
                  <a:rPr lang="en-US" sz="3200" dirty="0"/>
                </a:b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1124156" cy="4119193"/>
              </a:xfrm>
              <a:blipFill rotWithShape="0">
                <a:blip r:embed="rId2"/>
                <a:stretch>
                  <a:fillRect l="-1206" t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971581" y="4023728"/>
                <a:ext cx="24958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err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dirty="0" err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1" dirty="0" err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dirty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800" b="1" i="1" dirty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800" b="1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581" y="4023728"/>
                <a:ext cx="2495876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905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365125"/>
                <a:ext cx="11809379" cy="6048201"/>
              </a:xfrm>
            </p:spPr>
            <p:txBody>
              <a:bodyPr>
                <a:normAutofit/>
              </a:bodyPr>
              <a:lstStyle/>
              <a:p>
                <a:r>
                  <a:rPr lang="en-US" sz="3200" b="1" dirty="0" smtClean="0"/>
                  <a:t>Transformation and change of random variable</a:t>
                </a:r>
                <a:r>
                  <a:rPr lang="en-US" sz="3200" dirty="0" smtClean="0"/>
                  <a:t>:-</a:t>
                </a:r>
                <a:br>
                  <a:rPr lang="en-US" sz="3200" dirty="0" smtClean="0"/>
                </a:br>
                <a:r>
                  <a:rPr lang="en-US" sz="3200" dirty="0" smtClean="0"/>
                  <a:t>transformation of </a:t>
                </a:r>
                <a:r>
                  <a:rPr lang="en-US" sz="3200" b="1" dirty="0" smtClean="0"/>
                  <a:t>discrete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r.v</a:t>
                </a:r>
                <a:r>
                  <a:rPr lang="en-US" sz="3200" dirty="0" smtClean="0"/>
                  <a:t>.:-</a:t>
                </a:r>
                <a:br>
                  <a:rPr lang="en-US" sz="3200" dirty="0" smtClean="0"/>
                </a:br>
                <a:r>
                  <a:rPr lang="en-US" sz="3200" dirty="0" smtClean="0"/>
                  <a:t>let x be any random variable with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f(x)&gt;0, where x is defined on set </a:t>
                </a:r>
                <a:r>
                  <a:rPr lang="en-US" sz="3200" dirty="0" smtClean="0"/>
                  <a:t>A, </a:t>
                </a:r>
                <a:r>
                  <a:rPr lang="en-US" sz="3200" dirty="0" smtClean="0"/>
                  <a:t>suppose that y=g(x) is any transformation on x, </a:t>
                </a:r>
                <a:r>
                  <a:rPr lang="en-US" sz="3200" dirty="0" smtClean="0"/>
                  <a:t>let B be the point that y is defined on, in which it’s point obtained by transforming each point in A by the function g(x).</a:t>
                </a:r>
                <a:br>
                  <a:rPr lang="en-US" sz="3200" dirty="0" smtClean="0"/>
                </a:br>
                <a:r>
                  <a:rPr lang="en-US" sz="3200" dirty="0" smtClean="0"/>
                  <a:t>Let </a:t>
                </a:r>
                <a:r>
                  <a:rPr lang="en-US" sz="3200" dirty="0" smtClean="0"/>
                  <a:t>function g(x) must be one to one and onto in order we defined </a:t>
                </a:r>
                <a:r>
                  <a:rPr lang="en-US" sz="3200" dirty="0" smtClean="0"/>
                  <a:t>      g</a:t>
                </a:r>
                <a:r>
                  <a:rPr lang="en-US" sz="3200" baseline="30000" dirty="0" smtClean="0"/>
                  <a:t>-1</a:t>
                </a:r>
                <a:r>
                  <a:rPr lang="en-US" sz="3200" dirty="0" smtClean="0"/>
                  <a:t>(y</a:t>
                </a:r>
                <a:r>
                  <a:rPr lang="en-US" sz="3200" dirty="0" smtClean="0"/>
                  <a:t>). Hence the points in A obtained from B by the function g</a:t>
                </a:r>
                <a:r>
                  <a:rPr lang="en-US" sz="3200" baseline="30000" dirty="0" smtClean="0"/>
                  <a:t>-1</a:t>
                </a:r>
                <a:r>
                  <a:rPr lang="en-US" sz="3200" dirty="0" smtClean="0"/>
                  <a:t>(y). Now we want to find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of y</a:t>
                </a:r>
                <a:br>
                  <a:rPr lang="en-US" sz="3200" dirty="0" smtClean="0"/>
                </a:br>
                <a:r>
                  <a:rPr lang="en-US" sz="3200" dirty="0" smtClean="0"/>
                  <a:t>i.e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→ 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begChr m:val="["/>
                        <m:endChr m:val="]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32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3200" i="1" dirty="0" smtClean="0">
                    <a:latin typeface="Cambria Math" panose="02040503050406030204" pitchFamily="18" charset="0"/>
                  </a:rPr>
                </a:br>
                <a:r>
                  <a:rPr lang="en-US" sz="3200" i="1" dirty="0" smtClean="0">
                    <a:latin typeface="Cambria Math" panose="02040503050406030204" pitchFamily="18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]=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)]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365125"/>
                <a:ext cx="11809379" cy="6048201"/>
              </a:xfrm>
              <a:blipFill rotWithShape="0">
                <a:blip r:embed="rId2"/>
                <a:stretch>
                  <a:fillRect l="-1291" r="-2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7315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69" y="365125"/>
            <a:ext cx="11916427" cy="393130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Note</a:t>
            </a:r>
            <a:r>
              <a:rPr lang="en-US" sz="3200" dirty="0" smtClean="0"/>
              <a:t>: we can generalize the result of one dimension </a:t>
            </a:r>
            <a:r>
              <a:rPr lang="en-US" sz="3200" dirty="0" err="1" smtClean="0"/>
              <a:t>r.v</a:t>
            </a:r>
            <a:r>
              <a:rPr lang="en-US" sz="3200" dirty="0" smtClean="0"/>
              <a:t>. to bivariate hence to n-dimension </a:t>
            </a:r>
            <a:r>
              <a:rPr lang="en-US" sz="3200" dirty="0" err="1" smtClean="0"/>
              <a:t>r.v’s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/>
              <a:t>let 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,x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,…,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be n-dimensional </a:t>
            </a:r>
            <a:r>
              <a:rPr lang="en-US" sz="3200" dirty="0" err="1" smtClean="0"/>
              <a:t>r.v</a:t>
            </a:r>
            <a:r>
              <a:rPr lang="en-US" sz="3200" dirty="0" smtClean="0"/>
              <a:t>. with </a:t>
            </a:r>
            <a:r>
              <a:rPr lang="en-US" sz="3200" dirty="0" err="1" smtClean="0"/>
              <a:t>j.p.d.f</a:t>
            </a:r>
            <a:r>
              <a:rPr lang="en-US" sz="3200" dirty="0" smtClean="0"/>
              <a:t>. f(x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,x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,…,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) then the </a:t>
            </a:r>
            <a:r>
              <a:rPr lang="en-US" sz="3200" dirty="0" err="1" smtClean="0"/>
              <a:t>j.p.d.f</a:t>
            </a:r>
            <a:r>
              <a:rPr lang="en-US" sz="3200" dirty="0" smtClean="0"/>
              <a:t>. of Y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,Y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,…,</a:t>
            </a:r>
            <a:r>
              <a:rPr lang="en-US" sz="3200" dirty="0" err="1" smtClean="0"/>
              <a:t>Y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is given by </a:t>
            </a:r>
            <a:br>
              <a:rPr lang="en-US" sz="3200" dirty="0" smtClean="0"/>
            </a:br>
            <a:r>
              <a:rPr lang="en-US" sz="2800" dirty="0" smtClean="0"/>
              <a:t>p[Y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 y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,Y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=y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,…,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=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]=f[U</a:t>
            </a:r>
            <a:r>
              <a:rPr lang="en-US" sz="2800" baseline="30000" dirty="0" smtClean="0"/>
              <a:t>-1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,…,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), U</a:t>
            </a:r>
            <a:r>
              <a:rPr lang="en-US" sz="2800" baseline="30000" dirty="0" smtClean="0"/>
              <a:t>-1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,…,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),…,U</a:t>
            </a:r>
            <a:r>
              <a:rPr lang="en-US" sz="2800" baseline="30000" dirty="0" smtClean="0"/>
              <a:t>-1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,…,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)]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where A=[(x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,x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,…,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); x</a:t>
            </a:r>
            <a:r>
              <a:rPr lang="en-US" sz="3200" baseline="-25000" dirty="0" smtClean="0"/>
              <a:t>1</a:t>
            </a:r>
            <a:r>
              <a:rPr lang="el-GR" sz="3200" dirty="0" smtClean="0"/>
              <a:t>ϵ</a:t>
            </a:r>
            <a:r>
              <a:rPr lang="en-US" sz="3200" dirty="0" smtClean="0"/>
              <a:t>A,x</a:t>
            </a:r>
            <a:r>
              <a:rPr lang="en-US" sz="3200" baseline="-25000" dirty="0" smtClean="0"/>
              <a:t>2</a:t>
            </a:r>
            <a:r>
              <a:rPr lang="el-GR" sz="3200" dirty="0" smtClean="0"/>
              <a:t>ϵ</a:t>
            </a:r>
            <a:r>
              <a:rPr lang="en-US" sz="3200" dirty="0" smtClean="0"/>
              <a:t>A,…,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l-GR" sz="3200" dirty="0" smtClean="0"/>
              <a:t>ϵ</a:t>
            </a:r>
            <a:r>
              <a:rPr lang="en-US" sz="3200" dirty="0" smtClean="0"/>
              <a:t>A]</a:t>
            </a:r>
            <a:br>
              <a:rPr lang="en-US" sz="3200" dirty="0" smtClean="0"/>
            </a:br>
            <a:r>
              <a:rPr lang="en-US" sz="3200" dirty="0" smtClean="0"/>
              <a:t>            B=[(y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,y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,…</a:t>
            </a:r>
            <a:r>
              <a:rPr lang="en-US" sz="3200" dirty="0" err="1" smtClean="0"/>
              <a:t>y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); y</a:t>
            </a:r>
            <a:r>
              <a:rPr lang="en-US" sz="3200" baseline="-25000" dirty="0" smtClean="0"/>
              <a:t>1</a:t>
            </a:r>
            <a:r>
              <a:rPr lang="el-GR" sz="3200" dirty="0" smtClean="0"/>
              <a:t>ϵ</a:t>
            </a:r>
            <a:r>
              <a:rPr lang="en-US" sz="3200" dirty="0" smtClean="0"/>
              <a:t>B, y</a:t>
            </a:r>
            <a:r>
              <a:rPr lang="en-US" sz="3200" baseline="-25000" dirty="0" smtClean="0"/>
              <a:t>2</a:t>
            </a:r>
            <a:r>
              <a:rPr lang="el-GR" sz="3200" dirty="0" smtClean="0"/>
              <a:t>ϵ</a:t>
            </a:r>
            <a:r>
              <a:rPr lang="en-US" sz="3200" dirty="0" smtClean="0"/>
              <a:t>B,…,</a:t>
            </a:r>
            <a:r>
              <a:rPr lang="en-US" sz="3200" dirty="0" err="1" smtClean="0"/>
              <a:t>y</a:t>
            </a:r>
            <a:r>
              <a:rPr lang="en-US" sz="3200" baseline="-25000" dirty="0" err="1" smtClean="0"/>
              <a:t>n</a:t>
            </a:r>
            <a:r>
              <a:rPr lang="el-GR" sz="3200" dirty="0" smtClean="0"/>
              <a:t>ϵ</a:t>
            </a:r>
            <a:r>
              <a:rPr lang="en-US" sz="3200" dirty="0" smtClean="0"/>
              <a:t>B]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81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63044" y="58237"/>
                <a:ext cx="10515600" cy="5428163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sz="3200" b="1" dirty="0" smtClean="0"/>
                  <a:t>Transformation of continuous </a:t>
                </a:r>
                <a:r>
                  <a:rPr lang="en-US" sz="3200" b="1" dirty="0" err="1" smtClean="0"/>
                  <a:t>r.v’s</a:t>
                </a:r>
                <a:r>
                  <a:rPr lang="en-US" sz="3200" dirty="0" smtClean="0"/>
                  <a:t>.:-</a:t>
                </a:r>
                <a:br>
                  <a:rPr lang="en-US" sz="3200" dirty="0" smtClean="0"/>
                </a:br>
                <a:r>
                  <a:rPr lang="en-US" sz="3200" dirty="0" smtClean="0"/>
                  <a:t>let X be a continuous random variables with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f(x)&gt;0. Let Y=g(x) be any </a:t>
                </a:r>
                <a:r>
                  <a:rPr lang="en-US" sz="3200" dirty="0" smtClean="0"/>
                  <a:t>function of x , we with to find the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for y, </a:t>
                </a:r>
                <a:br>
                  <a:rPr lang="en-US" sz="3200" dirty="0" smtClean="0"/>
                </a:br>
                <a:r>
                  <a:rPr lang="en-US" sz="3200" dirty="0" smtClean="0"/>
                  <a:t>Assume that </a:t>
                </a:r>
                <a:r>
                  <a:rPr lang="en-US" sz="3200" dirty="0" smtClean="0"/>
                  <a:t>x=g</a:t>
                </a:r>
                <a:r>
                  <a:rPr lang="en-US" sz="3200" baseline="30000" dirty="0" smtClean="0"/>
                  <a:t>-1</a:t>
                </a:r>
                <a:r>
                  <a:rPr lang="en-US" sz="3200" dirty="0" smtClean="0"/>
                  <a:t>(y) if exist, then</a:t>
                </a:r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brk m:alnAt="7"/>
                                </m:rP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den>
                          </m:f>
                        </m:e>
                      </m:d>
                      <m:r>
                        <m:rPr>
                          <m:brk m:alnAt="7"/>
                        </m:rPr>
                        <a:rPr lang="en-US" sz="32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3044" y="58237"/>
                <a:ext cx="10515600" cy="5428163"/>
              </a:xfrm>
              <a:blipFill rotWithShape="0">
                <a:blip r:embed="rId2"/>
                <a:stretch>
                  <a:fillRect l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286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2941746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sz="3200" b="1" dirty="0" smtClean="0"/>
                  <a:t>Note</a:t>
                </a:r>
                <a:r>
                  <a:rPr lang="en-US" sz="3200" dirty="0" smtClean="0"/>
                  <a:t>:- 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 are two inverse functions of y then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of y is</a:t>
                </a:r>
                <a:br>
                  <a:rPr lang="en-US" sz="32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Sup>
                                <m:sSub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den>
                          </m:f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Sup>
                                <m:sSub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2941746"/>
              </a:xfrm>
              <a:blipFill rotWithShape="0"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409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5709998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en-US" sz="3200" b="1" dirty="0" smtClean="0"/>
                  <a:t>Note</a:t>
                </a:r>
                <a:r>
                  <a:rPr lang="en-US" sz="3200" dirty="0" smtClean="0"/>
                  <a:t>:- we can generalize the result of one </a:t>
                </a:r>
                <a:r>
                  <a:rPr lang="en-US" sz="3200" dirty="0" err="1" smtClean="0"/>
                  <a:t>r.v</a:t>
                </a:r>
                <a:r>
                  <a:rPr lang="en-US" sz="3200" dirty="0" smtClean="0"/>
                  <a:t>. hence to </a:t>
                </a:r>
                <a:r>
                  <a:rPr lang="en-US" sz="3200" dirty="0" smtClean="0"/>
                  <a:t>n </a:t>
                </a:r>
                <a:r>
                  <a:rPr lang="en-US" sz="3200" dirty="0" err="1" smtClean="0"/>
                  <a:t>r.v</a:t>
                </a:r>
                <a:r>
                  <a:rPr lang="en-US" sz="3200" dirty="0" smtClean="0"/>
                  <a:t>. </a:t>
                </a:r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:r>
                  <a:rPr lang="en-US" sz="3200" dirty="0" smtClean="0"/>
                  <a:t>Let </a:t>
                </a:r>
                <a:r>
                  <a:rPr lang="en-US" sz="3200" dirty="0"/>
                  <a:t>x</a:t>
                </a:r>
                <a:r>
                  <a:rPr lang="en-US" sz="3200" baseline="-25000" dirty="0"/>
                  <a:t>1</a:t>
                </a:r>
                <a:r>
                  <a:rPr lang="en-US" sz="3200" dirty="0"/>
                  <a:t>,x</a:t>
                </a:r>
                <a:r>
                  <a:rPr lang="en-US" sz="3200" baseline="-25000" dirty="0"/>
                  <a:t>2</a:t>
                </a:r>
                <a:r>
                  <a:rPr lang="en-US" sz="3200" dirty="0"/>
                  <a:t>,…,</a:t>
                </a:r>
                <a:r>
                  <a:rPr lang="en-US" sz="3200" dirty="0" err="1" smtClean="0"/>
                  <a:t>x</a:t>
                </a:r>
                <a:r>
                  <a:rPr lang="en-US" sz="3200" baseline="-25000" dirty="0" err="1" smtClean="0"/>
                  <a:t>n</a:t>
                </a:r>
                <a:r>
                  <a:rPr lang="en-US" sz="3200" baseline="-25000" dirty="0" smtClean="0"/>
                  <a:t>   </a:t>
                </a:r>
                <a:r>
                  <a:rPr lang="en-US" sz="3200" dirty="0" smtClean="0"/>
                  <a:t>be n </a:t>
                </a:r>
                <a:r>
                  <a:rPr lang="en-US" sz="3200" dirty="0" err="1" smtClean="0"/>
                  <a:t>r.v</a:t>
                </a:r>
                <a:r>
                  <a:rPr lang="en-US" sz="3200" dirty="0" smtClean="0"/>
                  <a:t>. </a:t>
                </a:r>
                <a:r>
                  <a:rPr lang="en-US" sz="3200" dirty="0" smtClean="0"/>
                  <a:t>with </a:t>
                </a:r>
                <a:r>
                  <a:rPr lang="en-US" sz="3200" dirty="0" err="1" smtClean="0"/>
                  <a:t>j.p.d.f</a:t>
                </a:r>
                <a:r>
                  <a:rPr lang="en-US" sz="3200" dirty="0" smtClean="0"/>
                  <a:t>. f(x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,x</a:t>
                </a:r>
                <a:r>
                  <a:rPr lang="en-US" sz="3200" baseline="-25000" dirty="0" smtClean="0"/>
                  <a:t>2</a:t>
                </a:r>
                <a:r>
                  <a:rPr lang="en-US" sz="3200" dirty="0" smtClean="0"/>
                  <a:t>,…,</a:t>
                </a:r>
                <a:r>
                  <a:rPr lang="en-US" sz="3200" dirty="0" err="1" smtClean="0"/>
                  <a:t>x</a:t>
                </a:r>
                <a:r>
                  <a:rPr lang="en-US" sz="3200" baseline="-25000" dirty="0" err="1" smtClean="0"/>
                  <a:t>n</a:t>
                </a:r>
                <a:r>
                  <a:rPr lang="en-US" sz="3200" dirty="0" smtClean="0"/>
                  <a:t>) and suppose that Y</a:t>
                </a:r>
                <a:r>
                  <a:rPr lang="en-US" sz="3200" baseline="-25000" dirty="0" smtClean="0"/>
                  <a:t>i</a:t>
                </a:r>
                <a:r>
                  <a:rPr lang="en-US" sz="3200" dirty="0" smtClean="0"/>
                  <a:t>=</a:t>
                </a:r>
                <a:r>
                  <a:rPr lang="en-US" sz="3200" dirty="0" err="1" smtClean="0"/>
                  <a:t>U</a:t>
                </a:r>
                <a:r>
                  <a:rPr lang="en-US" sz="3200" baseline="-25000" dirty="0" err="1" smtClean="0"/>
                  <a:t>i</a:t>
                </a:r>
                <a:r>
                  <a:rPr lang="en-US" sz="3200" dirty="0" smtClean="0"/>
                  <a:t>(x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,x</a:t>
                </a:r>
                <a:r>
                  <a:rPr lang="en-US" sz="3200" baseline="-25000" dirty="0" smtClean="0"/>
                  <a:t>2</a:t>
                </a:r>
                <a:r>
                  <a:rPr lang="en-US" sz="3200" dirty="0" smtClean="0"/>
                  <a:t>,…,</a:t>
                </a:r>
                <a:r>
                  <a:rPr lang="en-US" sz="3200" dirty="0" err="1" smtClean="0"/>
                  <a:t>x</a:t>
                </a:r>
                <a:r>
                  <a:rPr lang="en-US" sz="3200" baseline="-25000" dirty="0" err="1" smtClean="0"/>
                  <a:t>n</a:t>
                </a:r>
                <a:r>
                  <a:rPr lang="en-US" sz="3200" dirty="0" smtClean="0"/>
                  <a:t>); </a:t>
                </a:r>
                <a:r>
                  <a:rPr lang="en-US" sz="3200" dirty="0" err="1" smtClean="0"/>
                  <a:t>i</a:t>
                </a:r>
                <a:r>
                  <a:rPr lang="en-US" sz="3200" dirty="0" smtClean="0"/>
                  <a:t>=1,2,…,n.</a:t>
                </a:r>
                <a:br>
                  <a:rPr lang="en-US" sz="3200" dirty="0" smtClean="0"/>
                </a:br>
                <a:r>
                  <a:rPr lang="en-US" sz="3200" dirty="0" smtClean="0"/>
                  <a:t>then assume that the function </a:t>
                </a:r>
                <a:r>
                  <a:rPr lang="en-US" sz="3200" dirty="0" err="1" smtClean="0"/>
                  <a:t>U</a:t>
                </a:r>
                <a:r>
                  <a:rPr lang="en-US" sz="3200" baseline="-25000" dirty="0" err="1" smtClean="0"/>
                  <a:t>i</a:t>
                </a:r>
                <a:r>
                  <a:rPr lang="en-US" sz="3200" dirty="0" smtClean="0"/>
                  <a:t>; </a:t>
                </a:r>
                <a:r>
                  <a:rPr lang="en-US" sz="3200" dirty="0" err="1" smtClean="0"/>
                  <a:t>i</a:t>
                </a:r>
                <a:r>
                  <a:rPr lang="en-US" sz="3200" dirty="0" smtClean="0"/>
                  <a:t>=1,2,…,n satisfy the following </a:t>
                </a:r>
                <a:r>
                  <a:rPr lang="en-US" sz="3200" dirty="0" smtClean="0"/>
                  <a:t>condition’s:-</a:t>
                </a:r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:r>
                  <a:rPr lang="en-US" sz="3200" dirty="0" smtClean="0"/>
                  <a:t>1) the eq. y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,y</a:t>
                </a:r>
                <a:r>
                  <a:rPr lang="en-US" sz="3200" baseline="-25000" dirty="0" smtClean="0"/>
                  <a:t>2</a:t>
                </a:r>
                <a:r>
                  <a:rPr lang="en-US" sz="3200" dirty="0" smtClean="0"/>
                  <a:t>,…,</a:t>
                </a:r>
                <a:r>
                  <a:rPr lang="en-US" sz="3200" dirty="0" err="1" smtClean="0"/>
                  <a:t>y</a:t>
                </a:r>
                <a:r>
                  <a:rPr lang="en-US" sz="3200" baseline="-25000" dirty="0" err="1" smtClean="0"/>
                  <a:t>n</a:t>
                </a:r>
                <a:r>
                  <a:rPr lang="en-US" sz="3200" dirty="0" smtClean="0"/>
                  <a:t> can be </a:t>
                </a:r>
                <a:r>
                  <a:rPr lang="en-US" sz="3200" dirty="0" smtClean="0"/>
                  <a:t>uniquely solved </a:t>
                </a:r>
                <a:r>
                  <a:rPr lang="en-US" sz="3200" dirty="0" smtClean="0"/>
                  <a:t>for x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,x</a:t>
                </a:r>
                <a:r>
                  <a:rPr lang="en-US" sz="3200" baseline="-25000" dirty="0" smtClean="0"/>
                  <a:t>2</a:t>
                </a:r>
                <a:r>
                  <a:rPr lang="en-US" sz="3200" dirty="0" smtClean="0"/>
                  <a:t>,…,</a:t>
                </a:r>
                <a:r>
                  <a:rPr lang="en-US" sz="3200" dirty="0" err="1" smtClean="0"/>
                  <a:t>x</a:t>
                </a:r>
                <a:r>
                  <a:rPr lang="en-US" sz="3200" baseline="-25000" dirty="0" err="1" smtClean="0"/>
                  <a:t>n</a:t>
                </a:r>
                <a:r>
                  <a:rPr lang="en-US" sz="3200" dirty="0" smtClean="0"/>
                  <a:t> in to terms of y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,y</a:t>
                </a:r>
                <a:r>
                  <a:rPr lang="en-US" sz="3200" baseline="-25000" dirty="0" smtClean="0"/>
                  <a:t>2</a:t>
                </a:r>
                <a:r>
                  <a:rPr lang="en-US" sz="3200" dirty="0" smtClean="0"/>
                  <a:t>,…,</a:t>
                </a:r>
                <a:r>
                  <a:rPr lang="en-US" sz="3200" dirty="0" err="1" smtClean="0"/>
                  <a:t>y</a:t>
                </a:r>
                <a:r>
                  <a:rPr lang="en-US" sz="3200" baseline="-25000" dirty="0" err="1" smtClean="0"/>
                  <a:t>n</a:t>
                </a:r>
                <a:r>
                  <a:rPr lang="en-US" sz="3200" dirty="0" smtClean="0"/>
                  <a:t>.</a:t>
                </a:r>
                <a:br>
                  <a:rPr lang="en-US" sz="3200" dirty="0" smtClean="0"/>
                </a:br>
                <a:r>
                  <a:rPr lang="en-US" sz="3200" dirty="0" smtClean="0"/>
                  <a:t>2) the functions g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,g</a:t>
                </a:r>
                <a:r>
                  <a:rPr lang="en-US" sz="3200" baseline="-25000" dirty="0" smtClean="0"/>
                  <a:t>2</a:t>
                </a:r>
                <a:r>
                  <a:rPr lang="en-US" sz="3200" dirty="0" smtClean="0"/>
                  <a:t>,..,g</a:t>
                </a:r>
                <a:r>
                  <a:rPr lang="en-US" sz="3200" baseline="-25000" dirty="0" smtClean="0"/>
                  <a:t>n</a:t>
                </a:r>
                <a:r>
                  <a:rPr lang="en-US" sz="3200" dirty="0" smtClean="0"/>
                  <a:t> have continuous partial derivatives at </a:t>
                </a:r>
                <a:r>
                  <a:rPr lang="en-US" sz="3200" dirty="0" smtClean="0"/>
                  <a:t>all </a:t>
                </a:r>
                <a:r>
                  <a:rPr lang="en-US" sz="3200" dirty="0"/>
                  <a:t>points (x</a:t>
                </a:r>
                <a:r>
                  <a:rPr lang="en-US" sz="3200" baseline="-25000" dirty="0"/>
                  <a:t>1</a:t>
                </a:r>
                <a:r>
                  <a:rPr lang="en-US" sz="3200" dirty="0"/>
                  <a:t>,x</a:t>
                </a:r>
                <a:r>
                  <a:rPr lang="en-US" sz="3200" baseline="-25000" dirty="0"/>
                  <a:t>2</a:t>
                </a:r>
                <a:r>
                  <a:rPr lang="en-US" sz="3200" dirty="0"/>
                  <a:t>,…,</a:t>
                </a:r>
                <a:r>
                  <a:rPr lang="en-US" sz="3200" dirty="0" err="1" smtClean="0"/>
                  <a:t>x</a:t>
                </a:r>
                <a:r>
                  <a:rPr lang="en-US" sz="3200" baseline="-25000" dirty="0" err="1" smtClean="0"/>
                  <a:t>n</a:t>
                </a:r>
                <a:r>
                  <a:rPr lang="en-US" sz="3200" dirty="0" smtClean="0"/>
                  <a:t>)</a:t>
                </a:r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5709998"/>
              </a:xfrm>
              <a:blipFill rotWithShape="0">
                <a:blip r:embed="rId2"/>
                <a:stretch>
                  <a:fillRect l="-1275" t="-1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4246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2879116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sz="3200" dirty="0" smtClean="0"/>
                  <a:t>Under these two conditions it can be show that </a:t>
                </a:r>
                <a:r>
                  <a:rPr lang="en-US" sz="3200" dirty="0" err="1" smtClean="0"/>
                  <a:t>r.v’s</a:t>
                </a:r>
                <a:r>
                  <a:rPr lang="en-US" sz="3200" dirty="0" smtClean="0"/>
                  <a:t>. y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,y</a:t>
                </a:r>
                <a:r>
                  <a:rPr lang="en-US" sz="3200" baseline="-25000" dirty="0" smtClean="0"/>
                  <a:t>2</a:t>
                </a:r>
                <a:r>
                  <a:rPr lang="en-US" sz="3200" dirty="0" smtClean="0"/>
                  <a:t>,…,</a:t>
                </a:r>
                <a:r>
                  <a:rPr lang="en-US" sz="3200" dirty="0" err="1" smtClean="0"/>
                  <a:t>y</a:t>
                </a:r>
                <a:r>
                  <a:rPr lang="en-US" sz="3200" baseline="-25000" dirty="0" err="1" smtClean="0"/>
                  <a:t>n</a:t>
                </a:r>
                <a:r>
                  <a:rPr lang="en-US" sz="3200" dirty="0" smtClean="0"/>
                  <a:t> are jointly continuous </a:t>
                </a:r>
                <a:r>
                  <a:rPr lang="en-US" sz="3200" dirty="0" err="1" smtClean="0"/>
                  <a:t>r.vs</a:t>
                </a:r>
                <a:r>
                  <a:rPr lang="en-US" sz="3200" dirty="0" smtClean="0"/>
                  <a:t>. with </a:t>
                </a:r>
                <a:r>
                  <a:rPr lang="en-US" sz="3200" dirty="0" err="1" smtClean="0"/>
                  <a:t>j.p.d.f</a:t>
                </a:r>
                <a:r>
                  <a:rPr lang="en-US" sz="3200" dirty="0" smtClean="0"/>
                  <a:t>.</a:t>
                </a:r>
                <a:br>
                  <a:rPr lang="en-US" sz="3200" dirty="0" smtClean="0"/>
                </a:br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]=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2879116"/>
              </a:xfrm>
              <a:blipFill rotWithShape="0"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56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962634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Example:-let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(0,1)</m:t>
                    </m:r>
                  </m:oMath>
                </a14:m>
                <a:r>
                  <a:rPr lang="en-US" sz="3200" dirty="0" smtClean="0"/>
                  <a:t> find the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.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962634"/>
              </a:xfrm>
              <a:blipFill rotWithShape="0"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5113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Example: let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 find </a:t>
                </a:r>
                <a:r>
                  <a:rPr lang="en-US" sz="3200" dirty="0" err="1" smtClean="0"/>
                  <a:t>p.d.f</a:t>
                </a:r>
                <a:r>
                  <a:rPr lang="en-US" sz="3200" dirty="0" smtClean="0"/>
                  <a:t>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8862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263</Words>
  <Application>Microsoft Office PowerPoint</Application>
  <PresentationFormat>Widescreen</PresentationFormat>
  <Paragraphs>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Symbol</vt:lpstr>
      <vt:lpstr>Office Theme</vt:lpstr>
      <vt:lpstr>Statistical Inference</vt:lpstr>
      <vt:lpstr>Transformation and change of random variable:- transformation of discrete r.v.:- let x be any random variable with p.d.f. f(x)&gt;0, where x is defined on set A, suppose that y=g(x) is any transformation on x, let B be the point that y is defined on, in which it’s point obtained by transforming each point in A by the function g(x). Let function g(x) must be one to one and onto in order we defined       g-1(y). Hence the points in A obtained from B by the function g-1(y). Now we want to find p.d.f. of y i.e. g(y)→ g(y)=p[Y=y]                        =p[g(x)=y]=p[x=g^(-1) (y)=f[g^(-1) (y)]</vt:lpstr>
      <vt:lpstr>Note: we can generalize the result of one dimension r.v. to bivariate hence to n-dimension r.v’s. let x1,x2,…,xn be n-dimensional r.v. with j.p.d.f. f(x1,x2,…,xn) then the j.p.d.f. of Y1,Y2,…,Yn is given by  p[Y1= y1,Y2=y2,…,Yn=yn]=f[U-11(x1,x2,…,xn), U-12(x1,x2,…,xn),…,U-1n(x1,x2,…,xn)]  where A=[(x1,x2,…,xn); x1ϵA,x2ϵA,…,xnϵA]             B=[(y1,y2,…yn); y1ϵB, y2ϵB,…,ynϵB] </vt:lpstr>
      <vt:lpstr>Transformation of continuous r.v’s.:- let X be a continuous random variables with p.d.f. f(x)&gt;0. Let Y=g(x) be any function of x , we with to find the p.d.f. for y,  Assume that x=g-1(y) if exist, then h(y)=f_x (g^(-1) (y))|(dg^(-1) (y))/dy|  </vt:lpstr>
      <vt:lpstr>Note:- if g_1^(-1) (y)  and g_2^(-1) (y) are two inverse functions of y then p.d.f. of y is h(y)=f(g_1^(-1) (y))|(dg_1^(-1) (y))/dy|+f(g_2^(-1) (y))|(dg_2^(-1) (y))/dy|</vt:lpstr>
      <vt:lpstr>Note:- we can generalize the result of one r.v. hence to n r.v.  Let x1,x2,…,xn   be n r.v. with j.p.d.f. f(x1,x2,…,xn) and suppose that Yi=Ui(x1,x2,…,xn); i=1,2,…,n. then assume that the function Ui; i=1,2,…,n satisfy the following condition’s:- 1) the eq. y1,y2,…,yn can be uniquely solved for x1,x2,…,xn in to terms of y1,y2,…,yn. 2) the functions g1,g2,..,gn have continuous partial derivatives at all points (x1,x2,…,xn) J(x_1,…,x_n )=|■8((∂g_1)/(∂x_1 )&amp;(∂g_1)/(∂x_2 )…&amp;(∂g_1)/(∂x_n )@⋮&amp;⋮&amp;⋮@(∂g_n)/(∂x_1 )&amp;(∂g_n)/(∂x_2 )…&amp;(∂g_n)/(∂x_n ))|≠0</vt:lpstr>
      <vt:lpstr>Under these two conditions it can be show that r.v’s. y1,y2,…,yn are jointly continuous r.vs. with j.p.d.f.  f[g^(-1) (y_1,y_2,…,y_n )]=f(x_1,x_2,…,x_n)〖  | J(x_1,x_2,…,x_n)|〗^(-1)</vt:lpstr>
      <vt:lpstr>Example:-let x~N(0,1) find the p.d.f. of y=x^2</vt:lpstr>
      <vt:lpstr>Example: let x~p(λ) find p.d.f of y=x+3</vt:lpstr>
      <vt:lpstr>Example: let (x,y) be 2-dim. r.v. with j.p.d.f. given by  </vt:lpstr>
      <vt:lpstr>Example: let  x~N(0,1)  find   p.d.f.   of  y=2x^2+3</vt:lpstr>
      <vt:lpstr>Example: let x and y be two independent random variables that have Gamma distribution with parameters (,1) and (,1) respectively find j.p.d.f. of  u=x/(x+y)  , v=x+y.</vt:lpstr>
      <vt:lpstr>Example: if x~b(m,p)and y~b(n,p) and x , y are independent r.v. find the p.d.f. of z=x+y.</vt:lpstr>
      <vt:lpstr>Note: some time we need p.d.f. of y_1=x_1+x_2+x_3 but we have only one or two equation, so we introduce the required new random variables in order to define one-to-one and onto transformation then we find p.d.f. of all r.v’s. and after we find marginal p.d.f. of the required r.v..</vt:lpstr>
      <vt:lpstr>Example:- let x have uniform distribution on ((-π)/2,π/2) find the p.d.f. of y=tan⁡x.</vt:lpstr>
      <vt:lpstr>H.W: 1) if x and y are independent Bernoulli r.v. with parameters Ber(p) and Ber(p) respectively, what is the distribution of x+y. 2)let x and y be independent Poisson r.v. with random mean λ_1  and λ_2 respectively, calculate the distribution of x+y. 3) find the conditional distribution of (x/x+y) where f(x)=(λ_1^x e^(-λ_1^  ))/x!,  x=0,1,2,…;  f(y)=(λ_2^y e^(〖-λ〗_2^  ))/y!,  y=0,1,2,…  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Inference</dc:title>
  <dc:creator>DR.Ahmed Saker 2O14</dc:creator>
  <cp:lastModifiedBy>DR.Ahmed Saker 2O14</cp:lastModifiedBy>
  <cp:revision>6</cp:revision>
  <dcterms:created xsi:type="dcterms:W3CDTF">2022-09-16T06:10:29Z</dcterms:created>
  <dcterms:modified xsi:type="dcterms:W3CDTF">2022-09-16T07:54:12Z</dcterms:modified>
</cp:coreProperties>
</file>