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6" r:id="rId9"/>
    <p:sldId id="269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5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2D15-DD03-445B-AEE9-F2C580383CBB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7B55-57F8-4491-A28D-CC94BC75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0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2D15-DD03-445B-AEE9-F2C580383CBB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7B55-57F8-4491-A28D-CC94BC75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7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2D15-DD03-445B-AEE9-F2C580383CBB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7B55-57F8-4491-A28D-CC94BC75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2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2D15-DD03-445B-AEE9-F2C580383CBB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7B55-57F8-4491-A28D-CC94BC75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5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2D15-DD03-445B-AEE9-F2C580383CBB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7B55-57F8-4491-A28D-CC94BC75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2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2D15-DD03-445B-AEE9-F2C580383CBB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7B55-57F8-4491-A28D-CC94BC75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5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2D15-DD03-445B-AEE9-F2C580383CBB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7B55-57F8-4491-A28D-CC94BC75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3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2D15-DD03-445B-AEE9-F2C580383CBB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7B55-57F8-4491-A28D-CC94BC75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2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2D15-DD03-445B-AEE9-F2C580383CBB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7B55-57F8-4491-A28D-CC94BC75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7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2D15-DD03-445B-AEE9-F2C580383CBB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7B55-57F8-4491-A28D-CC94BC75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2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2D15-DD03-445B-AEE9-F2C580383CBB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7B55-57F8-4491-A28D-CC94BC75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32D15-DD03-445B-AEE9-F2C580383CBB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37B55-57F8-4491-A28D-CC94BC75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9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Statistical Inference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2022-2023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732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3876135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(1−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   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=0,1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0                                 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𝑓𝑖𝑛𝑑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3876135"/>
              </a:xfrm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3471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0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5296639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en-US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                           Order Statistics</a:t>
                </a:r>
                <a:r>
                  <a:rPr lang="en-US" sz="3200" dirty="0" smtClean="0"/>
                  <a:t/>
                </a:r>
                <a:br>
                  <a:rPr lang="en-US" sz="3200" dirty="0" smtClean="0"/>
                </a:br>
                <a:r>
                  <a:rPr lang="en-US" sz="3200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 smtClean="0"/>
                  <a:t> be identical independent distribution with </a:t>
                </a:r>
                <a:r>
                  <a:rPr lang="en-US" sz="4000" b="1" dirty="0" err="1" smtClean="0"/>
                  <a:t>p.d.f</a:t>
                </a:r>
                <a:r>
                  <a:rPr lang="en-US" sz="3200" dirty="0" smtClean="0"/>
                  <a:t>.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𝜃𝜖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 smtClean="0"/>
                  <a:t> for </a:t>
                </a:r>
                <a:r>
                  <a:rPr lang="en-US" sz="3200" dirty="0" err="1" smtClean="0"/>
                  <a:t>i</a:t>
                </a:r>
                <a:r>
                  <a:rPr lang="en-US" sz="3200" dirty="0" smtClean="0"/>
                  <a:t>=1,2,…,n defined</a:t>
                </a:r>
                <a:br>
                  <a:rPr lang="en-US" sz="32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𝑠𝑚𝑎𝑙𝑙𝑒𝑠𝑡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(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𝑠𝑒𝑐𝑜𝑛𝑑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𝑠𝑚𝑎𝑙𝑙𝑒𝑠𝑡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(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𝑡h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𝑠𝑚𝑎𝑙𝑙𝑒𝑠𝑡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(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𝑙𝑎𝑟𝑔𝑒𝑠𝑡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r>
                  <a:rPr lang="en-US" sz="3200" dirty="0" smtClean="0"/>
                  <a:t/>
                </a:r>
                <a:br>
                  <a:rPr lang="en-US" sz="3200" dirty="0" smtClean="0"/>
                </a:br>
                <a:r>
                  <a:rPr lang="en-US" sz="3200" dirty="0" smtClean="0"/>
                  <a:t>the order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…≤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 smtClean="0"/>
                  <a:t> are know as the order statistics.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5296639"/>
              </a:xfrm>
              <a:blipFill rotWithShape="0">
                <a:blip r:embed="rId2"/>
                <a:stretch>
                  <a:fillRect l="-2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2482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67847" y="402703"/>
                <a:ext cx="11624153" cy="2302919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1) The joint </a:t>
                </a:r>
                <a:r>
                  <a:rPr lang="en-US" sz="2800" dirty="0" err="1" smtClean="0"/>
                  <a:t>p.d.f</a:t>
                </a:r>
                <a:r>
                  <a:rPr lang="en-US" sz="2800" dirty="0" smtClean="0"/>
                  <a:t>.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/>
                  <a:t> is given by</a:t>
                </a:r>
                <a:br>
                  <a:rPr lang="en-US" sz="2800" dirty="0" smtClean="0"/>
                </a:b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!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      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≤…≤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0       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𝑜𝑡h𝑒𝑟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𝑤𝑖𝑠𝑒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800" dirty="0" smtClean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67847" y="402703"/>
                <a:ext cx="11624153" cy="2302919"/>
              </a:xfrm>
              <a:blipFill rotWithShape="0">
                <a:blip r:embed="rId2"/>
                <a:stretch>
                  <a:fillRect l="-1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4730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12731" y="152183"/>
                <a:ext cx="11474885" cy="2102502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en-US" sz="2800" dirty="0" smtClean="0"/>
                  <a:t>2) The distribution function of the </a:t>
                </a:r>
                <a:r>
                  <a:rPr lang="en-US" sz="2800" dirty="0" err="1" smtClean="0"/>
                  <a:t>j</a:t>
                </a:r>
                <a:r>
                  <a:rPr lang="en-US" sz="2800" baseline="30000" dirty="0" err="1" smtClean="0"/>
                  <a:t>th</a:t>
                </a:r>
                <a:r>
                  <a:rPr lang="en-US" sz="2800" dirty="0" smtClean="0"/>
                  <a:t> order statistics y can be determinate as</a:t>
                </a:r>
                <a:br>
                  <a:rPr lang="en-US" sz="28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!</m:t>
                                </m:r>
                              </m:num>
                              <m:den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!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</m:d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!</m:t>
                                </m:r>
                              </m:den>
                            </m:f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][1−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p>
                            </m:s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  <m:r>
                              <m:rPr>
                                <m:nor/>
                              </m:rPr>
                              <a:rPr lang="en-US" sz="2800" dirty="0"/>
                              <m:t> </m:t>
                            </m:r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sSub>
                              <m:sSubPr>
                                <m:ctrlPr>
                                  <a:rPr lang="en-US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mr>
                        <m:m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0                                                                          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𝑜𝑡h𝑒𝑟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𝑤𝑖𝑠𝑒</m:t>
                            </m:r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12731" y="152183"/>
                <a:ext cx="11474885" cy="2102502"/>
              </a:xfrm>
              <a:blipFill rotWithShape="0">
                <a:blip r:embed="rId2"/>
                <a:stretch>
                  <a:fillRect l="-1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5364" y="2154478"/>
                <a:ext cx="12016636" cy="21757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As special cases we may calculate the distribution function of the smallest observation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sSup>
                                <m:s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 ,   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3200" dirty="0"/>
                                <m:t> 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0                                        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𝑜𝑡h𝑒𝑟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64" y="2154478"/>
                <a:ext cx="12016636" cy="2175724"/>
              </a:xfrm>
              <a:prstGeom prst="rect">
                <a:avLst/>
              </a:prstGeom>
              <a:blipFill rotWithShape="0">
                <a:blip r:embed="rId3"/>
                <a:stretch>
                  <a:fillRect l="-1319" t="-3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3047" y="4772416"/>
                <a:ext cx="11824569" cy="1683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And the distribution of the largest observation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 ,    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0      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𝑜𝑡h𝑒𝑟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047" y="4772416"/>
                <a:ext cx="11824569" cy="1683281"/>
              </a:xfrm>
              <a:prstGeom prst="rect">
                <a:avLst/>
              </a:prstGeom>
              <a:blipFill rotWithShape="0">
                <a:blip r:embed="rId4"/>
                <a:stretch>
                  <a:fillRect l="-1289" t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832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761999" y="236337"/>
                <a:ext cx="11353800" cy="3505417"/>
              </a:xfrm>
            </p:spPr>
            <p:txBody>
              <a:bodyPr>
                <a:noAutofit/>
              </a:bodyPr>
              <a:lstStyle/>
              <a:p>
                <a:pPr/>
                <a:r>
                  <a:rPr lang="en-US" sz="2800" dirty="0" smtClean="0"/>
                  <a:t>3) The joint </a:t>
                </a:r>
                <a:r>
                  <a:rPr lang="en-US" sz="2800" dirty="0" err="1" smtClean="0"/>
                  <a:t>p.d.f</a:t>
                </a:r>
                <a:r>
                  <a:rPr lang="en-US" sz="2800" dirty="0" smtClean="0"/>
                  <a:t>.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800" dirty="0" smtClean="0"/>
                  <a:t> is given by</a:t>
                </a:r>
                <a:br>
                  <a:rPr lang="en-US" sz="2800" dirty="0" smtClean="0"/>
                </a:br>
                <a:r>
                  <a:rPr lang="en-US" sz="2800" dirty="0" smtClean="0"/>
                  <a:t/>
                </a:r>
                <a:br>
                  <a:rPr lang="en-US" sz="28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!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!</m:t>
                                  </m:r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!</m:t>
                                  </m:r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!</m:t>
                                  </m:r>
                                </m:den>
                              </m:f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]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[1−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]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0                                                        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𝑜𝑡h𝑒𝑟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61999" y="236337"/>
                <a:ext cx="11353800" cy="3505417"/>
              </a:xfrm>
              <a:blipFill rotWithShape="0">
                <a:blip r:embed="rId2"/>
                <a:stretch>
                  <a:fillRect l="-1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581883" y="2331077"/>
                <a:ext cx="2395470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1883" y="2331077"/>
                <a:ext cx="2395470" cy="391646"/>
              </a:xfrm>
              <a:prstGeom prst="rect">
                <a:avLst/>
              </a:prstGeom>
              <a:blipFill rotWithShape="0">
                <a:blip r:embed="rId3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9206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6"/>
                <a:ext cx="10515600" cy="183945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3200" b="1" dirty="0" smtClean="0"/>
                  <a:t>Example</a:t>
                </a:r>
                <a:r>
                  <a:rPr lang="en-US" sz="3200" dirty="0" smtClean="0"/>
                  <a:t>: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&lt;…&lt;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 smtClean="0"/>
                  <a:t> be the order statistics of random sample of size n from a distribution with </a:t>
                </a:r>
                <a:r>
                  <a:rPr lang="en-US" sz="3200" dirty="0" err="1" smtClean="0"/>
                  <a:t>p.d.f</a:t>
                </a:r>
                <a:r>
                  <a:rPr lang="en-US" sz="3200" dirty="0" smtClean="0"/>
                  <a:t>. f(x)=1, 0&lt;x&lt;1 find the </a:t>
                </a:r>
                <a:r>
                  <a:rPr lang="en-US" sz="3200" dirty="0" err="1" smtClean="0"/>
                  <a:t>k</a:t>
                </a:r>
                <a:r>
                  <a:rPr lang="en-US" sz="3200" baseline="30000" dirty="0" err="1" smtClean="0"/>
                  <a:t>th</a:t>
                </a:r>
                <a:r>
                  <a:rPr lang="en-US" sz="3200" dirty="0" smtClean="0"/>
                  <a:t> order statistics distribution and determine what is the name?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6"/>
                <a:ext cx="10515600" cy="1839456"/>
              </a:xfrm>
              <a:blipFill rotWithShape="0">
                <a:blip r:embed="rId2"/>
                <a:stretch>
                  <a:fillRect l="-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5796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75154" y="239864"/>
                <a:ext cx="10515600" cy="2542247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/>
                  <a:t>Example: 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3200" dirty="0" smtClean="0"/>
                  <a:t> be a </a:t>
                </a:r>
                <a:r>
                  <a:rPr lang="en-US" sz="3200" dirty="0" err="1" smtClean="0"/>
                  <a:t>r.s</a:t>
                </a:r>
                <a:r>
                  <a:rPr lang="en-US" sz="3200" dirty="0" smtClean="0"/>
                  <a:t>. of size 5 with </a:t>
                </a:r>
                <a:r>
                  <a:rPr lang="en-US" sz="3200" dirty="0" err="1" smtClean="0"/>
                  <a:t>p.d.f</a:t>
                </a:r>
                <a:r>
                  <a:rPr lang="en-US" sz="3200" dirty="0" smtClean="0"/>
                  <a:t>.</a:t>
                </a:r>
                <a:br>
                  <a:rPr lang="en-US" sz="3200" dirty="0" smtClean="0"/>
                </a:b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3200" dirty="0" smtClean="0"/>
                  <a:t>  , let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/>
                  <a:t> are order statistics, find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.</a:t>
                </a:r>
                <a:br>
                  <a:rPr lang="en-US" sz="3200" dirty="0" smtClean="0"/>
                </a:b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75154" y="239864"/>
                <a:ext cx="10515600" cy="2542247"/>
              </a:xfrm>
              <a:blipFill rotWithShape="0">
                <a:blip r:embed="rId2"/>
                <a:stretch>
                  <a:fillRect l="-1449" r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5183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6"/>
                <a:ext cx="10515600" cy="202734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3200" dirty="0" smtClean="0"/>
                  <a:t>Example: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3200" dirty="0" smtClean="0"/>
                  <a:t> be a </a:t>
                </a:r>
                <a:r>
                  <a:rPr lang="en-US" sz="3200" dirty="0" err="1" smtClean="0"/>
                  <a:t>r.s</a:t>
                </a:r>
                <a:r>
                  <a:rPr lang="en-US" sz="3200" dirty="0" smtClean="0"/>
                  <a:t>. of size 5 with </a:t>
                </a:r>
                <a:r>
                  <a:rPr lang="en-US" sz="3200" dirty="0" err="1" smtClean="0"/>
                  <a:t>p.d.f</a:t>
                </a:r>
                <a:r>
                  <a:rPr lang="en-US" sz="3200" dirty="0" smtClean="0"/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(2,1)</m:t>
                        </m:r>
                      </m:e>
                      <m:sub/>
                    </m:sSub>
                  </m:oMath>
                </a14:m>
                <a:r>
                  <a:rPr lang="en-US" sz="3200" dirty="0" smtClean="0"/>
                  <a:t> </a:t>
                </a:r>
                <a:br>
                  <a:rPr lang="en-US" sz="3200" dirty="0" smtClean="0"/>
                </a:br>
                <a:r>
                  <a:rPr lang="en-US" sz="3200" dirty="0" smtClean="0"/>
                  <a:t>find the </a:t>
                </a:r>
                <a:br>
                  <a:rPr lang="en-US" sz="3200" dirty="0" smtClean="0"/>
                </a:br>
                <a:r>
                  <a:rPr lang="en-US" sz="3200" dirty="0" smtClean="0"/>
                  <a:t>1) </a:t>
                </a:r>
                <a:r>
                  <a:rPr lang="en-US" sz="3200" dirty="0" err="1" smtClean="0"/>
                  <a:t>p.d.f</a:t>
                </a:r>
                <a:r>
                  <a:rPr lang="en-US" sz="3200" dirty="0" smtClean="0"/>
                  <a:t>. of largest value</a:t>
                </a:r>
                <a:br>
                  <a:rPr lang="en-US" sz="3200" dirty="0" smtClean="0"/>
                </a:br>
                <a:r>
                  <a:rPr lang="en-US" sz="3200" dirty="0" smtClean="0"/>
                  <a:t>2) </a:t>
                </a:r>
                <a:r>
                  <a:rPr lang="en-US" sz="3200" dirty="0" err="1" smtClean="0"/>
                  <a:t>p.d.f</a:t>
                </a:r>
                <a:r>
                  <a:rPr lang="en-US" sz="3200" dirty="0" smtClean="0"/>
                  <a:t>. of smallest value</a:t>
                </a:r>
                <a:br>
                  <a:rPr lang="en-US" sz="3200" dirty="0" smtClean="0"/>
                </a:br>
                <a:r>
                  <a:rPr lang="en-US" sz="3200" dirty="0" smtClean="0"/>
                  <a:t>3) </a:t>
                </a:r>
                <a:r>
                  <a:rPr lang="en-US" sz="3200" dirty="0" err="1" smtClean="0"/>
                  <a:t>j.p.d.f</a:t>
                </a:r>
                <a:r>
                  <a:rPr lang="en-US" sz="3200" dirty="0" smtClean="0"/>
                  <a:t> of 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,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.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6"/>
                <a:ext cx="10515600" cy="2027346"/>
              </a:xfrm>
              <a:blipFill rotWithShape="0">
                <a:blip r:embed="rId2"/>
                <a:stretch>
                  <a:fillRect l="-1275" t="-6627" b="-10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1162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74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72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Statistical Inference</vt:lpstr>
      <vt:lpstr>                            Order Statistics let x_1,x_2,…,x_n be identical independent distribution with p.d.f. f(x,θ), θϵΩ  and a&lt;x_i&lt;b for i=1,2,…,n defined y_1=smallest (x_1,…,x_n) y_2=second smallest (x_1,…,x_n) y_j=j^th smallest (x_1,…,x_n) y_n=largest of(x_1,…,x_n) the order values y_1≤y_2≤y_3≤…≤y_n are know as the order statistics.</vt:lpstr>
      <vt:lpstr>1) The joint p.d.f. of y_1,y_2,…,y_n is given by g(y_1,y_2,…,y_n )={█(n!f(y_1 )f(y_2 )…f(y_n )        a≤y_1≤y_2≤…≤y_n≤b@0       other wise)┤ </vt:lpstr>
      <vt:lpstr>2) The distribution function of the jth order statistics y can be determinate as g_j (y_j )=■8(n!/(j-1)!(n-j)![F(y_j )^(j-1)][1-F(y_j ) ]^(n-j) f(y_j )" " ,  a≤y_j≤b@0                                                                          other wise)</vt:lpstr>
      <vt:lpstr>3) The joint p.d.f. of y_i  and y_j is given by  g_ij (y_i,y_j )={█(n!/(i-1)!(j-i-1)!(n-j)!(F(y_i ) )^(i-1) [F(y_j )-F(y_i)]^(j-i-1) [1-F(y_j ) ]^(n-j) f(y_i )f(y_j)@0                                                        other wise)┤</vt:lpstr>
      <vt:lpstr>Example: let y_1&lt;y_2&lt;…&lt;y_n be the order statistics of random sample of size n from a distribution with p.d.f. f(x)=1, 0&lt;x&lt;1 find the kth order statistics distribution and determine what is the name?</vt:lpstr>
      <vt:lpstr>Example:  let x_1,x_2,…,x_5 be a r.s. of size 5 with p.d.f.  f(x)=e^(-x), x&gt;0  , let  z_1=y_2   and z_2=y_4-y_2 are order statistics, find h(z_1,z_2). </vt:lpstr>
      <vt:lpstr>Example: let x_1,x_2,…,x_5 be a r.s. of size 5 with p.d.f. 〖β(2,1)〗_  find the  1) p.d.f. of largest value 2) p.d.f. of smallest value 3) j.p.d.f of ( y_2  ,y_4).</vt:lpstr>
      <vt:lpstr>PowerPoint Presentation</vt:lpstr>
      <vt:lpstr>Let f(x)={█(π^x 〖(1-π)〗^(1-x),       x=0,1@0                                 o.w.)┤ find p.m.f. of         y=2x-4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Inference</dc:title>
  <dc:creator>DR.Ahmed Saker 2O14</dc:creator>
  <cp:lastModifiedBy>DR.Ahmed Saker 2O14</cp:lastModifiedBy>
  <cp:revision>9</cp:revision>
  <dcterms:created xsi:type="dcterms:W3CDTF">2022-09-16T06:18:14Z</dcterms:created>
  <dcterms:modified xsi:type="dcterms:W3CDTF">2022-09-28T14:36:02Z</dcterms:modified>
</cp:coreProperties>
</file>