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9" r:id="rId4"/>
    <p:sldId id="270" r:id="rId5"/>
    <p:sldId id="271" r:id="rId6"/>
    <p:sldId id="272" r:id="rId7"/>
    <p:sldId id="273" r:id="rId8"/>
    <p:sldId id="274" r:id="rId9"/>
    <p:sldId id="27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8A2E-078C-4F45-B1A0-C0C823B5CB37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E36-2AAD-41A1-8A46-A5B52EAA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8A2E-078C-4F45-B1A0-C0C823B5CB37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E36-2AAD-41A1-8A46-A5B52EAA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3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8A2E-078C-4F45-B1A0-C0C823B5CB37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E36-2AAD-41A1-8A46-A5B52EAA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46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8A2E-078C-4F45-B1A0-C0C823B5CB37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E36-2AAD-41A1-8A46-A5B52EAA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96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8A2E-078C-4F45-B1A0-C0C823B5CB37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E36-2AAD-41A1-8A46-A5B52EAA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31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8A2E-078C-4F45-B1A0-C0C823B5CB37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E36-2AAD-41A1-8A46-A5B52EAA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47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8A2E-078C-4F45-B1A0-C0C823B5CB37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E36-2AAD-41A1-8A46-A5B52EAA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62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8A2E-078C-4F45-B1A0-C0C823B5CB37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E36-2AAD-41A1-8A46-A5B52EAA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1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8A2E-078C-4F45-B1A0-C0C823B5CB37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E36-2AAD-41A1-8A46-A5B52EAA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026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8A2E-078C-4F45-B1A0-C0C823B5CB37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E36-2AAD-41A1-8A46-A5B52EAA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29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8A2E-078C-4F45-B1A0-C0C823B5CB37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E36-2AAD-41A1-8A46-A5B52EAA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968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88A2E-078C-4F45-B1A0-C0C823B5CB37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77E36-2AAD-41A1-8A46-A5B52EAA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Statistical Inference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528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85987"/>
          </a:xfrm>
        </p:spPr>
        <p:txBody>
          <a:bodyPr>
            <a:noAutofit/>
          </a:bodyPr>
          <a:lstStyle/>
          <a:p>
            <a:r>
              <a:rPr lang="en-US" sz="36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Estimation</a:t>
            </a:r>
            <a:r>
              <a:rPr lang="en-US" sz="3600" dirty="0" smtClean="0"/>
              <a:t>:-</a:t>
            </a:r>
            <a:br>
              <a:rPr lang="en-US" sz="3600" dirty="0" smtClean="0"/>
            </a:br>
            <a:r>
              <a:rPr lang="en-US" sz="3600" dirty="0" smtClean="0"/>
              <a:t>is the such method for finding the estimator of any parameter for distribution.</a:t>
            </a:r>
            <a:br>
              <a:rPr lang="en-US" sz="3600" dirty="0" smtClean="0"/>
            </a:br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Estimator</a:t>
            </a:r>
            <a:r>
              <a:rPr lang="en-US" sz="3600" dirty="0" smtClean="0"/>
              <a:t>:- </a:t>
            </a:r>
            <a:br>
              <a:rPr lang="en-US" sz="3600" dirty="0" smtClean="0"/>
            </a:br>
            <a:r>
              <a:rPr lang="en-US" sz="3600" dirty="0" smtClean="0"/>
              <a:t>is a real valued function for such parameter be estimated.</a:t>
            </a:r>
            <a:br>
              <a:rPr lang="en-US" sz="3600" dirty="0" smtClean="0"/>
            </a:br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Parameter</a:t>
            </a:r>
            <a:r>
              <a:rPr lang="en-US" sz="3600" dirty="0" smtClean="0"/>
              <a:t>:-</a:t>
            </a:r>
            <a:br>
              <a:rPr lang="en-US" sz="3600" dirty="0" smtClean="0"/>
            </a:br>
            <a:r>
              <a:rPr lang="en-US" sz="3600" dirty="0" smtClean="0"/>
              <a:t>is an unknown constant which include in every probability distribution, each distribution have at least one parameter.</a:t>
            </a:r>
            <a:br>
              <a:rPr lang="en-US" sz="3600" dirty="0" smtClean="0"/>
            </a:b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Point</a:t>
            </a:r>
            <a:r>
              <a:rPr lang="en-US" sz="3600" dirty="0" smtClean="0"/>
              <a:t> </a:t>
            </a:r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Estimation</a:t>
            </a:r>
            <a:r>
              <a:rPr lang="en-US" sz="3600" dirty="0" smtClean="0"/>
              <a:t>:-</a:t>
            </a:r>
            <a:br>
              <a:rPr lang="en-US" sz="3600" dirty="0" smtClean="0"/>
            </a:br>
            <a:r>
              <a:rPr lang="en-US" sz="3600" dirty="0" smtClean="0"/>
              <a:t>is a single number that is a best  estimator for the unknown parameter </a:t>
            </a:r>
            <a:r>
              <a:rPr lang="en-US" sz="3600" dirty="0" smtClean="0">
                <a:sym typeface="Symbol" panose="05050102010706020507" pitchFamily="18" charset="2"/>
              </a:rPr>
              <a:t></a:t>
            </a:r>
            <a:r>
              <a:rPr lang="en-US" sz="3600" dirty="0" smtClean="0"/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89390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6035675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sz="5300" b="1" dirty="0" smtClean="0">
                    <a:solidFill>
                      <a:srgbClr val="FFC000"/>
                    </a:solidFill>
                  </a:rPr>
                  <a:t>Method of estimation</a:t>
                </a:r>
                <a:br>
                  <a:rPr lang="en-US" sz="5300" b="1" dirty="0" smtClean="0">
                    <a:solidFill>
                      <a:srgbClr val="FFC000"/>
                    </a:solidFill>
                  </a:rPr>
                </a:br>
                <a:r>
                  <a:rPr lang="en-US" dirty="0" smtClean="0"/>
                  <a:t>1) </a:t>
                </a:r>
                <a:r>
                  <a:rPr lang="en-US" sz="4900" b="1" dirty="0" smtClean="0">
                    <a:solidFill>
                      <a:srgbClr val="FF0000"/>
                    </a:solidFill>
                  </a:rPr>
                  <a:t>moment method:-</a:t>
                </a:r>
                <a:br>
                  <a:rPr lang="en-US" sz="4900" b="1" dirty="0" smtClean="0">
                    <a:solidFill>
                      <a:srgbClr val="FF0000"/>
                    </a:solidFill>
                  </a:rPr>
                </a:br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 be a </a:t>
                </a:r>
                <a:r>
                  <a:rPr lang="en-US" dirty="0" err="1" smtClean="0"/>
                  <a:t>r.s.s.n</a:t>
                </a:r>
                <a:r>
                  <a:rPr lang="en-US" dirty="0" smtClean="0"/>
                  <a:t> of random variable x the average value of the n</a:t>
                </a:r>
                <a:r>
                  <a:rPr lang="en-US" baseline="30000" dirty="0" smtClean="0"/>
                  <a:t>th</a:t>
                </a:r>
                <a:r>
                  <a:rPr lang="en-US" dirty="0" smtClean="0"/>
                  <a:t> power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Sup>
                          <m:sSub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p>
                        </m:sSubSup>
                      </m:e>
                    </m:nary>
                  </m:oMath>
                </a14:m>
                <a:r>
                  <a:rPr lang="en-US" dirty="0" smtClean="0"/>
                  <a:t> </a:t>
                </a:r>
                <a:r>
                  <a:rPr lang="en-US" b="1" dirty="0" err="1" smtClean="0">
                    <a:solidFill>
                      <a:srgbClr val="FF0000"/>
                    </a:solidFill>
                  </a:rPr>
                  <a:t>jth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 moment about the origin of the sample distribution </a:t>
                </a:r>
                <a:br>
                  <a:rPr lang="en-US" b="1" dirty="0" smtClean="0">
                    <a:solidFill>
                      <a:srgbClr val="FF0000"/>
                    </a:solidFill>
                  </a:rPr>
                </a:br>
                <a:r>
                  <a:rPr lang="en-US" dirty="0" smtClean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b="1" dirty="0" err="1" smtClean="0">
                    <a:solidFill>
                      <a:schemeClr val="accent1"/>
                    </a:solidFill>
                  </a:rPr>
                  <a:t>jth</a:t>
                </a:r>
                <a:r>
                  <a:rPr lang="en-US" b="1" dirty="0" smtClean="0">
                    <a:solidFill>
                      <a:schemeClr val="accent1"/>
                    </a:solidFill>
                  </a:rPr>
                  <a:t> moment about the origin of the population.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=1,2,…,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/>
                  <a:t> and solving these k equations we get k estimator.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6035675"/>
              </a:xfrm>
              <a:blipFill rotWithShape="0">
                <a:blip r:embed="rId2"/>
                <a:stretch>
                  <a:fillRect l="-2667" t="-3939" b="-47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53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3373157"/>
              </a:xfrm>
            </p:spPr>
            <p:txBody>
              <a:bodyPr>
                <a:normAutofit/>
              </a:bodyPr>
              <a:lstStyle/>
              <a:p>
                <a:pPr/>
                <a:r>
                  <a:rPr lang="en-US" dirty="0" smtClean="0"/>
                  <a:t>Note:- if we have one parameter distribution only require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3373157"/>
              </a:xfrm>
              <a:blipFill rotWithShape="0">
                <a:blip r:embed="rId2"/>
                <a:stretch>
                  <a:fillRect l="-2377" r="-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1745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3884146"/>
              </a:xfrm>
            </p:spPr>
            <p:txBody>
              <a:bodyPr/>
              <a:lstStyle/>
              <a:p>
                <a:r>
                  <a:rPr lang="en-US" dirty="0" smtClean="0"/>
                  <a:t>Example: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 be a </a:t>
                </a:r>
                <a:r>
                  <a:rPr lang="en-US" dirty="0" err="1" smtClean="0"/>
                  <a:t>r.s.s</a:t>
                </a:r>
                <a:r>
                  <a:rPr lang="en-US" dirty="0" smtClean="0"/>
                  <a:t>. n from Poisson distribution with parameter </a:t>
                </a:r>
                <a:r>
                  <a:rPr lang="en-US" dirty="0" smtClean="0">
                    <a:sym typeface="Symbol" panose="05050102010706020507" pitchFamily="18" charset="2"/>
                  </a:rPr>
                  <a:t>, then use the moment method to obtain an estimator for .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3884146"/>
              </a:xfrm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7281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4287557"/>
              </a:xfrm>
            </p:spPr>
            <p:txBody>
              <a:bodyPr/>
              <a:lstStyle/>
              <a:p>
                <a:r>
                  <a:rPr lang="en-US" dirty="0" smtClean="0"/>
                  <a:t>Example: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 be </a:t>
                </a:r>
                <a:r>
                  <a:rPr lang="en-US" dirty="0" err="1" smtClean="0"/>
                  <a:t>r.s.s.n</a:t>
                </a:r>
                <a:r>
                  <a:rPr lang="en-US" dirty="0" smtClean="0"/>
                  <a:t> from normal distribution, then use moment method to obtain an estimator for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4287557"/>
              </a:xfrm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4373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6062569"/>
              </a:xfrm>
            </p:spPr>
            <p:txBody>
              <a:bodyPr/>
              <a:lstStyle/>
              <a:p>
                <a:pPr/>
                <a:r>
                  <a:rPr lang="en-US" dirty="0" smtClean="0"/>
                  <a:t>2) </a:t>
                </a:r>
                <a:r>
                  <a:rPr lang="en-US" b="1" dirty="0" smtClean="0">
                    <a:ln w="12700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outerShdw dist="38100" dir="2640000" algn="bl" rotWithShape="0">
                        <a:schemeClr val="tx2">
                          <a:lumMod val="75000"/>
                        </a:schemeClr>
                      </a:outerShdw>
                    </a:effectLst>
                  </a:rPr>
                  <a:t>Maximum Likelihood Estimation Method</a:t>
                </a:r>
                <a:r>
                  <a:rPr lang="en-US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:</a:t>
                </a:r>
                <a:r>
                  <a:rPr lang="en-US" dirty="0" smtClean="0"/>
                  <a:t>-</a:t>
                </a:r>
                <a:br>
                  <a:rPr lang="en-US" dirty="0" smtClean="0"/>
                </a:br>
                <a:r>
                  <a:rPr lang="en-US" sz="2800" dirty="0" smtClean="0"/>
                  <a:t>the likelihood function is the </a:t>
                </a:r>
                <a:r>
                  <a:rPr lang="en-US" sz="2800" dirty="0" err="1" smtClean="0"/>
                  <a:t>j.d.p.f</a:t>
                </a:r>
                <a:r>
                  <a:rPr lang="en-US" sz="2800" dirty="0" smtClean="0"/>
                  <a:t>. of the data </a:t>
                </a:r>
                <a:r>
                  <a:rPr lang="en-US" sz="2800" b="0" i="1" dirty="0" smtClean="0">
                    <a:latin typeface="Cambria Math" panose="02040503050406030204" pitchFamily="18" charset="0"/>
                  </a:rPr>
                  <a:t/>
                </a:r>
                <a:br>
                  <a:rPr lang="en-US" sz="2800" b="0" i="1" dirty="0" smtClean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…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r>
                  <a:rPr lang="en-US" sz="3600" dirty="0" smtClean="0"/>
                  <a:t/>
                </a:r>
                <a:br>
                  <a:rPr lang="en-US" sz="3600" dirty="0" smtClean="0"/>
                </a:br>
                <a:r>
                  <a:rPr lang="en-US" sz="3200" dirty="0" smtClean="0"/>
                  <a:t>the equation of Maximum Likelihood Estimation (</a:t>
                </a:r>
                <a:r>
                  <a:rPr lang="en-US" sz="3200" dirty="0" err="1" smtClean="0"/>
                  <a:t>m.l.e</a:t>
                </a:r>
                <a:r>
                  <a:rPr lang="en-US" sz="3200" dirty="0" smtClean="0"/>
                  <a:t>) is:-</a:t>
                </a:r>
                <a:r>
                  <a:rPr lang="en-US" sz="3600" dirty="0" smtClean="0"/>
                  <a:t/>
                </a:r>
                <a:br>
                  <a:rPr lang="en-US" sz="3600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FF36AE8F-CE75-436B-8D24-361C382D251C}" type="mathplaceholder">
                        <a:rPr lang="en-US" sz="3600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6062569"/>
              </a:xfrm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755725" y="4803731"/>
                <a:ext cx="5733942" cy="8645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func>
                            <m:func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num>
                        <m:den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𝜕𝜃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=0    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  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5725" y="4803731"/>
                <a:ext cx="5733942" cy="86459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8931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2922824"/>
              </a:xfrm>
            </p:spPr>
            <p:txBody>
              <a:bodyPr>
                <a:normAutofit/>
              </a:bodyPr>
              <a:lstStyle/>
              <a:p>
                <a:r>
                  <a:rPr lang="en-US" sz="3600" dirty="0" smtClean="0"/>
                  <a:t>Example:-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3600" dirty="0" smtClean="0"/>
                  <a:t> be a </a:t>
                </a:r>
                <a:r>
                  <a:rPr lang="en-US" sz="3600" dirty="0" err="1" smtClean="0"/>
                  <a:t>r.s.s.n</a:t>
                </a:r>
                <a:r>
                  <a:rPr lang="en-US" sz="3600" dirty="0" smtClean="0"/>
                  <a:t> from </a:t>
                </a:r>
                <a:r>
                  <a:rPr lang="en-US" sz="3600" dirty="0" err="1" smtClean="0"/>
                  <a:t>Exp</a:t>
                </a:r>
                <a:r>
                  <a:rPr lang="en-US" sz="3600" dirty="0" smtClean="0"/>
                  <a:t>(</a:t>
                </a:r>
                <a:r>
                  <a:rPr lang="en-US" sz="3600" dirty="0" smtClean="0">
                    <a:sym typeface="Symbol" panose="05050102010706020507" pitchFamily="18" charset="2"/>
                  </a:rPr>
                  <a:t>) find </a:t>
                </a:r>
                <a:r>
                  <a:rPr lang="en-US" sz="3600" dirty="0" err="1" smtClean="0">
                    <a:sym typeface="Symbol" panose="05050102010706020507" pitchFamily="18" charset="2"/>
                  </a:rPr>
                  <a:t>m.l.e</a:t>
                </a:r>
                <a:r>
                  <a:rPr lang="en-US" sz="3600" dirty="0" smtClean="0">
                    <a:sym typeface="Symbol" panose="05050102010706020507" pitchFamily="18" charset="2"/>
                  </a:rPr>
                  <a:t>. for .</a:t>
                </a:r>
                <a:endParaRPr lang="en-US" sz="36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2922824"/>
              </a:xfrm>
              <a:blipFill rotWithShape="0">
                <a:blip r:embed="rId2"/>
                <a:stretch>
                  <a:fillRect l="-1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8251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3428662"/>
              </a:xfrm>
            </p:spPr>
            <p:txBody>
              <a:bodyPr>
                <a:normAutofit/>
              </a:bodyPr>
              <a:lstStyle/>
              <a:p>
                <a:r>
                  <a:rPr lang="en-US" sz="3600" dirty="0" smtClean="0"/>
                  <a:t>Example: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600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3600" dirty="0" smtClean="0"/>
                  <a:t> be a </a:t>
                </a:r>
                <a:r>
                  <a:rPr lang="en-US" sz="3600" dirty="0" err="1" smtClean="0"/>
                  <a:t>r.s.s.n</a:t>
                </a:r>
                <a:r>
                  <a:rPr lang="en-US" sz="3600" dirty="0" smtClean="0"/>
                  <a:t> of N(0,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600" dirty="0" smtClean="0"/>
                  <a:t> find </a:t>
                </a:r>
                <a:r>
                  <a:rPr lang="en-US" sz="3600" dirty="0" err="1" smtClean="0"/>
                  <a:t>m.l.e</a:t>
                </a:r>
                <a:r>
                  <a:rPr lang="en-US" sz="3600" dirty="0" smtClean="0"/>
                  <a:t>.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/>
                  <a:t>.</a:t>
                </a:r>
                <a:endParaRPr lang="en-US" sz="36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3428662"/>
              </a:xfrm>
              <a:blipFill rotWithShape="0">
                <a:blip r:embed="rId2"/>
                <a:stretch>
                  <a:fillRect l="-1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3925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38</Words>
  <Application>Microsoft Office PowerPoint</Application>
  <PresentationFormat>Widescreen</PresentationFormat>
  <Paragraphs>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Symbol</vt:lpstr>
      <vt:lpstr>Office Theme</vt:lpstr>
      <vt:lpstr>Statistical Inference</vt:lpstr>
      <vt:lpstr>Estimation:- is the such method for finding the estimator of any parameter for distribution. Estimator:-  is a real valued function for such parameter be estimated. Parameter:- is an unknown constant which include in every probability distribution, each distribution have at least one parameter. Point Estimation:- is a single number that is a best  estimator for the unknown parameter . </vt:lpstr>
      <vt:lpstr>Method of estimation 1) moment method:- let x_1,x_2,…,x_n be a r.s.s.n of random variable x the average value of the nth power of x_1,x_2,…,x_n  m_j=1/n ∑_(i-1)^n▒x_i^j  jth moment about the origin of the sample distribution  and μ_j=E(x^j) jth moment about the origin of the population. μ_j=m_j  ;j=1,2,…,k and solving these k equations we get k estimator.</vt:lpstr>
      <vt:lpstr>Note:- if we have one parameter distribution only require μ_1=m_1 μ_1=E(x),        and    m_1=1/n ∑_(i=1)^n▒x_i =X ̅</vt:lpstr>
      <vt:lpstr>Example: let x_1,x_2,…,x_n be a r.s.s. n from Poisson distribution with parameter , then use the moment method to obtain an estimator for .</vt:lpstr>
      <vt:lpstr>Example: let x_1,x_2,…,x_n be r.s.s.n from normal distribution, then use moment method to obtain an estimator for θ and  σ^2.</vt:lpstr>
      <vt:lpstr>2) Maximum Likelihood Estimation Method:- the likelihood function is the j.d.p.f. of the data  L(θ)=∏_(i=1)^n▒〖f(x_i,θ)=f(x_1 θ).f(x_2,θ)…f(x_n,θ)〗 the equation of Maximum Likelihood Estimation (m.l.e) is:- "Type equation here." /</vt:lpstr>
      <vt:lpstr>Example:- let x_1,x_2,…,x_n be a r.s.s.n from Exp() find m.l.e. for .</vt:lpstr>
      <vt:lpstr>Example: let x_1,x_2,…,x_n be a r.s.s.n of N(0,σ^2) find m.l.e. for σ^2.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Inference</dc:title>
  <dc:creator>DR.Ahmed Saker 2O14</dc:creator>
  <cp:lastModifiedBy>DR.Ahmed Saker 2O14</cp:lastModifiedBy>
  <cp:revision>15</cp:revision>
  <dcterms:created xsi:type="dcterms:W3CDTF">2022-10-03T06:20:40Z</dcterms:created>
  <dcterms:modified xsi:type="dcterms:W3CDTF">2022-10-04T17:19:15Z</dcterms:modified>
</cp:coreProperties>
</file>