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62" r:id="rId8"/>
    <p:sldId id="264" r:id="rId9"/>
    <p:sldId id="281" r:id="rId10"/>
    <p:sldId id="28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A2E-078C-4F45-B1A0-C0C823B5CB37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252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508704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 :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be unbiased estimator for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 smtClean="0"/>
                  <a:t>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acc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200" dirty="0" smtClean="0"/>
                  <a:t> is unbiased for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.</a:t>
                </a: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508704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46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073275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EX</a:t>
                </a:r>
                <a:r>
                  <a:rPr lang="en-US" sz="3200" dirty="0" smtClean="0"/>
                  <a:t>:- let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order statistics of size n of uniform f(x,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) distribution,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let T=max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) be an </a:t>
                </a:r>
                <a:r>
                  <a:rPr lang="en-US" sz="3200" dirty="0" smtClean="0"/>
                  <a:t>estimator, is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 T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unbiased estimator for ?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073275"/>
              </a:xfrm>
              <a:blipFill rotWithShape="0">
                <a:blip r:embed="rId2"/>
                <a:stretch>
                  <a:fillRect l="-1507" t="-588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25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87890"/>
                <a:ext cx="11186786" cy="6513535"/>
              </a:xfrm>
            </p:spPr>
            <p:txBody>
              <a:bodyPr>
                <a:normAutofit/>
              </a:bodyPr>
              <a:lstStyle/>
              <a:p>
                <a:r>
                  <a:rPr lang="en-US" sz="54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H.W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>1)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r.s.sn. From Bernoulli distribution with parameter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, then show that 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𝜃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200" dirty="0" smtClean="0"/>
                  <a:t> is unbiased estimator for Binomial distribution.</a:t>
                </a:r>
                <a:br>
                  <a:rPr lang="en-US" sz="3200" dirty="0" smtClean="0"/>
                </a:br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2)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be </a:t>
                </a:r>
                <a:r>
                  <a:rPr lang="en-US" sz="32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r.s.s.n</a:t>
                </a:r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. where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 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show that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acc>
                      <m:accPr>
                        <m:chr m:val="̅"/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unbiased estimator  for </a:t>
                </a:r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sym typeface="Symbol" panose="05050102010706020507" pitchFamily="18" charset="2"/>
                  </a:rPr>
                  <a:t>.</a:t>
                </a:r>
                <a:b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sym typeface="Symbol" panose="05050102010706020507" pitchFamily="18" charset="2"/>
                  </a:rPr>
                </a:br>
                <a:r>
                  <a:rPr lang="en-US" sz="3200" dirty="0" smtClean="0">
                    <a:sym typeface="Symbol" panose="05050102010706020507" pitchFamily="18" charset="2"/>
                  </a:rPr>
                  <a:t>3)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/>
                  <a:t> are order statistics for uniform distribution f(x,</a:t>
                </a:r>
                <a:r>
                  <a:rPr lang="en-US" sz="3200" dirty="0">
                    <a:sym typeface="Symbol" panose="05050102010706020507" pitchFamily="18" charset="2"/>
                  </a:rPr>
                  <a:t>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) show that if a)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is unbiased estimator for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. b)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is unbiased estimator for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.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sym typeface="Symbol" panose="05050102010706020507" pitchFamily="18" charset="2"/>
                  </a:rPr>
                  <a:t>4) </a:t>
                </a:r>
                <a:r>
                  <a:rPr lang="en-US" sz="3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be r.s.sn. From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then find unbiased estimator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32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unbiased estimator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if it is unbiased find the value of b (where b is constant)</a:t>
                </a:r>
                <a:endParaRPr lang="en-US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87890"/>
                <a:ext cx="11186786" cy="6513535"/>
              </a:xfrm>
              <a:blipFill rotWithShape="0">
                <a:blip r:embed="rId2"/>
                <a:stretch>
                  <a:fillRect l="-1526" r="-1580" b="-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5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864225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3) </a:t>
                </a:r>
                <a:r>
                  <a:rPr lang="en-US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Method of minimum variance</a:t>
                </a:r>
                <a:r>
                  <a:rPr lang="en-US" sz="3600" dirty="0" smtClean="0"/>
                  <a:t>:</a:t>
                </a:r>
                <a:br>
                  <a:rPr lang="en-US" sz="3600" dirty="0" smtClean="0"/>
                </a:br>
                <a:r>
                  <a:rPr lang="en-US" sz="3600" dirty="0" smtClean="0"/>
                  <a:t>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</a:t>
                </a:r>
                <a:r>
                  <a:rPr lang="en-US" sz="3600" dirty="0" err="1" smtClean="0"/>
                  <a:t>r.s.s.n</a:t>
                </a:r>
                <a:r>
                  <a:rPr lang="en-US" sz="3600" dirty="0" smtClean="0"/>
                  <a:t> from the distribution have the </a:t>
                </a:r>
                <a:r>
                  <a:rPr lang="en-US" sz="3600" dirty="0" err="1" smtClean="0"/>
                  <a:t>p.d.f</a:t>
                </a:r>
                <a:r>
                  <a:rPr lang="en-US" sz="3600" dirty="0" smtClean="0"/>
                  <a:t>. f(x,</a:t>
                </a:r>
                <a:r>
                  <a:rPr lang="en-US" sz="3600" dirty="0" smtClean="0">
                    <a:sym typeface="Symbol" panose="05050102010706020507" pitchFamily="18" charset="2"/>
                  </a:rPr>
                  <a:t>)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sz="3600" dirty="0" smtClean="0"/>
                  <a:t> is said to be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minimum variance </a:t>
                </a:r>
                <a:r>
                  <a:rPr lang="en-US" sz="3600" dirty="0" smtClean="0"/>
                  <a:t>unbiased estimator (</a:t>
                </a:r>
                <a:r>
                  <a:rPr lang="en-US" sz="3600" dirty="0" err="1" smtClean="0"/>
                  <a:t>m.v.u.e</a:t>
                </a:r>
                <a:r>
                  <a:rPr lang="en-US" sz="3600" dirty="0" smtClean="0"/>
                  <a:t>.) for </a:t>
                </a:r>
                <a:r>
                  <a:rPr lang="en-US" sz="3600" dirty="0" smtClean="0">
                    <a:sym typeface="Symbol" panose="05050102010706020507" pitchFamily="18" charset="2"/>
                  </a:rPr>
                  <a:t>.</a:t>
                </a:r>
                <a:br>
                  <a:rPr lang="en-US" sz="3600" dirty="0" smtClean="0">
                    <a:sym typeface="Symbol" panose="05050102010706020507" pitchFamily="18" charset="2"/>
                  </a:rPr>
                </a:br>
                <a:r>
                  <a:rPr lang="en-US" sz="3600" dirty="0" smtClean="0">
                    <a:sym typeface="Symbol" panose="05050102010706020507" pitchFamily="18" charset="2"/>
                  </a:rPr>
                  <a:t>If it possible to 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ln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𝐿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𝜃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𝜕𝜃</m:t>
                        </m:r>
                      </m:den>
                    </m:f>
                  </m:oMath>
                </a14:m>
                <a:r>
                  <a:rPr lang="en-US" sz="3600" dirty="0" smtClean="0"/>
                  <a:t> in the following form</a:t>
                </a:r>
                <a:br>
                  <a:rPr lang="en-US" sz="36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𝝏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func>
                          <m:func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𝒍𝒏</m:t>
                            </m:r>
                          </m:fName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𝑳</m:t>
                            </m:r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𝜽</m:t>
                            </m:r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𝝏𝜽</m:t>
                        </m:r>
                      </m:den>
                    </m:f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𝜽</m:t>
                            </m:r>
                          </m:e>
                        </m:acc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𝜽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𝑽</m:t>
                        </m:r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𝜽</m:t>
                            </m:r>
                          </m:e>
                        </m:acc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:r>
                  <a:rPr lang="en-US" sz="3600" dirty="0" smtClean="0"/>
                  <a:t>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 smtClean="0"/>
                  <a:t> is </a:t>
                </a:r>
                <a:r>
                  <a:rPr lang="en-US" sz="3600" dirty="0" err="1" smtClean="0"/>
                  <a:t>m.v.u.e</a:t>
                </a:r>
                <a:r>
                  <a:rPr lang="en-US" sz="3600" dirty="0" smtClean="0"/>
                  <a:t>. for parameter </a:t>
                </a:r>
                <a:r>
                  <a:rPr lang="en-US" sz="3600" dirty="0" smtClean="0">
                    <a:sym typeface="Symbol" panose="05050102010706020507" pitchFamily="18" charset="2"/>
                  </a:rPr>
                  <a:t>, and V(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 smtClean="0"/>
                  <a:t>) is the variance of 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864225"/>
              </a:xfrm>
              <a:blipFill rotWithShape="0">
                <a:blip r:embed="rId2"/>
                <a:stretch>
                  <a:fillRect l="-1797" r="-2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26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94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Example: find an estimator for parameter of Bernoulli distribution using (</a:t>
            </a:r>
            <a:r>
              <a:rPr lang="en-US" sz="3200" dirty="0" err="1" smtClean="0"/>
              <a:t>m.v.u.e</a:t>
            </a:r>
            <a:r>
              <a:rPr lang="en-US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138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092325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a </a:t>
                </a:r>
                <a:r>
                  <a:rPr lang="en-US" sz="3200" dirty="0" err="1" smtClean="0"/>
                  <a:t>r.s.s.n</a:t>
                </a:r>
                <a:r>
                  <a:rPr lang="en-US" sz="3200" dirty="0" smtClean="0"/>
                  <a:t> from the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., find </a:t>
                </a:r>
                <a:r>
                  <a:rPr lang="en-US" sz="3200" dirty="0"/>
                  <a:t>an estimator for </a:t>
                </a:r>
                <a:r>
                  <a:rPr lang="en-US" sz="3200" dirty="0" smtClean="0"/>
                  <a:t>parameter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3200" dirty="0" smtClean="0"/>
                  <a:t> using </a:t>
                </a:r>
                <a:r>
                  <a:rPr lang="en-US" sz="3200" dirty="0" err="1" smtClean="0"/>
                  <a:t>m.v.u.e</a:t>
                </a:r>
                <a:r>
                  <a:rPr lang="en-US" sz="3200" dirty="0" smtClean="0"/>
                  <a:t>. 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092325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84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7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FF0000"/>
                </a:solidFill>
              </a:rPr>
              <a:t>Properties of point estimator:-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function of statistics t(</a:t>
            </a:r>
            <a:r>
              <a:rPr lang="en-US" dirty="0" smtClean="0">
                <a:sym typeface="Symbol" panose="05050102010706020507" pitchFamily="18" charset="2"/>
              </a:rPr>
              <a:t>) is said to be a good estimator if it satisfied some properties:-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b="1" dirty="0">
                <a:sym typeface="Symbol" panose="05050102010706020507" pitchFamily="18" charset="2"/>
              </a:rPr>
              <a:t>1) unbiasedness, 2) Mean square error, 3) sufficiency 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Symbol" panose="05050102010706020507" pitchFamily="18" charset="2"/>
              </a:rPr>
              <a:t>[Factorization criterion, exponential family of distribution, Rao-black well theorem]</a:t>
            </a:r>
            <a:r>
              <a:rPr lang="en-US" b="1" dirty="0">
                <a:sym typeface="Symbol" panose="05050102010706020507" pitchFamily="18" charset="2"/>
              </a:rPr>
              <a:t>, 4) consistency, 5) completeness, 6) efficiency</a:t>
            </a:r>
            <a:r>
              <a:rPr lang="en-US" dirty="0" smtClean="0">
                <a:sym typeface="Symbol" panose="05050102010706020507" pitchFamily="18" charset="2"/>
              </a:rPr>
              <a:t/>
            </a:r>
            <a:br>
              <a:rPr lang="en-US" dirty="0" smtClean="0">
                <a:sym typeface="Symbol" panose="05050102010706020507" pitchFamily="18" charset="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07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Unbiasedness:-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Any statistics whose mathematical expectation is equal to a parameter </a:t>
            </a:r>
            <a:r>
              <a:rPr lang="en-US" sz="3200" dirty="0" smtClean="0">
                <a:sym typeface="Symbol" panose="05050102010706020507" pitchFamily="18" charset="2"/>
              </a:rPr>
              <a:t> is called an unbiased estimator for the parameter </a:t>
            </a:r>
            <a:r>
              <a:rPr lang="en-US" sz="3200" dirty="0">
                <a:sym typeface="Symbol" panose="05050102010706020507" pitchFamily="18" charset="2"/>
              </a:rPr>
              <a:t> </a:t>
            </a:r>
            <a:r>
              <a:rPr lang="en-US" sz="3200" dirty="0" smtClean="0">
                <a:sym typeface="Symbol" panose="05050102010706020507" pitchFamily="18" charset="2"/>
              </a:rPr>
              <a:t>, other wise is called biased.</a:t>
            </a:r>
            <a:br>
              <a:rPr lang="en-US" sz="3200" dirty="0" smtClean="0">
                <a:sym typeface="Symbol" panose="05050102010706020507" pitchFamily="18" charset="2"/>
              </a:rPr>
            </a:br>
            <a:r>
              <a:rPr lang="en-US" sz="3200" dirty="0" smtClean="0">
                <a:sym typeface="Symbol" panose="05050102010706020507" pitchFamily="18" charset="2"/>
              </a:rPr>
              <a:t/>
            </a:r>
            <a:br>
              <a:rPr lang="en-US" sz="3200" dirty="0" smtClean="0">
                <a:sym typeface="Symbol" panose="05050102010706020507" pitchFamily="18" charset="2"/>
              </a:rPr>
            </a:b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E(t(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 </a:t>
            </a: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))=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  </a:t>
            </a: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 or E(t(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 </a:t>
            </a: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)-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  </a:t>
            </a: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)=0 is unbiased</a:t>
            </a:r>
            <a:b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200" dirty="0" smtClean="0">
                <a:sym typeface="Symbol" panose="05050102010706020507" pitchFamily="18" charset="2"/>
              </a:rPr>
              <a:t>but </a:t>
            </a:r>
            <a:r>
              <a:rPr lang="en-US" sz="36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if E(t(</a:t>
            </a:r>
            <a:r>
              <a:rPr lang="en-US" sz="3600" b="1" dirty="0">
                <a:solidFill>
                  <a:srgbClr val="0070C0"/>
                </a:solidFill>
                <a:sym typeface="Symbol" panose="05050102010706020507" pitchFamily="18" charset="2"/>
              </a:rPr>
              <a:t> </a:t>
            </a:r>
            <a:r>
              <a:rPr lang="en-US" sz="36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)</a:t>
            </a:r>
            <a:r>
              <a:rPr lang="en-US" sz="3600" b="1" dirty="0">
                <a:solidFill>
                  <a:srgbClr val="0070C0"/>
                </a:solidFill>
                <a:sym typeface="Symbol" panose="05050102010706020507" pitchFamily="18" charset="2"/>
              </a:rPr>
              <a:t>  </a:t>
            </a:r>
            <a:r>
              <a:rPr lang="en-US" sz="36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is said to be biased</a:t>
            </a:r>
            <a:r>
              <a:rPr lang="en-US" sz="3200" dirty="0" smtClean="0">
                <a:sym typeface="Symbol" panose="05050102010706020507" pitchFamily="18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06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146327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sym typeface="Symbol" panose="05050102010706020507" pitchFamily="18" charset="2"/>
                  </a:rPr>
                  <a:t>EX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a </a:t>
                </a:r>
                <a:r>
                  <a:rPr lang="en-US" sz="3200" dirty="0" err="1" smtClean="0"/>
                  <a:t>r.s</a:t>
                </a:r>
                <a:r>
                  <a:rPr lang="en-US" sz="3200" dirty="0" smtClean="0"/>
                  <a:t>. for Bernoulli distribution with parameter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, let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()=</m:t>
                    </m:r>
                    <m:acc>
                      <m:accPr>
                        <m:chr m:val="̅"/>
                        <m:ctrlPr>
                          <a:rPr lang="en-US" sz="32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200" dirty="0" smtClean="0"/>
                  <a:t> be an estimator for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 show that it is unbiased.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 smtClean="0">
                    <a:sym typeface="Symbol" panose="05050102010706020507" pitchFamily="18" charset="2"/>
                  </a:rPr>
                  <a:t/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sym typeface="Symbol" panose="05050102010706020507" pitchFamily="18" charset="2"/>
                  </a:rPr>
                  <a:t>EX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:- let x be a single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observing distribution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for Poisson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))</m:t>
                    </m:r>
                  </m:oMath>
                </a14:m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1) is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baseline="30000" dirty="0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sz="3200" dirty="0" smtClean="0"/>
                  <a:t>unbiased estimator for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𝜆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?</a:t>
                </a:r>
                <a:br>
                  <a:rPr lang="en-US" sz="3200" dirty="0" smtClean="0"/>
                </a:br>
                <a:r>
                  <a:rPr lang="en-US" sz="3200" dirty="0" smtClean="0"/>
                  <a:t>2) </a:t>
                </a:r>
                <a:r>
                  <a:rPr lang="en-US" sz="3200" dirty="0"/>
                  <a:t>is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unbiased estimator for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=</m:t>
                    </m:r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𝜆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?</a:t>
                </a: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146327"/>
              </a:xfrm>
              <a:blipFill rotWithShape="0">
                <a:blip r:embed="rId2"/>
                <a:stretch>
                  <a:fillRect l="-150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46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114605"/>
                <a:ext cx="10547959" cy="6461559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H.W</a:t>
                </a:r>
                <a:r>
                  <a:rPr lang="en-US" sz="3200" dirty="0" smtClean="0"/>
                  <a:t>:- </a:t>
                </a:r>
                <a:r>
                  <a:rPr lang="en-US" sz="3200" dirty="0" smtClean="0"/>
                  <a:t>let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a </a:t>
                </a:r>
                <a:r>
                  <a:rPr lang="en-US" sz="3200" dirty="0" err="1" smtClean="0"/>
                  <a:t>r.s.s.n</a:t>
                </a:r>
                <a:r>
                  <a:rPr lang="en-US" sz="3200" dirty="0" smtClean="0"/>
                  <a:t>. </a:t>
                </a:r>
                <a:r>
                  <a:rPr lang="en-US" sz="3200" dirty="0" err="1" smtClean="0"/>
                  <a:t>fromN</a:t>
                </a:r>
                <a:r>
                  <a:rPr lang="en-US" sz="3200" dirty="0" smtClean="0"/>
                  <a:t>(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,</a:t>
                </a:r>
                <a:r>
                  <a:rPr lang="el-GR" sz="3200" dirty="0" smtClean="0">
                    <a:sym typeface="Symbol" panose="05050102010706020507" pitchFamily="18" charset="2"/>
                  </a:rPr>
                  <a:t>σ</a:t>
                </a:r>
                <a:r>
                  <a:rPr lang="en-US" sz="3200" baseline="30000" dirty="0" smtClean="0">
                    <a:sym typeface="Symbol" panose="05050102010706020507" pitchFamily="18" charset="2"/>
                  </a:rPr>
                  <a:t>2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) and let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𝑆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r>
                  <a:rPr lang="en-US" sz="3200" dirty="0">
                    <a:sym typeface="Symbol" panose="05050102010706020507" pitchFamily="18" charset="2"/>
                  </a:rPr>
                  <a:t/>
                </a:r>
                <a:br>
                  <a:rPr lang="en-US" sz="3200" dirty="0">
                    <a:sym typeface="Symbol" panose="05050102010706020507" pitchFamily="18" charset="2"/>
                  </a:rPr>
                </a:br>
                <a:r>
                  <a:rPr lang="en-US" sz="3200" dirty="0" smtClean="0"/>
                  <a:t>be an estimator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ym typeface="Symbol" panose="05050102010706020507" pitchFamily="18" charset="2"/>
                  </a:rPr>
                  <a:t> show it is  unbiased or not?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>
                    <a:sym typeface="Symbol" panose="05050102010706020507" pitchFamily="18" charset="2"/>
                  </a:rPr>
                  <a:t/>
                </a:r>
                <a:br>
                  <a:rPr lang="en-US" sz="3200" dirty="0">
                    <a:sym typeface="Symbol" panose="05050102010706020507" pitchFamily="18" charset="2"/>
                  </a:rPr>
                </a:br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sym typeface="Symbol" panose="05050102010706020507" pitchFamily="18" charset="2"/>
                  </a:rPr>
                  <a:t>NOTE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: </a:t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 smtClean="0">
                    <a:sym typeface="Symbol" panose="05050102010706020507" pitchFamily="18" charset="2"/>
                  </a:rPr>
                  <a:t/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𝐸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sym typeface="Symbol" panose="05050102010706020507" pitchFamily="18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sym typeface="Symbol" panose="05050102010706020507" pitchFamily="18" charset="2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sym typeface="Symbol" panose="05050102010706020507" pitchFamily="18" charset="2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sym typeface="Symbol" panose="05050102010706020507" pitchFamily="18" charset="2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sym typeface="Symbol" panose="05050102010706020507" pitchFamily="18" charset="2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𝑋</m:t>
                              </m:r>
                            </m:e>
                          </m:acc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r>
                  <a:rPr lang="en-US" sz="3200" dirty="0" smtClean="0">
                    <a:sym typeface="Symbol" panose="05050102010706020507" pitchFamily="18" charset="2"/>
                  </a:rPr>
                  <a:t/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 smtClean="0">
                    <a:sym typeface="Symbol" panose="05050102010706020507" pitchFamily="18" charset="2"/>
                  </a:rPr>
                  <a:t/>
                </a:r>
                <a:br>
                  <a:rPr lang="en-US" sz="3200" dirty="0" smtClean="0">
                    <a:sym typeface="Symbol" panose="05050102010706020507" pitchFamily="18" charset="2"/>
                  </a:rPr>
                </a:br>
                <a:r>
                  <a:rPr lang="en-US" sz="3200" dirty="0">
                    <a:sym typeface="Symbol" panose="05050102010706020507" pitchFamily="18" charset="2"/>
                  </a:rPr>
                  <a:t/>
                </a:r>
                <a:br>
                  <a:rPr lang="en-US" sz="3200" dirty="0">
                    <a:sym typeface="Symbol" panose="05050102010706020507" pitchFamily="18" charset="2"/>
                  </a:rPr>
                </a:br>
                <a:r>
                  <a:rPr lang="en-US" sz="3200" dirty="0">
                    <a:sym typeface="Symbol" panose="05050102010706020507" pitchFamily="18" charset="2"/>
                  </a:rPr>
                  <a:t/>
                </a:r>
                <a:br>
                  <a:rPr lang="en-US" sz="3200" dirty="0">
                    <a:sym typeface="Symbol" panose="05050102010706020507" pitchFamily="18" charset="2"/>
                  </a:rPr>
                </a:b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114605"/>
                <a:ext cx="10547959" cy="6461559"/>
              </a:xfrm>
              <a:blipFill rotWithShape="0">
                <a:blip r:embed="rId2"/>
                <a:stretch>
                  <a:fillRect l="-8377" b="-14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35461" y="4716049"/>
                <a:ext cx="6739004" cy="13443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61" y="4716049"/>
                <a:ext cx="6739004" cy="1344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2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682875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 be a </a:t>
                </a:r>
                <a:r>
                  <a:rPr lang="en-US" sz="3200" dirty="0" err="1"/>
                  <a:t>r.s.s.n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show that the parameter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are unbiased estimator for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respectively. </a:t>
                </a: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682875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4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69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Office Theme</vt:lpstr>
      <vt:lpstr>Statistical Inference</vt:lpstr>
      <vt:lpstr>3) Method of minimum variance: let  x_1,x_2,…,x_n be r.s.s.n from the distribution have the p.d.f. f(x,) then θ ̂ is said to be minimum variance unbiased estimator (m.v.u.e.) for . If it possible to express (∂ ln⁡〖L(θ)〗)/∂θ in the following form (∂ ln⁡〖L(θ)〗)/∂θ=(θ ̂-θ)/(V(θ ̂))  then θ ̂ is m.v.u.e. for parameter , and V(θ ̂) is the variance of the estimator θ ̂.</vt:lpstr>
      <vt:lpstr>Example: find an estimator for parameter of Bernoulli distribution using (m.v.u.e.)</vt:lpstr>
      <vt:lpstr>Example: let x_1,x_2,…,x_n be a r.s.s.n from the Exp(1/λ) with p.d.f., find an estimator for parameter λ using m.v.u.e. </vt:lpstr>
      <vt:lpstr>Properties of point estimator:- any function of statistics t() is said to be a good estimator if it satisfied some properties:- 1) unbiasedness, 2) Mean square error, 3) sufficiency [Factorization criterion, exponential family of distribution, Rao-black well theorem], 4) consistency, 5) completeness, 6) efficiency </vt:lpstr>
      <vt:lpstr>Unbiasedness:- Any statistics whose mathematical expectation is equal to a parameter  is called an unbiased estimator for the parameter  , other wise is called biased.  E(t( ))=    or E(t( )-  )=0 is unbiased but if E(t( )   is said to be biased.</vt:lpstr>
      <vt:lpstr>EX: let x_1,x_2,…,x_n be a r.s. for Bernoulli distribution with parameter , let t()=X ̅ be an estimator for  show that it is unbiased.  EX:- let x be a single observing distribution for Poisson (p(λ)) 1) is x2 unbiased estimator for =λ^2 ? 2) is x2-x unbiased estimator for =λ^2 ?</vt:lpstr>
      <vt:lpstr>H.W:- letx_1,x_2,…,x_n be a r.s.s.n. fromN(,σ2) and let S^2=1/n ∑_(i=1)^n▒〖(x_i-X ̅)〗^2  be an estimator for σ^2 show it is  unbiased or not?  NOTE:   E(∑_(i=1)^n▒(x_i-X ̅ )^2 )=∑_(i=1)^n▒〖E(x_i-X ̅)^2 〗    </vt:lpstr>
      <vt:lpstr>Example: let x_1,x_2,…,x_n be a r.s.s.n  for N(θ,σ^2) show that the parameter X ̅  and S^2 are unbiased estimator for θ, σ^2 respectively. </vt:lpstr>
      <vt:lpstr>Example : let t(θ) be unbiased estimator for θ  and if E(t(θ))=aθ+b then t ̂(θ)=(t(θ)-b)/a is unbiased for .</vt:lpstr>
      <vt:lpstr>EX:- letx_1,x_2,…,x_n be order statistics of size n of uniform f(x,) distribution, let T=max(x_1,x_2,…,x_n) be an estimator, is T unbiased estimator for ? </vt:lpstr>
      <vt:lpstr>H.W. 1) let x_1,x_2,…,x_n be r.s.sn. From Bernoulli distribution with parameter , then show that if θ ̂=X ̅ is unbiased estimator for Binomial distribution. 2) let x_1,x_2,…,x_n be r.s.s.n. where f(x,θ)=θ^2 xe^(-θx),   x&gt;0, θ&gt;0 show that if 2n/(n-1) X ̅ unbiased estimator  for . 3) let y_1,y_2,y_3 are order statistics for uniform distribution f(x, ) show that if a) 2y_2 is unbiased estimator for . b) 2X ̅=(n+1)/n x_max is unbiased estimator for . 4) let x_1,x_2,…,x_n be r.s.sn. From N(θ,σ^2) then find unbiased estimator for θ^2   or bX ̅^2 unbiased estimator for θ^2 if it is unbiased find the value of b (where b is constant)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</dc:title>
  <dc:creator>DR.Ahmed Saker 2O14</dc:creator>
  <cp:lastModifiedBy>DR.Ahmed Saker 2O14</cp:lastModifiedBy>
  <cp:revision>24</cp:revision>
  <dcterms:created xsi:type="dcterms:W3CDTF">2022-10-03T06:20:40Z</dcterms:created>
  <dcterms:modified xsi:type="dcterms:W3CDTF">2022-10-08T14:56:31Z</dcterms:modified>
</cp:coreProperties>
</file>