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2" r:id="rId4"/>
    <p:sldId id="273" r:id="rId5"/>
    <p:sldId id="268" r:id="rId6"/>
    <p:sldId id="274" r:id="rId7"/>
    <p:sldId id="275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53" autoAdjust="0"/>
    <p:restoredTop sz="94660"/>
  </p:normalViewPr>
  <p:slideViewPr>
    <p:cSldViewPr snapToGrid="0">
      <p:cViewPr varScale="1">
        <p:scale>
          <a:sx n="44" d="100"/>
          <a:sy n="44" d="100"/>
        </p:scale>
        <p:origin x="78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7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3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46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9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31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4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62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1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2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29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88A2E-078C-4F45-B1A0-C0C823B5CB3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68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88A2E-078C-4F45-B1A0-C0C823B5CB37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77E36-2AAD-41A1-8A46-A5B52EAAE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Statistical Inference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002528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3392683"/>
              </a:xfrm>
            </p:spPr>
            <p:txBody>
              <a:bodyPr>
                <a:normAutofit/>
              </a:bodyPr>
              <a:lstStyle/>
              <a:p>
                <a:pPr/>
                <a:r>
                  <a:rPr lang="en-US" sz="4000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Mean Square Error (MSE):-</a:t>
                </a:r>
                <a:r>
                  <a:rPr lang="en-US" sz="3200" dirty="0" smtClean="0"/>
                  <a:t/>
                </a:r>
                <a:br>
                  <a:rPr lang="en-US" sz="3200" dirty="0" smtClean="0"/>
                </a:br>
                <a:r>
                  <a:rPr lang="en-US" sz="3200" dirty="0" smtClean="0"/>
                  <a:t>In general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US" sz="3200" dirty="0" smtClean="0"/>
                  <a:t> is a biased estimator for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3200" dirty="0" smtClean="0"/>
                  <a:t>, then the quantity of a biasedness is given by</a:t>
                </a:r>
                <a:br>
                  <a:rPr lang="en-US" sz="3200" dirty="0" smtClean="0"/>
                </a:br>
                <a:r>
                  <a:rPr lang="en-US" sz="3200" dirty="0" smtClean="0"/>
                  <a:t/>
                </a:r>
                <a:br>
                  <a:rPr lang="en-US" sz="32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𝑀𝑆𝐸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̂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̂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𝑀𝑆𝐸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̂"/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d>
                        <m:d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</m:e>
                      </m:d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𝐵𝑖𝑎𝑠𝑒𝑑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acc>
                            <m:accPr>
                              <m:chr m:val="̂"/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acc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))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𝐵𝑖𝑎𝑠𝑒𝑑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̂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(</m:t>
                      </m:r>
                      <m:acc>
                        <m:accPr>
                          <m:chr m:val="̂"/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)−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3392683"/>
              </a:xfrm>
              <a:blipFill rotWithShape="0"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3309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3488418"/>
              </a:xfrm>
            </p:spPr>
            <p:txBody>
              <a:bodyPr>
                <a:normAutofit/>
              </a:bodyPr>
              <a:lstStyle/>
              <a:p>
                <a:pPr/>
                <a:r>
                  <a:rPr lang="en-US" sz="3600" dirty="0" smtClean="0"/>
                  <a:t>Example: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600" dirty="0" smtClean="0"/>
                  <a:t> be a r.s.s.3 for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dirty="0" smtClean="0"/>
                  <a:t> find </a:t>
                </a:r>
                <a:r>
                  <a:rPr lang="en-US" sz="3600" b="1" dirty="0" smtClean="0"/>
                  <a:t>MSE</a:t>
                </a:r>
                <a:r>
                  <a:rPr lang="en-US" sz="3600" dirty="0" smtClean="0"/>
                  <a:t> of </a:t>
                </a:r>
                <a:br>
                  <a:rPr lang="en-US" sz="3600" dirty="0" smtClean="0"/>
                </a:br>
                <a:r>
                  <a:rPr lang="en-US" sz="3600" dirty="0"/>
                  <a:t>	</a:t>
                </a:r>
                <a:r>
                  <a:rPr lang="en-US" sz="3600" dirty="0" smtClean="0"/>
                  <a:t>		1)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,  </m:t>
                    </m:r>
                  </m:oMath>
                </a14:m>
                <a:r>
                  <a:rPr lang="en-US" sz="3600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3600" b="0" i="1" dirty="0" smtClean="0">
                    <a:latin typeface="Cambria Math" panose="02040503050406030204" pitchFamily="18" charset="0"/>
                  </a:rPr>
                </a:br>
                <a:r>
                  <a:rPr lang="en-US" sz="3600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sz="3600" b="0" i="1" dirty="0" smtClean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2) </m:t>
                      </m:r>
                      <m:acc>
                        <m:accPr>
                          <m:chr m:val="̂"/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sSub>
                            <m:sSubPr>
                              <m:ctrlP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3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3488418"/>
              </a:xfrm>
              <a:blipFill rotWithShape="0">
                <a:blip r:embed="rId2"/>
                <a:stretch>
                  <a:fillRect l="-1797" r="-4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0947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2290989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 smtClean="0"/>
                  <a:t>Example: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600" dirty="0" smtClean="0"/>
                  <a:t> be the order statistics of </a:t>
                </a:r>
                <a:r>
                  <a:rPr lang="en-US" sz="3600" dirty="0" err="1" smtClean="0"/>
                  <a:t>r.v</a:t>
                </a:r>
                <a:r>
                  <a:rPr lang="en-US" sz="3600" dirty="0" smtClean="0"/>
                  <a:t>. of size 3 from the </a:t>
                </a:r>
                <a:r>
                  <a:rPr lang="en-US" sz="3600" dirty="0" err="1" smtClean="0"/>
                  <a:t>p.d.f</a:t>
                </a:r>
                <a:r>
                  <a:rPr lang="en-US" sz="3600" dirty="0" smtClean="0"/>
                  <a:t>.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,   0&lt;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3600" dirty="0" smtClean="0"/>
                  <a:t> then find MSE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2290989"/>
              </a:xfrm>
              <a:blipFill rotWithShape="0">
                <a:blip r:embed="rId2"/>
                <a:stretch>
                  <a:fillRect l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54755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3749676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 smtClean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</a:rPr>
                  <a:t>Efficiency of Estimator:-</a:t>
                </a:r>
                <a:r>
                  <a:rPr lang="en-US" sz="3200" dirty="0" smtClean="0"/>
                  <a:t/>
                </a:r>
                <a:br>
                  <a:rPr lang="en-US" sz="3200" dirty="0" smtClean="0"/>
                </a:br>
                <a:r>
                  <a:rPr lang="en-US" sz="3200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/>
                  <a:t>  be estimator for </a:t>
                </a:r>
                <a:r>
                  <a:rPr lang="en-US" sz="3200" dirty="0" smtClean="0">
                    <a:sym typeface="Symbol" panose="05050102010706020507" pitchFamily="18" charset="2"/>
                  </a:rPr>
                  <a:t> of general we say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320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accPr>
                          <m:e>
                            <m:r>
                              <a:rPr lang="en-US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 smtClean="0"/>
                  <a:t> is more efficient than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32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200" dirty="0" smtClean="0"/>
                  <a:t> if</a:t>
                </a:r>
                <a:br>
                  <a:rPr lang="en-US" sz="3200" dirty="0" smtClean="0"/>
                </a:br>
                <a:r>
                  <a:rPr lang="en-US" sz="3200" dirty="0"/>
                  <a:t>	</a:t>
                </a:r>
                <a:r>
                  <a:rPr lang="en-US" sz="3200" dirty="0" smtClean="0"/>
                  <a:t>	</a:t>
                </a:r>
                <a:br>
                  <a:rPr lang="en-US" sz="3200" dirty="0" smtClean="0"/>
                </a:br>
                <a:r>
                  <a:rPr lang="en-US" sz="3200" dirty="0"/>
                  <a:t>	</a:t>
                </a:r>
                <a:r>
                  <a:rPr lang="en-US" sz="3200" dirty="0" smtClean="0"/>
                  <a:t>	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𝑀𝑆𝐸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sz="32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acc>
                          </m:e>
                          <m:sub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𝑀𝑆𝐸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dirty="0" smtClean="0"/>
                  <a:t>.</a:t>
                </a:r>
                <a:br>
                  <a:rPr lang="en-US" sz="3200" dirty="0" smtClean="0"/>
                </a:br>
                <a:endParaRPr lang="en-US" sz="32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3749676"/>
              </a:xfrm>
              <a:blipFill rotWithShape="0">
                <a:blip r:embed="rId2"/>
                <a:stretch>
                  <a:fillRect l="-1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0500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2987675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 smtClean="0"/>
                  <a:t>Example: </a:t>
                </a:r>
                <a:r>
                  <a:rPr lang="en-US" sz="360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3600" dirty="0"/>
                  <a:t> be a r.s.s.3 for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acc>
                      <m:accPr>
                        <m:chr m:val="̅"/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3600" dirty="0"/>
                  <a:t> </a:t>
                </a:r>
                <a:r>
                  <a:rPr lang="en-US" sz="3600" dirty="0" smtClean="0"/>
                  <a:t>is unbiased for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sz="3600" dirty="0" smtClean="0"/>
                  <a:t> and we have another estimator </a:t>
                </a:r>
                <a:br>
                  <a:rPr lang="en-US" sz="3600" dirty="0" smtClean="0"/>
                </a:b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+3</m:t>
                        </m:r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sz="3600" dirty="0" smtClean="0"/>
                  <a:t>  which estimator is better?</a:t>
                </a:r>
                <a:br>
                  <a:rPr lang="en-US" sz="3600" dirty="0" smtClean="0"/>
                </a:br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2987675"/>
              </a:xfrm>
              <a:blipFill rotWithShape="0">
                <a:blip r:embed="rId2"/>
                <a:stretch>
                  <a:fillRect l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9991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4381046"/>
              </a:xfrm>
            </p:spPr>
            <p:txBody>
              <a:bodyPr/>
              <a:lstStyle/>
              <a:p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be a r.s.s.2 in </a:t>
                </a:r>
                <a:r>
                  <a:rPr lang="en-US" dirty="0" err="1" smtClean="0"/>
                  <a:t>Exp</a:t>
                </a:r>
                <a:r>
                  <a:rPr lang="en-US" dirty="0" smtClean="0"/>
                  <a:t>(</a:t>
                </a:r>
                <a:r>
                  <a:rPr lang="en-US" dirty="0" smtClean="0">
                    <a:sym typeface="Symbol" panose="05050102010706020507" pitchFamily="18" charset="2"/>
                  </a:rPr>
                  <a:t>) use MSE among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dirty="0" smtClean="0"/>
                  <a:t>  which is better estimator?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4381046"/>
              </a:xfrm>
              <a:blipFill rotWithShape="0"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0827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3357789"/>
              </a:xfrm>
            </p:spPr>
            <p:txBody>
              <a:bodyPr/>
              <a:lstStyle/>
              <a:p>
                <a:r>
                  <a:rPr lang="en-US" dirty="0" smtClean="0"/>
                  <a:t>Example: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&lt;…&lt;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dirty="0" smtClean="0"/>
                  <a:t> be the order statistics of size 5 from the </a:t>
                </a:r>
                <a:r>
                  <a:rPr lang="en-US" dirty="0" err="1" smtClean="0"/>
                  <a:t>p.d.f</a:t>
                </a:r>
                <a:r>
                  <a:rPr lang="en-US" dirty="0" smtClean="0"/>
                  <a:t>. </a:t>
                </a:r>
                <a:r>
                  <a:rPr lang="en-US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b="0" i="1" dirty="0" smtClean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𝑡h𝑒𝑛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𝑜𝑟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US" dirty="0" smtClean="0"/>
                  <a:t> is better?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3357789"/>
              </a:xfrm>
              <a:blipFill rotWithShape="0">
                <a:blip r:embed="rId2"/>
                <a:stretch>
                  <a:fillRect l="-2377" r="-15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3203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27</Words>
  <Application>Microsoft Office PowerPoint</Application>
  <PresentationFormat>Widescreen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Symbol</vt:lpstr>
      <vt:lpstr>Office Theme</vt:lpstr>
      <vt:lpstr>Statistical Inference</vt:lpstr>
      <vt:lpstr>Mean Square Error (MSE):- In general T(θ)=θ ̂ is a biased estimator for T(θ)=θ, then the quantity of a biasedness is given by  MSE(θ ̂)=E(θ ̂-θ)^2 MSE(θ ̂)=V(θ ̂ )+〖(Biased(θ ̂))〗^2 Biased(θ ̂)=E(θ ̂)-θ</vt:lpstr>
      <vt:lpstr>Example: let x_1,x_2,x_3 be a r.s.s.3 for N(θ,σ^2) find MSE of     1) θ ̂=(x_1+〖2x〗_2+x_3)/6,    2) θ ̂=(x_1+〖2x〗_2+3x_3)/6</vt:lpstr>
      <vt:lpstr>Example: let y_1&lt;y_2&lt;y_3 be the order statistics of r.v. of size 3 from the p.d.f. f(x,θ)=1/θ  ,   0&lt;x&lt;θ then find MSE of y_1?</vt:lpstr>
      <vt:lpstr>Efficiency of Estimator:- let θ ̂_1  and θ ̂_2  be estimator for  of general we say that θ ̂_1 is more efficient than θ ̂_2 if       MSE(θ ̂_1 )&lt;MSE(θ ̂_2). </vt:lpstr>
      <vt:lpstr>Example: let x_1,x_2,x_3 be a r.s.s.3 for N(μ,σ^2 ),  X ̅ is unbiased for μ and we have another estimator  y=(x_1+〖2x〗_2+3x_3)/6  which estimator is better? </vt:lpstr>
      <vt:lpstr>Let x_1,x_2 be a r.s.s.2 in Exp() use MSE among  x_1,x_2,  and X ̅  which is better estimator?</vt:lpstr>
      <vt:lpstr>Example: let y_1&lt;y_2&lt;…&lt;y_5 be the order statistics of size 5 from the p.d.f.  f(x,θ)=1/θ;  0&lt;x&lt;θ,  then y_3  or y_5 is better?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Inference</dc:title>
  <dc:creator>DR.Ahmed Saker 2O14</dc:creator>
  <cp:lastModifiedBy>DR.Ahmed Saker 2O14</cp:lastModifiedBy>
  <cp:revision>35</cp:revision>
  <dcterms:created xsi:type="dcterms:W3CDTF">2022-10-03T06:20:40Z</dcterms:created>
  <dcterms:modified xsi:type="dcterms:W3CDTF">2022-11-16T08:29:11Z</dcterms:modified>
</cp:coreProperties>
</file>