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A31-6E84-47D5-916F-48BED2CBBFA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D217-9F45-4998-A0B8-C8C2790B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50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A31-6E84-47D5-916F-48BED2CBBFA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D217-9F45-4998-A0B8-C8C2790B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97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A31-6E84-47D5-916F-48BED2CBBFA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D217-9F45-4998-A0B8-C8C2790B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683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A31-6E84-47D5-916F-48BED2CBBFA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D217-9F45-4998-A0B8-C8C2790B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542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A31-6E84-47D5-916F-48BED2CBBFA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D217-9F45-4998-A0B8-C8C2790B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47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A31-6E84-47D5-916F-48BED2CBBFA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D217-9F45-4998-A0B8-C8C2790B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95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A31-6E84-47D5-916F-48BED2CBBFA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D217-9F45-4998-A0B8-C8C2790B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89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A31-6E84-47D5-916F-48BED2CBBFA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D217-9F45-4998-A0B8-C8C2790B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57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A31-6E84-47D5-916F-48BED2CBBFA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D217-9F45-4998-A0B8-C8C2790B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A31-6E84-47D5-916F-48BED2CBBFA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D217-9F45-4998-A0B8-C8C2790B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823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7FA31-6E84-47D5-916F-48BED2CBBFA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CD217-9F45-4998-A0B8-C8C2790B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58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7FA31-6E84-47D5-916F-48BED2CBBFA5}" type="datetimeFigureOut">
              <a:rPr lang="en-US" smtClean="0"/>
              <a:t>11/21/2022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CD217-9F45-4998-A0B8-C8C2790B9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01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Statistical Inference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6222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644167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Example: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600" dirty="0" smtClean="0"/>
                  <a:t> be a </a:t>
                </a:r>
                <a:r>
                  <a:rPr lang="en-US" sz="3600" dirty="0" err="1" smtClean="0"/>
                  <a:t>r.s.s.n</a:t>
                </a:r>
                <a:r>
                  <a:rPr lang="en-US" sz="3600" dirty="0" smtClean="0"/>
                  <a:t> from Bernoulli distribution with parameter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 consistent estimator for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m:rPr>
                        <m:nor/>
                      </m:rP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m:rPr>
                        <m:nor/>
                      </m:rPr>
                      <a:rPr lang="en-US" sz="3600" dirty="0" smtClean="0"/>
                      <m:t>using</m:t>
                    </m:r>
                    <m:r>
                      <m:rPr>
                        <m:nor/>
                      </m:rPr>
                      <a:rPr lang="en-US" sz="3600" dirty="0" smtClean="0"/>
                      <m:t> </m:t>
                    </m:r>
                    <m:r>
                      <m:rPr>
                        <m:nor/>
                      </m:rPr>
                      <a:rPr lang="en-US" sz="3600" b="1" dirty="0" smtClean="0"/>
                      <m:t>Chebyshev</m:t>
                    </m:r>
                    <m:r>
                      <m:rPr>
                        <m:nor/>
                      </m:rPr>
                      <a:rPr lang="en-US" sz="3600" b="1" dirty="0" smtClean="0"/>
                      <m:t>’</m:t>
                    </m:r>
                    <m:r>
                      <m:rPr>
                        <m:nor/>
                      </m:rPr>
                      <a:rPr lang="en-US" sz="3600" b="1" dirty="0" smtClean="0"/>
                      <m:t>s</m:t>
                    </m:r>
                    <m:r>
                      <m:rPr>
                        <m:nor/>
                      </m:rPr>
                      <a:rPr lang="en-US" sz="3600" b="1" dirty="0" smtClean="0"/>
                      <m:t> </m:t>
                    </m:r>
                    <m:r>
                      <m:rPr>
                        <m:nor/>
                      </m:rPr>
                      <a:rPr lang="en-US" sz="3600" b="1" dirty="0" smtClean="0"/>
                      <m:t>Inequality</m:t>
                    </m:r>
                  </m:oMath>
                </a14:m>
                <a:r>
                  <a:rPr lang="en-US" sz="3600" dirty="0" smtClean="0"/>
                  <a:t>.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644167"/>
              </a:xfrm>
              <a:blipFill rotWithShape="0">
                <a:blip r:embed="rId2"/>
                <a:stretch>
                  <a:fillRect l="-1797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7959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744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 </a:t>
                </a: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be a </a:t>
                </a:r>
                <a:r>
                  <a:rPr lang="en-US" dirty="0" err="1"/>
                  <a:t>r.s.s.n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of</m:t>
                    </m:r>
                  </m:oMath>
                </a14:m>
                <a:r>
                  <a:rPr lang="en-US" dirty="0"/>
                  <a:t> N(0,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, find an estimator for parameter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</a:t>
                </a:r>
                <a:r>
                  <a:rPr lang="en-US" dirty="0"/>
                  <a:t>using (</a:t>
                </a:r>
                <a:r>
                  <a:rPr lang="en-US" dirty="0" err="1"/>
                  <a:t>m.v.u.e</a:t>
                </a:r>
                <a:r>
                  <a:rPr lang="en-US" dirty="0" smtClean="0"/>
                  <a:t>.).</a:t>
                </a:r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2087" t="-7373" b="-152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5766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46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4948997"/>
              </a:xfrm>
            </p:spPr>
            <p:txBody>
              <a:bodyPr>
                <a:normAutofit/>
              </a:bodyPr>
              <a:lstStyle/>
              <a:p>
                <a:r>
                  <a:rPr lang="en-US" sz="4000" b="1" dirty="0" smtClean="0"/>
                  <a:t>Consistency</a:t>
                </a:r>
                <a:r>
                  <a:rPr lang="en-US" sz="3600" dirty="0" smtClean="0"/>
                  <a:t>:-</a:t>
                </a:r>
                <a:br>
                  <a:rPr lang="en-US" sz="3600" dirty="0" smtClean="0"/>
                </a:br>
                <a:r>
                  <a:rPr lang="en-US" sz="36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600" dirty="0" smtClean="0"/>
                  <a:t> be a random sample from a population with </a:t>
                </a:r>
                <a:r>
                  <a:rPr lang="en-US" sz="3600" dirty="0" err="1" smtClean="0"/>
                  <a:t>p.d.f</a:t>
                </a:r>
                <a:r>
                  <a:rPr lang="en-US" sz="3600" dirty="0" smtClean="0"/>
                  <a:t>. f(x), the 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3600" dirty="0" smtClean="0"/>
                  <a:t> is called a consistent estimator for the parameter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3600" dirty="0" smtClean="0"/>
                  <a:t> if and only if which implies two conditions:-</a:t>
                </a:r>
                <a:br>
                  <a:rPr lang="en-US" sz="3600" dirty="0" smtClean="0"/>
                </a:br>
                <a:r>
                  <a:rPr lang="en-US" sz="3600" dirty="0" smtClean="0"/>
                  <a:t>1)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36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acc>
                          </m:e>
                        </m:d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fun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   ,   2) </m:t>
                    </m:r>
                    <m:func>
                      <m:func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36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d>
                          <m:d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acc>
                              <m:accPr>
                                <m:chr m:val="̂"/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acc>
                          </m:e>
                        </m:d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func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4948997"/>
              </a:xfrm>
              <a:blipFill rotWithShape="0">
                <a:blip r:embed="rId2"/>
                <a:stretch>
                  <a:fillRect l="-2087" r="-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4104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2893890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Example: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3600" dirty="0" smtClean="0"/>
                  <a:t> be a </a:t>
                </a:r>
                <a:r>
                  <a:rPr lang="en-US" sz="3600" dirty="0" err="1" smtClean="0"/>
                  <a:t>r.s.s.n</a:t>
                </a:r>
                <a:r>
                  <a:rPr lang="en-US" sz="3600" dirty="0" smtClean="0"/>
                  <a:t> from Bernoulli distribution with parameter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3600" dirty="0" smtClean="0"/>
                  <a:t> consistent estimator for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3600" dirty="0" smtClean="0"/>
                  <a:t>.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2893890"/>
              </a:xfrm>
              <a:blipFill rotWithShape="0">
                <a:blip r:embed="rId2"/>
                <a:stretch>
                  <a:fillRect l="-1797" r="-2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583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620721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Example: show that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acc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US" sz="3600" dirty="0" smtClean="0"/>
                  <a:t>is a consistent estimator for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𝑜𝑓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620721"/>
              </a:xfrm>
              <a:blipFill rotWithShape="0"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2484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175244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Example: show that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3600" dirty="0" smtClean="0"/>
                  <a:t> is consistent estimator for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3600" dirty="0" smtClean="0"/>
                  <a:t>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𝑃𝑜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3600" dirty="0" smtClean="0"/>
                  <a:t>).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175244"/>
              </a:xfrm>
              <a:blipFill rotWithShape="0"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8421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2002937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Example: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</a:rPr>
                          <m:t>max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3600" dirty="0" smtClean="0"/>
                  <a:t> in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𝑈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0,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𝑐𝑜𝑛𝑠𝑖𝑠𝑡𝑒𝑛𝑐𝑦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𝑒𝑠𝑡𝑖𝑚𝑎𝑡𝑜𝑟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𝑓𝑜𝑟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?</m:t>
                    </m:r>
                  </m:oMath>
                </a14:m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2002937"/>
              </a:xfrm>
              <a:blipFill rotWithShape="0"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99332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175244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Example: show that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3600" dirty="0" smtClean="0"/>
                  <a:t> is consistent estimator for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3600" dirty="0" smtClean="0"/>
                  <a:t> i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600" b="0" i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den>
                    </m:f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den>
                        </m:f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3600" dirty="0" smtClean="0"/>
                  <a:t>.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175244"/>
              </a:xfrm>
              <a:blipFill rotWithShape="0"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473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39618" y="177557"/>
                <a:ext cx="11353800" cy="6492875"/>
              </a:xfrm>
            </p:spPr>
            <p:txBody>
              <a:bodyPr>
                <a:normAutofit/>
              </a:bodyPr>
              <a:lstStyle/>
              <a:p>
                <a:pPr/>
                <a:r>
                  <a:rPr lang="en-US" b="1" dirty="0" smtClean="0"/>
                  <a:t>Consistency</a:t>
                </a:r>
                <a:r>
                  <a:rPr lang="en-US" dirty="0" smtClean="0"/>
                  <a:t>:</a:t>
                </a:r>
                <a:br>
                  <a:rPr lang="en-US" dirty="0" smtClean="0"/>
                </a:br>
                <a:r>
                  <a:rPr lang="en-US" sz="4000" dirty="0" smtClean="0"/>
                  <a:t>an estimator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4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</m:oMath>
                </a14:m>
                <a:r>
                  <a:rPr lang="en-US" sz="4000" dirty="0" smtClean="0"/>
                  <a:t> is said to be consistent for </a:t>
                </a:r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4000" dirty="0" smtClean="0"/>
                  <a:t> if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1) </m:t>
                    </m:r>
                    <m:func>
                      <m:func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4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acc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&gt;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</m:d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e>
                    </m:func>
                  </m:oMath>
                </a14:m>
                <a:r>
                  <a:rPr lang="en-US" sz="4000" dirty="0" smtClean="0"/>
                  <a:t/>
                </a:r>
                <a:br>
                  <a:rPr lang="en-US" sz="4000" dirty="0" smtClean="0"/>
                </a:br>
                <a:r>
                  <a:rPr lang="en-US" sz="4000" dirty="0" smtClean="0"/>
                  <a:t>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40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US" sz="4000" b="0" i="0" smtClean="0">
                                <a:latin typeface="Cambria Math" panose="02040503050406030204" pitchFamily="18" charset="0"/>
                              </a:rPr>
                              <m:t>2) </m:t>
                            </m:r>
                            <m:r>
                              <m:rPr>
                                <m:sty m:val="p"/>
                              </m:rPr>
                              <a:rPr lang="en-US" sz="40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→∞</m:t>
                            </m:r>
                          </m:lim>
                        </m:limLow>
                      </m:fName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4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acc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</m:d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e>
                    </m:func>
                  </m:oMath>
                </a14:m>
                <a:r>
                  <a:rPr lang="en-US" sz="4000" dirty="0" smtClean="0"/>
                  <a:t/>
                </a:r>
                <a:br>
                  <a:rPr lang="en-US" sz="4000" dirty="0" smtClean="0"/>
                </a:br>
                <a:r>
                  <a:rPr lang="en-US" b="1" dirty="0" err="1" smtClean="0"/>
                  <a:t>Chebyshev’s</a:t>
                </a:r>
                <a:r>
                  <a:rPr lang="en-US" b="1" dirty="0" smtClean="0"/>
                  <a:t> Inequality</a:t>
                </a:r>
                <a:r>
                  <a:rPr lang="en-US" sz="4000" dirty="0" smtClean="0"/>
                  <a:t> for K</a:t>
                </a:r>
                <a:br>
                  <a:rPr lang="en-US" sz="4000" dirty="0" smtClean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/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̂"/>
                                      <m:ctrlP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40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40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</m:d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&gt;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sSub>
                                <m:sSub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acc>
                                    <m:accPr>
                                      <m:chr m:val="̂"/>
                                      <m:ctrlPr>
                                        <a:rPr lang="en-US" sz="4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𝜃</m:t>
                                      </m:r>
                                    </m:e>
                                  </m:acc>
                                </m:sub>
                              </m:sSub>
                            </m:e>
                          </m:d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≤</m:t>
                          </m:r>
                          <m:f>
                            <m:f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e>
                                <m:sup>
                                  <m:r>
                                    <a:rPr lang="en-US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func>
                    </m:oMath>
                  </m:oMathPara>
                </a14:m>
                <a:r>
                  <a:rPr lang="en-US" sz="4000" dirty="0" smtClean="0"/>
                  <a:t/>
                </a:r>
                <a:br>
                  <a:rPr lang="en-US" sz="4000" dirty="0" smtClean="0"/>
                </a:br>
                <a:r>
                  <a:rPr lang="en-US" sz="4000" dirty="0" smtClean="0"/>
                  <a:t/>
                </a:r>
                <a:br>
                  <a:rPr lang="en-US" sz="4000" dirty="0" smtClean="0"/>
                </a:br>
                <a:r>
                  <a:rPr lang="en-US" sz="4000" dirty="0" smtClean="0"/>
                  <a:t>or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/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d>
                          <m:d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400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acc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4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</m:d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≤</m:t>
                            </m:r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𝐾</m:t>
                            </m:r>
                            <m:sSub>
                              <m:sSub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acc>
                                  <m:accPr>
                                    <m:chr m:val="̂"/>
                                    <m:ctrlPr>
                                      <a:rPr lang="en-US" sz="4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40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𝜃</m:t>
                                    </m:r>
                                  </m:e>
                                </m:acc>
                              </m:sub>
                            </m:sSub>
                          </m:e>
                        </m:d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≥</m:t>
                        </m:r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p>
                                <m:r>
                                  <a:rPr lang="en-US" sz="4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func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𝑙𝑒𝑡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acc>
                          <m:accPr>
                            <m:chr m:val="̂"/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𝜃</m:t>
                            </m:r>
                          </m:e>
                        </m:acc>
                      </m:sub>
                    </m:sSub>
                  </m:oMath>
                </a14:m>
                <a:endParaRPr lang="en-US" sz="40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39618" y="177557"/>
                <a:ext cx="11353800" cy="6492875"/>
              </a:xfrm>
              <a:blipFill rotWithShape="0">
                <a:blip r:embed="rId2"/>
                <a:stretch>
                  <a:fillRect l="-21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558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3151798"/>
              </a:xfrm>
            </p:spPr>
            <p:txBody>
              <a:bodyPr>
                <a:normAutofit/>
              </a:bodyPr>
              <a:lstStyle/>
              <a:p>
                <a:r>
                  <a:rPr lang="en-US" sz="3600" dirty="0" smtClean="0"/>
                  <a:t>Example: show that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</m:acc>
                  </m:oMath>
                </a14:m>
                <a:r>
                  <a:rPr lang="en-US" sz="3600" dirty="0" smtClean="0"/>
                  <a:t> is consistent estimator for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3600" dirty="0" smtClean="0"/>
                  <a:t> of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𝑃𝑜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3600" dirty="0" smtClean="0"/>
                  <a:t>) by using </a:t>
                </a:r>
                <a:r>
                  <a:rPr lang="en-US" sz="3600" b="1" dirty="0" err="1" smtClean="0"/>
                  <a:t>Chebyshev’s</a:t>
                </a:r>
                <a:r>
                  <a:rPr lang="en-US" sz="3600" b="1" dirty="0" smtClean="0"/>
                  <a:t> Inequality </a:t>
                </a:r>
                <a:r>
                  <a:rPr lang="en-US" sz="3600" dirty="0" smtClean="0"/>
                  <a:t>.</a:t>
                </a:r>
                <a:endParaRPr lang="en-US" sz="36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3151798"/>
              </a:xfrm>
              <a:blipFill rotWithShape="0">
                <a:blip r:embed="rId2"/>
                <a:stretch>
                  <a:fillRect l="-17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297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35</Words>
  <Application>Microsoft Office PowerPoint</Application>
  <PresentationFormat>Widescreen</PresentationFormat>
  <Paragraphs>12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Office Theme</vt:lpstr>
      <vt:lpstr>Statistical Inference</vt:lpstr>
      <vt:lpstr>Consistency:- let x_1,x_2,…,x_n be a random sample from a population with p.d.f. f(x), the estimator θ ̂ is called a consistent estimator for the parameter θ if and only if which implies two conditions:- 1) lim┬(n→∞)⁡〖E(θ ̂ )=θ〗     ,   2)   lim┬(n→∞)⁡〖V(θ ̂ )=0〗</vt:lpstr>
      <vt:lpstr>Example: let x_1,x_2,…,x_n be a r.s.s.n from Bernoulli distribution with parameter θ, is X ̅   consistent estimator for θ.</vt:lpstr>
      <vt:lpstr>Example: show that θ ̂=X ̅^2   is a consistent estimator for θ^2  of N(θ, σ^2)</vt:lpstr>
      <vt:lpstr>Example: show that θ ̂=X ̅ is consistent estimator for θ of Po(θ).</vt:lpstr>
      <vt:lpstr>Example: is 〖y_n=max⁡(x〗_1,x_2,…,x_n) in U(0,θ)  a consistency estimator for θ?</vt:lpstr>
      <vt:lpstr>Example: show that θ ̂=X ̅ is consistent estimator for θ in f(x)=1/θ e^((-1)/θ x).</vt:lpstr>
      <vt:lpstr>Consistency: an estimator θ ̂ is said to be consistent for θ if 1)   lim┬(n→∞)⁡〖P(|θ ̂-θ|&gt;ε)=0〗 or (2) lim)┬(n→∞)⁡〖P(|θ ̂-θ|≤ε)=1〗 Chebyshev’s Inequality for K ⁡〖P(|θ ̂-θ|&gt;Kσ_θ ̂  )≤1/K^2 〗  or ⁡〖P(|θ ̂-θ|≤Kσ_θ ̂  )≥1-1/K^2 〗       let ε=Kσ_θ ̂ </vt:lpstr>
      <vt:lpstr>Example: show that θ ̂=X ̅ is consistent estimator for θ of Po(θ) by using Chebyshev’s Inequality .</vt:lpstr>
      <vt:lpstr>Example: let x_1,x_2,…,x_n be a r.s.s.n from Bernoulli distribution with parameter θ, is X ̅   consistent estimator for θ"  using Chebyshev’s Inequality".</vt:lpstr>
      <vt:lpstr>PowerPoint Presentation</vt:lpstr>
      <vt:lpstr> let x_1,x_2,…,x_n be a r.s.s.n of N(0,σ^2) , find an estimator for parameter σ^2  using (m.v.u.e.).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Inferance</dc:title>
  <dc:creator>DR.Ahmed Saker 2O14</dc:creator>
  <cp:lastModifiedBy>DR.Ahmed Saker 2O14</cp:lastModifiedBy>
  <cp:revision>11</cp:revision>
  <dcterms:created xsi:type="dcterms:W3CDTF">2022-11-19T17:10:04Z</dcterms:created>
  <dcterms:modified xsi:type="dcterms:W3CDTF">2022-11-21T08:04:14Z</dcterms:modified>
</cp:coreProperties>
</file>