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1"/>
  </p:notesMasterIdLst>
  <p:sldIdLst>
    <p:sldId id="281" r:id="rId2"/>
    <p:sldId id="266" r:id="rId3"/>
    <p:sldId id="457" r:id="rId4"/>
    <p:sldId id="267" r:id="rId5"/>
    <p:sldId id="458" r:id="rId6"/>
    <p:sldId id="459" r:id="rId7"/>
    <p:sldId id="460" r:id="rId8"/>
    <p:sldId id="461" r:id="rId9"/>
    <p:sldId id="462" r:id="rId10"/>
    <p:sldId id="463" r:id="rId11"/>
    <p:sldId id="287" r:id="rId12"/>
    <p:sldId id="288" r:id="rId13"/>
    <p:sldId id="297" r:id="rId14"/>
    <p:sldId id="464" r:id="rId15"/>
    <p:sldId id="465" r:id="rId16"/>
    <p:sldId id="466" r:id="rId17"/>
    <p:sldId id="467" r:id="rId18"/>
    <p:sldId id="468" r:id="rId19"/>
    <p:sldId id="293" r:id="rId20"/>
    <p:sldId id="469" r:id="rId21"/>
    <p:sldId id="294" r:id="rId22"/>
    <p:sldId id="300" r:id="rId23"/>
    <p:sldId id="470" r:id="rId24"/>
    <p:sldId id="472" r:id="rId25"/>
    <p:sldId id="295" r:id="rId26"/>
    <p:sldId id="471" r:id="rId27"/>
    <p:sldId id="427" r:id="rId28"/>
    <p:sldId id="473" r:id="rId29"/>
    <p:sldId id="474" r:id="rId30"/>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2" d="100"/>
          <a:sy n="72" d="100"/>
        </p:scale>
        <p:origin x="1242"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04017052-87C3-47BD-9DF2-4382D0A10F6C}" type="datetimeFigureOut">
              <a:rPr lang="ar-IQ" smtClean="0"/>
              <a:pPr/>
              <a:t>22/07/1444</a:t>
            </a:fld>
            <a:endParaRPr lang="ar-IQ"/>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1EFB6824-701D-4585-81F2-4797B42943B9}" type="slidenum">
              <a:rPr lang="ar-IQ" smtClean="0"/>
              <a:pPr/>
              <a:t>‹#›</a:t>
            </a:fld>
            <a:endParaRPr lang="ar-IQ"/>
          </a:p>
        </p:txBody>
      </p:sp>
    </p:spTree>
    <p:extLst>
      <p:ext uri="{BB962C8B-B14F-4D97-AF65-F5344CB8AC3E}">
        <p14:creationId xmlns:p14="http://schemas.microsoft.com/office/powerpoint/2010/main" val="1092001685"/>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IQ"/>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fld id="{F2767CE7-C6FE-41EC-9EBE-D5F1F790D1DB}" type="datetimeFigureOut">
              <a:rPr lang="ar-IQ" smtClean="0"/>
              <a:pPr/>
              <a:t>22/07/1444</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0C6EA115-C4D3-4E4F-9F3B-EF49C26B66B6}" type="slidenum">
              <a:rPr lang="ar-IQ" smtClean="0"/>
              <a:pPr/>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F2767CE7-C6FE-41EC-9EBE-D5F1F790D1DB}" type="datetimeFigureOut">
              <a:rPr lang="ar-IQ" smtClean="0"/>
              <a:pPr/>
              <a:t>22/07/1444</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0C6EA115-C4D3-4E4F-9F3B-EF49C26B66B6}" type="slidenum">
              <a:rPr lang="ar-IQ" smtClean="0"/>
              <a:pPr/>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F2767CE7-C6FE-41EC-9EBE-D5F1F790D1DB}" type="datetimeFigureOut">
              <a:rPr lang="ar-IQ" smtClean="0"/>
              <a:pPr/>
              <a:t>22/07/1444</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0C6EA115-C4D3-4E4F-9F3B-EF49C26B66B6}" type="slidenum">
              <a:rPr lang="ar-IQ" smtClean="0"/>
              <a:pPr/>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F2767CE7-C6FE-41EC-9EBE-D5F1F790D1DB}" type="datetimeFigureOut">
              <a:rPr lang="ar-IQ" smtClean="0"/>
              <a:pPr/>
              <a:t>22/07/1444</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0C6EA115-C4D3-4E4F-9F3B-EF49C26B66B6}" type="slidenum">
              <a:rPr lang="ar-IQ" smtClean="0"/>
              <a:pPr/>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IQ"/>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2767CE7-C6FE-41EC-9EBE-D5F1F790D1DB}" type="datetimeFigureOut">
              <a:rPr lang="ar-IQ" smtClean="0"/>
              <a:pPr/>
              <a:t>22/07/1444</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0C6EA115-C4D3-4E4F-9F3B-EF49C26B66B6}" type="slidenum">
              <a:rPr lang="ar-IQ" smtClean="0"/>
              <a:pPr/>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fld id="{F2767CE7-C6FE-41EC-9EBE-D5F1F790D1DB}" type="datetimeFigureOut">
              <a:rPr lang="ar-IQ" smtClean="0"/>
              <a:pPr/>
              <a:t>22/07/1444</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0C6EA115-C4D3-4E4F-9F3B-EF49C26B66B6}" type="slidenum">
              <a:rPr lang="ar-IQ" smtClean="0"/>
              <a:pPr/>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IQ"/>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fld id="{F2767CE7-C6FE-41EC-9EBE-D5F1F790D1DB}" type="datetimeFigureOut">
              <a:rPr lang="ar-IQ" smtClean="0"/>
              <a:pPr/>
              <a:t>22/07/1444</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0C6EA115-C4D3-4E4F-9F3B-EF49C26B66B6}" type="slidenum">
              <a:rPr lang="ar-IQ" smtClean="0"/>
              <a:pPr/>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fld id="{F2767CE7-C6FE-41EC-9EBE-D5F1F790D1DB}" type="datetimeFigureOut">
              <a:rPr lang="ar-IQ" smtClean="0"/>
              <a:pPr/>
              <a:t>22/07/1444</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0C6EA115-C4D3-4E4F-9F3B-EF49C26B66B6}" type="slidenum">
              <a:rPr lang="ar-IQ" smtClean="0"/>
              <a:pPr/>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2767CE7-C6FE-41EC-9EBE-D5F1F790D1DB}" type="datetimeFigureOut">
              <a:rPr lang="ar-IQ" smtClean="0"/>
              <a:pPr/>
              <a:t>22/07/1444</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0C6EA115-C4D3-4E4F-9F3B-EF49C26B66B6}" type="slidenum">
              <a:rPr lang="ar-IQ" smtClean="0"/>
              <a:pPr/>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IQ"/>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2767CE7-C6FE-41EC-9EBE-D5F1F790D1DB}" type="datetimeFigureOut">
              <a:rPr lang="ar-IQ" smtClean="0"/>
              <a:pPr/>
              <a:t>22/07/1444</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0C6EA115-C4D3-4E4F-9F3B-EF49C26B66B6}" type="slidenum">
              <a:rPr lang="ar-IQ" smtClean="0"/>
              <a:pPr/>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IQ"/>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2767CE7-C6FE-41EC-9EBE-D5F1F790D1DB}" type="datetimeFigureOut">
              <a:rPr lang="ar-IQ" smtClean="0"/>
              <a:pPr/>
              <a:t>22/07/1444</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0C6EA115-C4D3-4E4F-9F3B-EF49C26B66B6}" type="slidenum">
              <a:rPr lang="ar-IQ" smtClean="0"/>
              <a:pPr/>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F2767CE7-C6FE-41EC-9EBE-D5F1F790D1DB}" type="datetimeFigureOut">
              <a:rPr lang="ar-IQ" smtClean="0"/>
              <a:pPr/>
              <a:t>22/07/1444</a:t>
            </a:fld>
            <a:endParaRPr lang="ar-IQ"/>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C6EA115-C4D3-4E4F-9F3B-EF49C26B66B6}" type="slidenum">
              <a:rPr lang="ar-IQ" smtClean="0"/>
              <a:pPr/>
              <a:t>‹#›</a:t>
            </a:fld>
            <a:endParaRPr lang="ar-IQ"/>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332656"/>
            <a:ext cx="8229600" cy="6369072"/>
          </a:xfrm>
        </p:spPr>
        <p:txBody>
          <a:bodyPr>
            <a:normAutofit/>
          </a:bodyPr>
          <a:lstStyle/>
          <a:p>
            <a:pPr rtl="0"/>
            <a:r>
              <a:rPr lang="en-US" sz="6600" b="1" dirty="0" smtClean="0"/>
              <a:t>  </a:t>
            </a:r>
            <a:r>
              <a:rPr lang="en-US" sz="6600" b="1" dirty="0" smtClean="0">
                <a:solidFill>
                  <a:srgbClr val="0070C0"/>
                </a:solidFill>
              </a:rPr>
              <a:t>Educational Statistics</a:t>
            </a:r>
            <a:r>
              <a:rPr lang="en-US" sz="6600" b="1" dirty="0" smtClean="0"/>
              <a:t/>
            </a:r>
            <a:br>
              <a:rPr lang="en-US" sz="6600" b="1" dirty="0" smtClean="0"/>
            </a:br>
            <a:r>
              <a:rPr lang="en-US" sz="2400" b="1" dirty="0" smtClean="0"/>
              <a:t>			</a:t>
            </a:r>
            <a:br>
              <a:rPr lang="en-US" sz="2400" b="1" dirty="0" smtClean="0"/>
            </a:br>
            <a:r>
              <a:rPr lang="en-US" sz="2400" b="1" dirty="0" smtClean="0"/>
              <a:t>Lecture 1</a:t>
            </a:r>
            <a:r>
              <a:rPr lang="en-US" sz="2000" b="1" dirty="0" smtClean="0"/>
              <a:t> </a:t>
            </a:r>
            <a:br>
              <a:rPr lang="en-US" sz="2000" b="1" dirty="0" smtClean="0"/>
            </a:br>
            <a:r>
              <a:rPr lang="en-US" sz="2800" b="1" dirty="0" err="1" smtClean="0"/>
              <a:t>Zhyan</a:t>
            </a:r>
            <a:r>
              <a:rPr lang="en-US" sz="2800" b="1" dirty="0" smtClean="0"/>
              <a:t> </a:t>
            </a:r>
            <a:r>
              <a:rPr lang="en-US" sz="2800" b="1" dirty="0" smtClean="0"/>
              <a:t>R. Ali</a:t>
            </a:r>
            <a:br>
              <a:rPr lang="en-US" sz="2800" b="1" dirty="0" smtClean="0"/>
            </a:br>
            <a:r>
              <a:rPr lang="en-US" sz="2800" b="1" dirty="0" smtClean="0"/>
              <a:t/>
            </a:r>
            <a:br>
              <a:rPr lang="en-US" sz="2800" b="1" dirty="0" smtClean="0"/>
            </a:br>
            <a:endParaRPr lang="ar-IQ" sz="29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026570"/>
          </a:xfrm>
        </p:spPr>
        <p:txBody>
          <a:bodyPr>
            <a:normAutofit/>
          </a:bodyPr>
          <a:lstStyle/>
          <a:p>
            <a:pPr lvl="0" algn="l" rtl="0"/>
            <a:r>
              <a:rPr lang="en-US" sz="2800" b="1" u="sng" dirty="0"/>
              <a:t>Methods of Collection the data</a:t>
            </a:r>
            <a:r>
              <a:rPr lang="en-US" sz="2800" b="1" u="sng" dirty="0" smtClean="0"/>
              <a:t>:</a:t>
            </a:r>
            <a:br>
              <a:rPr lang="en-US" sz="2800" b="1" u="sng" dirty="0" smtClean="0"/>
            </a:br>
            <a:r>
              <a:rPr lang="en-US" sz="2800" dirty="0"/>
              <a:t/>
            </a:r>
            <a:br>
              <a:rPr lang="en-US" sz="2800" dirty="0"/>
            </a:br>
            <a:r>
              <a:rPr lang="en-US" sz="2800" b="1" dirty="0"/>
              <a:t>Census method:</a:t>
            </a:r>
            <a:r>
              <a:rPr lang="en-US" sz="2800" dirty="0"/>
              <a:t> the collection of data from every element in a population</a:t>
            </a:r>
            <a:r>
              <a:rPr lang="en-US" sz="2800" dirty="0" smtClean="0"/>
              <a:t>.</a:t>
            </a:r>
            <a:br>
              <a:rPr lang="en-US" sz="2800" dirty="0" smtClean="0"/>
            </a:br>
            <a:r>
              <a:rPr lang="en-US" sz="2800" dirty="0"/>
              <a:t/>
            </a:r>
            <a:br>
              <a:rPr lang="en-US" sz="2800" dirty="0"/>
            </a:br>
            <a:r>
              <a:rPr lang="en-US" sz="2800" b="1" dirty="0"/>
              <a:t>Samples method:</a:t>
            </a:r>
            <a:r>
              <a:rPr lang="en-US" sz="2800" dirty="0"/>
              <a:t> the collection of data from a set of elements in a population</a:t>
            </a:r>
          </a:p>
        </p:txBody>
      </p:sp>
    </p:spTree>
    <p:extLst>
      <p:ext uri="{BB962C8B-B14F-4D97-AF65-F5344CB8AC3E}">
        <p14:creationId xmlns:p14="http://schemas.microsoft.com/office/powerpoint/2010/main" val="8680950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158" y="274638"/>
            <a:ext cx="8686800" cy="6083320"/>
          </a:xfrm>
        </p:spPr>
        <p:txBody>
          <a:bodyPr>
            <a:noAutofit/>
          </a:bodyPr>
          <a:lstStyle/>
          <a:p>
            <a:pPr algn="l" rtl="0"/>
            <a:r>
              <a:rPr lang="en-US" sz="2200" b="1" dirty="0" smtClean="0"/>
              <a:t>				</a:t>
            </a:r>
            <a:br>
              <a:rPr lang="en-US" sz="2200" b="1" dirty="0" smtClean="0"/>
            </a:br>
            <a:r>
              <a:rPr lang="en-US" sz="2800" b="1" dirty="0" smtClean="0">
                <a:solidFill>
                  <a:srgbClr val="FF0000"/>
                </a:solidFill>
              </a:rPr>
              <a:t>Definition</a:t>
            </a:r>
            <a:r>
              <a:rPr lang="en-US" sz="2200" b="1" dirty="0" smtClean="0"/>
              <a:t/>
            </a:r>
            <a:br>
              <a:rPr lang="en-US" sz="2200" b="1" dirty="0" smtClean="0"/>
            </a:br>
            <a:r>
              <a:rPr lang="en-US" sz="2200" b="1" dirty="0" smtClean="0">
                <a:solidFill>
                  <a:srgbClr val="0070C0"/>
                </a:solidFill>
              </a:rPr>
              <a:t>Population</a:t>
            </a:r>
            <a:r>
              <a:rPr lang="en-US" sz="2200" dirty="0" smtClean="0"/>
              <a:t>:. </a:t>
            </a:r>
            <a:r>
              <a:rPr lang="en-US" sz="2400" dirty="0"/>
              <a:t>It’s all the elements or values under a statistical study</a:t>
            </a:r>
            <a:r>
              <a:rPr lang="en-US" sz="2200" dirty="0" smtClean="0"/>
              <a:t>.</a:t>
            </a:r>
            <a:br>
              <a:rPr lang="en-US" sz="2200" dirty="0" smtClean="0"/>
            </a:br>
            <a:r>
              <a:rPr lang="en-US" sz="2200" b="1" dirty="0">
                <a:solidFill>
                  <a:srgbClr val="0070C0"/>
                </a:solidFill>
              </a:rPr>
              <a:t>Sample:</a:t>
            </a:r>
            <a:r>
              <a:rPr lang="en-US" sz="2200" dirty="0"/>
              <a:t>. Sample is a part from the population.</a:t>
            </a:r>
            <a:r>
              <a:rPr lang="en-US" sz="2200" dirty="0" smtClean="0"/>
              <a:t/>
            </a:r>
            <a:br>
              <a:rPr lang="en-US" sz="2200" dirty="0" smtClean="0"/>
            </a:br>
            <a:r>
              <a:rPr lang="en-US" sz="1400" dirty="0" smtClean="0"/>
              <a:t/>
            </a:r>
            <a:br>
              <a:rPr lang="en-US" sz="1400" dirty="0" smtClean="0"/>
            </a:br>
            <a:r>
              <a:rPr lang="en-US" sz="2400" b="1" u="sng" dirty="0" smtClean="0"/>
              <a:t>types of population:</a:t>
            </a:r>
            <a:r>
              <a:rPr lang="en-US" sz="2400" dirty="0" smtClean="0"/>
              <a:t/>
            </a:r>
            <a:br>
              <a:rPr lang="en-US" sz="2400" dirty="0" smtClean="0"/>
            </a:br>
            <a:r>
              <a:rPr lang="en-US" sz="2200" dirty="0" smtClean="0"/>
              <a:t>1) </a:t>
            </a:r>
            <a:r>
              <a:rPr lang="en-US" sz="2200" b="1" dirty="0" smtClean="0">
                <a:solidFill>
                  <a:srgbClr val="0070C0"/>
                </a:solidFill>
              </a:rPr>
              <a:t>finite population</a:t>
            </a:r>
            <a:r>
              <a:rPr lang="en-US" sz="2200" dirty="0" smtClean="0"/>
              <a:t>:-  it is possible or (easy) to collected the data</a:t>
            </a:r>
            <a:br>
              <a:rPr lang="en-US" sz="2200" dirty="0" smtClean="0"/>
            </a:br>
            <a:r>
              <a:rPr lang="en-US" sz="2200" dirty="0" smtClean="0"/>
              <a:t>for example length of students in </a:t>
            </a:r>
            <a:r>
              <a:rPr lang="en-US" sz="2200" dirty="0" err="1" smtClean="0"/>
              <a:t>Salahaddin</a:t>
            </a:r>
            <a:r>
              <a:rPr lang="en-US" sz="2200" dirty="0" smtClean="0"/>
              <a:t> University</a:t>
            </a:r>
            <a:br>
              <a:rPr lang="en-US" sz="2200" dirty="0" smtClean="0"/>
            </a:br>
            <a:r>
              <a:rPr lang="en-US" sz="1400" dirty="0" smtClean="0"/>
              <a:t/>
            </a:r>
            <a:br>
              <a:rPr lang="en-US" sz="1400" dirty="0" smtClean="0"/>
            </a:br>
            <a:r>
              <a:rPr lang="en-US" sz="2200" dirty="0" smtClean="0"/>
              <a:t>2) </a:t>
            </a:r>
            <a:r>
              <a:rPr lang="en-US" sz="2200" b="1" dirty="0" smtClean="0">
                <a:solidFill>
                  <a:srgbClr val="0070C0"/>
                </a:solidFill>
              </a:rPr>
              <a:t>infinite population</a:t>
            </a:r>
            <a:r>
              <a:rPr lang="en-US" sz="2200" dirty="0" smtClean="0"/>
              <a:t>:-it is difficult or (impossible) to collected the data</a:t>
            </a:r>
            <a:br>
              <a:rPr lang="en-US" sz="2200" dirty="0" smtClean="0"/>
            </a:br>
            <a:r>
              <a:rPr lang="en-US" sz="2200" dirty="0" smtClean="0"/>
              <a:t> for example number of Bacterium in a filed or fish type fish specific in the Red Sea.</a:t>
            </a:r>
            <a:br>
              <a:rPr lang="en-US" sz="2200" dirty="0" smtClean="0"/>
            </a:br>
            <a:r>
              <a:rPr lang="en-US" sz="2200" dirty="0" smtClean="0"/>
              <a:t/>
            </a:r>
            <a:br>
              <a:rPr lang="en-US" sz="2200" dirty="0" smtClean="0"/>
            </a:br>
            <a:r>
              <a:rPr lang="en-US" sz="2200" dirty="0" smtClean="0"/>
              <a:t>3) </a:t>
            </a:r>
            <a:r>
              <a:rPr lang="en-US" sz="2200" b="1" dirty="0">
                <a:solidFill>
                  <a:srgbClr val="0070C0"/>
                </a:solidFill>
              </a:rPr>
              <a:t>Homogenous population</a:t>
            </a:r>
            <a:r>
              <a:rPr lang="en-US" sz="2200" dirty="0"/>
              <a:t>: is any population which every element has joint specified </a:t>
            </a:r>
            <a:r>
              <a:rPr lang="en-US" sz="2200" dirty="0" smtClean="0"/>
              <a:t>characteristics.</a:t>
            </a:r>
            <a:br>
              <a:rPr lang="en-US" sz="2200" dirty="0" smtClean="0"/>
            </a:br>
            <a:r>
              <a:rPr lang="en-US" sz="2200" dirty="0" smtClean="0"/>
              <a:t/>
            </a:r>
            <a:br>
              <a:rPr lang="en-US" sz="2200" dirty="0" smtClean="0"/>
            </a:br>
            <a:r>
              <a:rPr lang="en-US" sz="2200" dirty="0" smtClean="0"/>
              <a:t>4) </a:t>
            </a:r>
            <a:r>
              <a:rPr lang="en-US" sz="2400" b="1" dirty="0">
                <a:solidFill>
                  <a:srgbClr val="0070C0"/>
                </a:solidFill>
              </a:rPr>
              <a:t>Non-homogenous population</a:t>
            </a:r>
            <a:r>
              <a:rPr lang="en-US" sz="2400" b="1" dirty="0"/>
              <a:t>: </a:t>
            </a:r>
            <a:r>
              <a:rPr lang="en-US" sz="2400" dirty="0"/>
              <a:t>is any population which every element hasn't joint specified characteristics</a:t>
            </a:r>
            <a:r>
              <a:rPr lang="en-US" sz="2400" b="1" dirty="0"/>
              <a:t> </a:t>
            </a:r>
            <a:r>
              <a:rPr lang="en-US" sz="2400" dirty="0"/>
              <a:t/>
            </a:r>
            <a:br>
              <a:rPr lang="en-US" sz="2400" dirty="0"/>
            </a:br>
            <a:r>
              <a:rPr lang="en-US" sz="2200" dirty="0" smtClean="0"/>
              <a:t> </a:t>
            </a:r>
            <a:r>
              <a:rPr lang="en-US" sz="2200" dirty="0"/>
              <a:t/>
            </a:r>
            <a:br>
              <a:rPr lang="en-US" sz="2200" dirty="0"/>
            </a:br>
            <a:r>
              <a:rPr lang="en-US" sz="2200" dirty="0" smtClean="0"/>
              <a:t/>
            </a:r>
            <a:br>
              <a:rPr lang="en-US" sz="2200" dirty="0" smtClean="0"/>
            </a:br>
            <a:endParaRPr lang="ar-IQ" sz="22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083320"/>
          </a:xfrm>
        </p:spPr>
        <p:txBody>
          <a:bodyPr>
            <a:noAutofit/>
          </a:bodyPr>
          <a:lstStyle/>
          <a:p>
            <a:pPr algn="l" rtl="0"/>
            <a:r>
              <a:rPr lang="en-US" sz="2800" b="1" dirty="0"/>
              <a:t>Sampling: </a:t>
            </a:r>
            <a:r>
              <a:rPr lang="en-US" sz="2800" dirty="0"/>
              <a:t>It is the process of selecting a part from the population.</a:t>
            </a:r>
            <a:br>
              <a:rPr lang="en-US" sz="2800" dirty="0"/>
            </a:br>
            <a:r>
              <a:rPr lang="en-US" sz="2800" b="1" u="sng" dirty="0" smtClean="0"/>
              <a:t/>
            </a:r>
            <a:br>
              <a:rPr lang="en-US" sz="2800" b="1" u="sng" dirty="0" smtClean="0"/>
            </a:br>
            <a:r>
              <a:rPr lang="en-US" sz="2800" b="1" i="1" u="sng" dirty="0"/>
              <a:t>Types of Sampling Techniques:</a:t>
            </a:r>
            <a:r>
              <a:rPr lang="en-US" sz="2800" dirty="0"/>
              <a:t/>
            </a:r>
            <a:br>
              <a:rPr lang="en-US" sz="2800" dirty="0"/>
            </a:br>
            <a:r>
              <a:rPr lang="en-US" sz="2800" b="1" dirty="0" smtClean="0">
                <a:solidFill>
                  <a:srgbClr val="FF0000"/>
                </a:solidFill>
              </a:rPr>
              <a:t/>
            </a:r>
            <a:br>
              <a:rPr lang="en-US" sz="2800" b="1" dirty="0" smtClean="0">
                <a:solidFill>
                  <a:srgbClr val="FF0000"/>
                </a:solidFill>
              </a:rPr>
            </a:br>
            <a:r>
              <a:rPr lang="en-US" sz="2800" b="1" u="sng" dirty="0"/>
              <a:t>First: Probability (Random) Sampling</a:t>
            </a:r>
            <a:r>
              <a:rPr lang="en-US" sz="2800" u="sng" dirty="0"/>
              <a:t>:</a:t>
            </a:r>
            <a:r>
              <a:rPr lang="en-US" sz="2800" dirty="0"/>
              <a:t> Taking the sample from the population in such a way that every element in the population has the same probability (chance) at selection</a:t>
            </a:r>
            <a:r>
              <a:rPr lang="en-US" sz="2800" dirty="0" smtClean="0"/>
              <a:t>.</a:t>
            </a:r>
            <a:br>
              <a:rPr lang="en-US" sz="2800" dirty="0" smtClean="0"/>
            </a:br>
            <a:r>
              <a:rPr lang="en-US" sz="2800" dirty="0"/>
              <a:t/>
            </a:r>
            <a:br>
              <a:rPr lang="en-US" sz="2800" dirty="0"/>
            </a:br>
            <a:r>
              <a:rPr lang="en-US" sz="2800" b="1" u="sng" dirty="0"/>
              <a:t>Second: </a:t>
            </a:r>
            <a:r>
              <a:rPr lang="en-US" sz="2800" b="1" u="sng" dirty="0" smtClean="0"/>
              <a:t>Non-probability </a:t>
            </a:r>
            <a:r>
              <a:rPr lang="en-US" sz="2800" b="1" u="sng" dirty="0"/>
              <a:t>Sampling</a:t>
            </a:r>
            <a:r>
              <a:rPr lang="en-US" sz="2800" u="sng" dirty="0"/>
              <a:t>: </a:t>
            </a:r>
            <a:r>
              <a:rPr lang="en-US" sz="2800" dirty="0"/>
              <a:t>Every element in the population does not have equal probability of being chosen. </a:t>
            </a:r>
            <a:br>
              <a:rPr lang="en-US" sz="2800" dirty="0"/>
            </a:br>
            <a:endParaRPr lang="ar-IQ" sz="28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583362"/>
          </a:xfrm>
        </p:spPr>
        <p:txBody>
          <a:bodyPr>
            <a:normAutofit/>
          </a:bodyPr>
          <a:lstStyle/>
          <a:p>
            <a:pPr algn="l" rtl="0"/>
            <a:r>
              <a:rPr lang="en-US" sz="4000" b="1" i="1" u="sng" dirty="0"/>
              <a:t>The types of Random Sampling</a:t>
            </a:r>
            <a:r>
              <a:rPr lang="en-US" sz="3200" dirty="0" smtClean="0"/>
              <a:t> </a:t>
            </a:r>
            <a:br>
              <a:rPr lang="en-US" sz="3200" dirty="0" smtClean="0"/>
            </a:br>
            <a:r>
              <a:rPr lang="en-US" sz="3200" dirty="0"/>
              <a:t>1. Simple Random Sampling		</a:t>
            </a:r>
            <a:r>
              <a:rPr lang="en-US" sz="3200" dirty="0" smtClean="0"/>
              <a:t/>
            </a:r>
            <a:br>
              <a:rPr lang="en-US" sz="3200" dirty="0" smtClean="0"/>
            </a:br>
            <a:r>
              <a:rPr lang="en-US" sz="3200" dirty="0" smtClean="0"/>
              <a:t>2</a:t>
            </a:r>
            <a:r>
              <a:rPr lang="en-US" sz="3200" dirty="0"/>
              <a:t>. Systematic Sampling</a:t>
            </a:r>
            <a:br>
              <a:rPr lang="en-US" sz="3200" dirty="0"/>
            </a:br>
            <a:r>
              <a:rPr lang="en-US" sz="3200" dirty="0"/>
              <a:t>3. Stratified Sampling			</a:t>
            </a:r>
            <a:r>
              <a:rPr lang="en-US" sz="3200" dirty="0" smtClean="0"/>
              <a:t/>
            </a:r>
            <a:br>
              <a:rPr lang="en-US" sz="3200" dirty="0" smtClean="0"/>
            </a:br>
            <a:r>
              <a:rPr lang="en-US" sz="3200" dirty="0" smtClean="0"/>
              <a:t>4</a:t>
            </a:r>
            <a:r>
              <a:rPr lang="en-US" sz="3200" dirty="0"/>
              <a:t>. Multistage Sampling</a:t>
            </a:r>
            <a:br>
              <a:rPr lang="en-US" sz="3200" dirty="0"/>
            </a:br>
            <a:r>
              <a:rPr lang="en-US" sz="3200" dirty="0" smtClean="0"/>
              <a:t/>
            </a:r>
            <a:br>
              <a:rPr lang="en-US" sz="3200" dirty="0" smtClean="0"/>
            </a:br>
            <a:endParaRPr lang="ar-IQ" sz="32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378498"/>
          </a:xfrm>
        </p:spPr>
        <p:txBody>
          <a:bodyPr>
            <a:normAutofit/>
          </a:bodyPr>
          <a:lstStyle/>
          <a:p>
            <a:pPr algn="l" rtl="0"/>
            <a:r>
              <a:rPr lang="en-US" sz="2800" b="1" dirty="0"/>
              <a:t>1- </a:t>
            </a:r>
            <a:r>
              <a:rPr lang="en-US" sz="2800" b="1" u="sng" dirty="0"/>
              <a:t>Simple Random Sampling:</a:t>
            </a:r>
            <a:r>
              <a:rPr lang="en-US" sz="2800" dirty="0"/>
              <a:t/>
            </a:r>
            <a:br>
              <a:rPr lang="en-US" sz="2800" dirty="0"/>
            </a:br>
            <a:r>
              <a:rPr lang="en-US" sz="2800" dirty="0"/>
              <a:t>Uses this Technique when the population is homogenous</a:t>
            </a:r>
            <a:r>
              <a:rPr lang="en-US" sz="2800" dirty="0" smtClean="0"/>
              <a:t>.</a:t>
            </a:r>
            <a:br>
              <a:rPr lang="en-US" sz="2800" dirty="0" smtClean="0"/>
            </a:br>
            <a:r>
              <a:rPr lang="en-US" sz="2800" dirty="0"/>
              <a:t/>
            </a:r>
            <a:br>
              <a:rPr lang="en-US" sz="2800" dirty="0"/>
            </a:br>
            <a:r>
              <a:rPr lang="en-US" sz="2800" b="1" dirty="0"/>
              <a:t>Example: </a:t>
            </a:r>
            <a:r>
              <a:rPr lang="en-US" sz="2800" b="1" dirty="0" smtClean="0"/>
              <a:t/>
            </a:r>
            <a:br>
              <a:rPr lang="en-US" sz="2800" b="1" dirty="0" smtClean="0"/>
            </a:br>
            <a:r>
              <a:rPr lang="en-US" sz="2800" dirty="0" smtClean="0"/>
              <a:t>Select </a:t>
            </a:r>
            <a:r>
              <a:rPr lang="en-US" sz="2800" dirty="0"/>
              <a:t>6 students out of 24 students in Statistic class.</a:t>
            </a:r>
            <a:br>
              <a:rPr lang="en-US" sz="2800" dirty="0"/>
            </a:br>
            <a:endParaRPr lang="en-US" sz="2800" dirty="0"/>
          </a:p>
        </p:txBody>
      </p:sp>
    </p:spTree>
    <p:extLst>
      <p:ext uri="{BB962C8B-B14F-4D97-AF65-F5344CB8AC3E}">
        <p14:creationId xmlns:p14="http://schemas.microsoft.com/office/powerpoint/2010/main" val="39181701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458618"/>
          </a:xfrm>
        </p:spPr>
        <p:txBody>
          <a:bodyPr>
            <a:normAutofit/>
          </a:bodyPr>
          <a:lstStyle/>
          <a:p>
            <a:pPr algn="l" rtl="0"/>
            <a:r>
              <a:rPr lang="en-US" sz="2800" b="1" dirty="0"/>
              <a:t>2- </a:t>
            </a:r>
            <a:r>
              <a:rPr lang="en-US" sz="2800" b="1" u="sng" dirty="0"/>
              <a:t>Systematic Sampling:</a:t>
            </a:r>
            <a:r>
              <a:rPr lang="en-US" sz="2800" dirty="0"/>
              <a:t/>
            </a:r>
            <a:br>
              <a:rPr lang="en-US" sz="2800" dirty="0"/>
            </a:br>
            <a:r>
              <a:rPr lang="en-US" sz="2800" dirty="0"/>
              <a:t>- Numbering each element in the population.</a:t>
            </a:r>
            <a:br>
              <a:rPr lang="en-US" sz="2800" dirty="0"/>
            </a:br>
            <a:r>
              <a:rPr lang="en-US" sz="2800" dirty="0"/>
              <a:t>- Dividing the population (N) to (n</a:t>
            </a:r>
            <a:r>
              <a:rPr lang="en-US" sz="2800" baseline="30000" dirty="0"/>
              <a:t>th</a:t>
            </a:r>
            <a:r>
              <a:rPr lang="en-US" sz="2800" dirty="0"/>
              <a:t>) group each group contains (K=N/n) elements and then one element selection from first group randomly as a starting point. </a:t>
            </a:r>
            <a:br>
              <a:rPr lang="en-US" sz="2800" dirty="0"/>
            </a:br>
            <a:endParaRPr lang="en-US" sz="2800" dirty="0"/>
          </a:p>
        </p:txBody>
      </p:sp>
    </p:spTree>
    <p:extLst>
      <p:ext uri="{BB962C8B-B14F-4D97-AF65-F5344CB8AC3E}">
        <p14:creationId xmlns:p14="http://schemas.microsoft.com/office/powerpoint/2010/main" val="17205250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034682"/>
          </a:xfrm>
        </p:spPr>
        <p:txBody>
          <a:bodyPr>
            <a:normAutofit fontScale="90000"/>
          </a:bodyPr>
          <a:lstStyle/>
          <a:p>
            <a:pPr algn="l" rtl="0"/>
            <a:r>
              <a:rPr lang="en-US" sz="2800" b="1" dirty="0"/>
              <a:t>Example: Select (6) students out of (24) students by </a:t>
            </a:r>
            <a:r>
              <a:rPr lang="en-US" sz="2800" b="1" u="sng" dirty="0"/>
              <a:t>systematic sampling</a:t>
            </a:r>
            <a:r>
              <a:rPr lang="en-US" sz="2800" b="1" dirty="0"/>
              <a:t>.</a:t>
            </a:r>
            <a:r>
              <a:rPr lang="en-US" sz="2800" dirty="0"/>
              <a:t/>
            </a:r>
            <a:br>
              <a:rPr lang="en-US" sz="2800" dirty="0"/>
            </a:br>
            <a:r>
              <a:rPr lang="en-US" sz="2800" dirty="0"/>
              <a:t>Step 1 : Numbering each element in the population.</a:t>
            </a:r>
            <a:br>
              <a:rPr lang="en-US" sz="2800" dirty="0"/>
            </a:br>
            <a:r>
              <a:rPr lang="en-US" sz="2800" dirty="0"/>
              <a:t>Step 2: Dividing the population to (n=6) </a:t>
            </a:r>
            <a:r>
              <a:rPr lang="en-US" sz="2800" dirty="0" smtClean="0"/>
              <a:t>groups</a:t>
            </a:r>
            <a:br>
              <a:rPr lang="en-US" sz="2800" dirty="0" smtClean="0"/>
            </a:br>
            <a:r>
              <a:rPr lang="en-US" sz="2800" dirty="0"/>
              <a:t>Step 3 :   </a:t>
            </a:r>
            <a:r>
              <a:rPr lang="en-US" sz="2800" dirty="0" smtClean="0"/>
              <a:t>K=N</a:t>
            </a:r>
            <a:r>
              <a:rPr lang="ar-IQ" sz="2800" dirty="0" smtClean="0"/>
              <a:t>÷</a:t>
            </a:r>
            <a:r>
              <a:rPr lang="en-US" sz="2800" dirty="0" smtClean="0"/>
              <a:t>n=24</a:t>
            </a:r>
            <a:r>
              <a:rPr lang="ar-IQ" sz="2800" dirty="0" smtClean="0"/>
              <a:t>÷</a:t>
            </a:r>
            <a:r>
              <a:rPr lang="en-US" sz="2800" dirty="0" smtClean="0"/>
              <a:t>6=4  </a:t>
            </a:r>
            <a:r>
              <a:rPr lang="en-US" sz="2800" dirty="0"/>
              <a:t/>
            </a:r>
            <a:br>
              <a:rPr lang="en-US" sz="2800" dirty="0"/>
            </a:br>
            <a:r>
              <a:rPr lang="en-US" sz="2800" dirty="0"/>
              <a:t> </a:t>
            </a:r>
            <a:br>
              <a:rPr lang="en-US" sz="2800" dirty="0"/>
            </a:br>
            <a:r>
              <a:rPr lang="en-US" sz="2800" dirty="0"/>
              <a:t>Step 4 : Select a number in group (1) randomly and suppose it is</a:t>
            </a:r>
            <a:r>
              <a:rPr lang="en-US" sz="2800" b="1" u="sng" dirty="0"/>
              <a:t> 2</a:t>
            </a:r>
            <a:r>
              <a:rPr lang="en-US" sz="2800" dirty="0"/>
              <a:t> as a starting point.</a:t>
            </a:r>
            <a:br>
              <a:rPr lang="en-US" sz="2800" dirty="0"/>
            </a:br>
            <a:r>
              <a:rPr lang="en-US" sz="2800" dirty="0"/>
              <a:t> </a:t>
            </a:r>
            <a:br>
              <a:rPr lang="en-US" sz="2800" dirty="0"/>
            </a:br>
            <a:r>
              <a:rPr lang="en-US" sz="2800" dirty="0"/>
              <a:t>Step 5 : The second number is 2+4=</a:t>
            </a:r>
            <a:r>
              <a:rPr lang="en-US" sz="2800" b="1" u="sng" dirty="0"/>
              <a:t>6</a:t>
            </a:r>
            <a:r>
              <a:rPr lang="en-US" sz="2800" dirty="0"/>
              <a:t>  ,  the third number is 6+4=</a:t>
            </a:r>
            <a:r>
              <a:rPr lang="en-US" sz="2800" b="1" u="sng" dirty="0"/>
              <a:t>10</a:t>
            </a:r>
            <a:r>
              <a:rPr lang="en-US" sz="2800" b="1" dirty="0"/>
              <a:t>  ,  …….</a:t>
            </a:r>
            <a:r>
              <a:rPr lang="en-US" sz="2800" dirty="0"/>
              <a:t/>
            </a:r>
            <a:br>
              <a:rPr lang="en-US" sz="2800" dirty="0"/>
            </a:br>
            <a:r>
              <a:rPr lang="en-US" sz="2800" dirty="0"/>
              <a:t> </a:t>
            </a:r>
            <a:br>
              <a:rPr lang="en-US" sz="2800" dirty="0"/>
            </a:br>
            <a:r>
              <a:rPr lang="en-US" sz="2800" dirty="0"/>
              <a:t>Then your sample is </a:t>
            </a:r>
            <a:r>
              <a:rPr lang="en-US" sz="2800" b="1" dirty="0"/>
              <a:t>2</a:t>
            </a:r>
            <a:r>
              <a:rPr lang="en-US" sz="2800" baseline="30000" dirty="0"/>
              <a:t>nd</a:t>
            </a:r>
            <a:r>
              <a:rPr lang="en-US" sz="2800" dirty="0"/>
              <a:t>, </a:t>
            </a:r>
            <a:r>
              <a:rPr lang="en-US" sz="2800" b="1" dirty="0"/>
              <a:t>6</a:t>
            </a:r>
            <a:r>
              <a:rPr lang="en-US" sz="2800" baseline="30000" dirty="0"/>
              <a:t>th</a:t>
            </a:r>
            <a:r>
              <a:rPr lang="en-US" sz="2800" dirty="0"/>
              <a:t>, </a:t>
            </a:r>
            <a:r>
              <a:rPr lang="en-US" sz="2800" b="1" dirty="0"/>
              <a:t>10</a:t>
            </a:r>
            <a:r>
              <a:rPr lang="en-US" sz="2800" baseline="30000" dirty="0"/>
              <a:t>th</a:t>
            </a:r>
            <a:r>
              <a:rPr lang="en-US" sz="2800" dirty="0"/>
              <a:t>, </a:t>
            </a:r>
            <a:r>
              <a:rPr lang="en-US" sz="2800" b="1" dirty="0"/>
              <a:t>14</a:t>
            </a:r>
            <a:r>
              <a:rPr lang="en-US" sz="2800" baseline="30000" dirty="0"/>
              <a:t>th</a:t>
            </a:r>
            <a:r>
              <a:rPr lang="en-US" sz="2800" dirty="0"/>
              <a:t>, </a:t>
            </a:r>
            <a:r>
              <a:rPr lang="en-US" sz="2800" b="1" dirty="0"/>
              <a:t>18</a:t>
            </a:r>
            <a:r>
              <a:rPr lang="en-US" sz="2800" baseline="30000" dirty="0"/>
              <a:t>th</a:t>
            </a:r>
            <a:r>
              <a:rPr lang="en-US" sz="2800" dirty="0"/>
              <a:t>, and </a:t>
            </a:r>
            <a:r>
              <a:rPr lang="en-US" sz="2800" b="1" dirty="0"/>
              <a:t>22</a:t>
            </a:r>
            <a:r>
              <a:rPr lang="en-US" sz="2800" baseline="30000" dirty="0"/>
              <a:t>nd</a:t>
            </a:r>
            <a:r>
              <a:rPr lang="en-US" sz="2800" dirty="0"/>
              <a:t> students</a:t>
            </a:r>
          </a:p>
        </p:txBody>
      </p:sp>
    </p:spTree>
    <p:extLst>
      <p:ext uri="{BB962C8B-B14F-4D97-AF65-F5344CB8AC3E}">
        <p14:creationId xmlns:p14="http://schemas.microsoft.com/office/powerpoint/2010/main" val="331335408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386610"/>
          </a:xfrm>
        </p:spPr>
        <p:txBody>
          <a:bodyPr>
            <a:normAutofit/>
          </a:bodyPr>
          <a:lstStyle/>
          <a:p>
            <a:pPr algn="l" rtl="0"/>
            <a:r>
              <a:rPr lang="en-US" sz="2800" b="1" dirty="0"/>
              <a:t>3- </a:t>
            </a:r>
            <a:r>
              <a:rPr lang="en-US" sz="2800" b="1" u="sng" dirty="0"/>
              <a:t>Stratified random sampling:</a:t>
            </a:r>
            <a:r>
              <a:rPr lang="en-US" sz="2800" dirty="0"/>
              <a:t> </a:t>
            </a:r>
            <a:br>
              <a:rPr lang="en-US" sz="2800" dirty="0"/>
            </a:br>
            <a:r>
              <a:rPr lang="en-US" sz="2800" dirty="0"/>
              <a:t>Uses this method when the population is non-homogenous. The sample select by dividing the population into groups (strata) according to some characteristic and then taking samples from each group by using simple random sampling according to the weight of the each group.</a:t>
            </a:r>
            <a:br>
              <a:rPr lang="en-US" sz="2800" dirty="0"/>
            </a:br>
            <a:endParaRPr lang="en-US" sz="2800" dirty="0"/>
          </a:p>
        </p:txBody>
      </p:sp>
    </p:spTree>
    <p:extLst>
      <p:ext uri="{BB962C8B-B14F-4D97-AF65-F5344CB8AC3E}">
        <p14:creationId xmlns:p14="http://schemas.microsoft.com/office/powerpoint/2010/main" val="7531616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itle 1"/>
              <p:cNvSpPr>
                <a:spLocks noGrp="1"/>
              </p:cNvSpPr>
              <p:nvPr>
                <p:ph type="title"/>
              </p:nvPr>
            </p:nvSpPr>
            <p:spPr>
              <a:xfrm>
                <a:off x="457200" y="274638"/>
                <a:ext cx="8229600" cy="5170586"/>
              </a:xfrm>
            </p:spPr>
            <p:txBody>
              <a:bodyPr>
                <a:normAutofit/>
              </a:bodyPr>
              <a:lstStyle/>
              <a:p>
                <a:pPr algn="l" rtl="0"/>
                <a:r>
                  <a:rPr lang="en-US" sz="2800" b="1" dirty="0" smtClean="0"/>
                  <a:t>Example:</a:t>
                </a:r>
                <a:r>
                  <a:rPr lang="en-US" sz="2800" dirty="0"/>
                  <a:t> In a company there are the following </a:t>
                </a:r>
                <a:r>
                  <a:rPr lang="en-US" sz="2800" dirty="0" smtClean="0"/>
                  <a:t>staffs:</a:t>
                </a:r>
                <a:br>
                  <a:rPr lang="en-US" sz="2800" dirty="0" smtClean="0"/>
                </a:br>
                <a:r>
                  <a:rPr lang="en-US" sz="2800" b="1" dirty="0"/>
                  <a:t>Select (40) of the staff by </a:t>
                </a:r>
                <a:r>
                  <a:rPr lang="en-US" sz="2800" b="1" u="sng" dirty="0"/>
                  <a:t>stratified Sampling</a:t>
                </a:r>
                <a:r>
                  <a:rPr lang="en-US" sz="2800" b="1" dirty="0"/>
                  <a:t>:</a:t>
                </a:r>
                <a:r>
                  <a:rPr lang="en-US" sz="2800" dirty="0"/>
                  <a:t/>
                </a:r>
                <a:br>
                  <a:rPr lang="en-US" sz="2800" dirty="0"/>
                </a:br>
                <a:r>
                  <a:rPr lang="en-US" sz="2800" dirty="0" smtClean="0"/>
                  <a:t/>
                </a:r>
                <a:br>
                  <a:rPr lang="en-US" sz="2800" dirty="0" smtClean="0"/>
                </a:br>
                <a:r>
                  <a:rPr lang="en-US" sz="2800" dirty="0"/>
                  <a:t>Male (full time) = 90                           </a:t>
                </a:r>
                <a:r>
                  <a:rPr lang="en-US" sz="2800" dirty="0" smtClean="0"/>
                  <a:t/>
                </a:r>
                <a:br>
                  <a:rPr lang="en-US" sz="2800" dirty="0" smtClean="0"/>
                </a:br>
                <a:r>
                  <a:rPr lang="en-US" sz="2800" dirty="0" smtClean="0"/>
                  <a:t> </a:t>
                </a:r>
                <a:r>
                  <a:rPr lang="en-US" sz="2800" dirty="0"/>
                  <a:t>Male (part time) = 18</a:t>
                </a:r>
                <a:br>
                  <a:rPr lang="en-US" sz="2800" dirty="0"/>
                </a:br>
                <a:r>
                  <a:rPr lang="en-US" sz="2800" dirty="0"/>
                  <a:t> </a:t>
                </a:r>
                <a:r>
                  <a:rPr lang="en-US" sz="2800" dirty="0" smtClean="0"/>
                  <a:t>Female </a:t>
                </a:r>
                <a:r>
                  <a:rPr lang="en-US" sz="2800" dirty="0"/>
                  <a:t>(full time) = 9                          </a:t>
                </a:r>
                <a:r>
                  <a:rPr lang="en-US" sz="2800" dirty="0" smtClean="0"/>
                  <a:t/>
                </a:r>
                <a:br>
                  <a:rPr lang="en-US" sz="2800" dirty="0" smtClean="0"/>
                </a:br>
                <a:r>
                  <a:rPr lang="en-US" sz="2800" dirty="0" smtClean="0"/>
                  <a:t>Female </a:t>
                </a:r>
                <a:r>
                  <a:rPr lang="en-US" sz="2800" dirty="0"/>
                  <a:t>(part time) = 63</a:t>
                </a:r>
                <a:br>
                  <a:rPr lang="en-US" sz="2800" dirty="0"/>
                </a:br>
                <a14:m>
                  <m:oMathPara xmlns:m="http://schemas.openxmlformats.org/officeDocument/2006/math">
                    <m:oMathParaPr>
                      <m:jc m:val="centerGroup"/>
                    </m:oMathParaPr>
                    <m:oMath xmlns:m="http://schemas.openxmlformats.org/officeDocument/2006/math">
                      <m:sSub>
                        <m:sSubPr>
                          <m:ctrlPr>
                            <a:rPr lang="en-US" sz="2800" i="1" smtClean="0">
                              <a:latin typeface="Cambria Math" panose="02040503050406030204" pitchFamily="18" charset="0"/>
                            </a:rPr>
                          </m:ctrlPr>
                        </m:sSubPr>
                        <m:e>
                          <m:r>
                            <a:rPr lang="en-US" sz="2800" b="0" i="1" smtClean="0">
                              <a:latin typeface="Cambria Math" panose="02040503050406030204" pitchFamily="18" charset="0"/>
                            </a:rPr>
                            <m:t>𝑛</m:t>
                          </m:r>
                        </m:e>
                        <m:sub>
                          <m:r>
                            <a:rPr lang="en-US" sz="2800" b="0" i="1" smtClean="0">
                              <a:latin typeface="Cambria Math" panose="02040503050406030204" pitchFamily="18" charset="0"/>
                            </a:rPr>
                            <m:t>𝑖</m:t>
                          </m:r>
                        </m:sub>
                      </m:sSub>
                      <m:r>
                        <a:rPr lang="en-US" sz="2800" b="0" i="1" smtClean="0">
                          <a:latin typeface="Cambria Math" panose="02040503050406030204" pitchFamily="18" charset="0"/>
                        </a:rPr>
                        <m:t>=</m:t>
                      </m:r>
                      <m:f>
                        <m:fPr>
                          <m:ctrlPr>
                            <a:rPr lang="en-US" sz="2800" b="0" i="1" smtClean="0">
                              <a:latin typeface="Cambria Math" panose="02040503050406030204" pitchFamily="18" charset="0"/>
                            </a:rPr>
                          </m:ctrlPr>
                        </m:fPr>
                        <m:num>
                          <m:sSub>
                            <m:sSubPr>
                              <m:ctrlPr>
                                <a:rPr lang="en-US" sz="2800" b="0" i="1" smtClean="0">
                                  <a:latin typeface="Cambria Math" panose="02040503050406030204" pitchFamily="18" charset="0"/>
                                </a:rPr>
                              </m:ctrlPr>
                            </m:sSubPr>
                            <m:e>
                              <m:r>
                                <a:rPr lang="en-US" sz="2800" b="0" i="1" smtClean="0">
                                  <a:latin typeface="Cambria Math" panose="02040503050406030204" pitchFamily="18" charset="0"/>
                                </a:rPr>
                                <m:t>𝑁</m:t>
                              </m:r>
                            </m:e>
                            <m:sub>
                              <m:r>
                                <a:rPr lang="en-US" sz="2800" b="0" i="1" smtClean="0">
                                  <a:latin typeface="Cambria Math" panose="02040503050406030204" pitchFamily="18" charset="0"/>
                                </a:rPr>
                                <m:t>𝑖</m:t>
                              </m:r>
                            </m:sub>
                          </m:sSub>
                        </m:num>
                        <m:den>
                          <m:r>
                            <a:rPr lang="en-US" sz="2800" b="0" i="1" smtClean="0">
                              <a:latin typeface="Cambria Math" panose="02040503050406030204" pitchFamily="18" charset="0"/>
                            </a:rPr>
                            <m:t>𝑁</m:t>
                          </m:r>
                        </m:den>
                      </m:f>
                      <m:r>
                        <a:rPr lang="en-US" sz="2800" b="0" i="1" smtClean="0">
                          <a:latin typeface="Cambria Math" panose="02040503050406030204" pitchFamily="18" charset="0"/>
                        </a:rPr>
                        <m:t> ∗</m:t>
                      </m:r>
                      <m:r>
                        <a:rPr lang="en-US" sz="2800" b="0" i="1" smtClean="0">
                          <a:latin typeface="Cambria Math" panose="02040503050406030204" pitchFamily="18" charset="0"/>
                        </a:rPr>
                        <m:t>𝑛</m:t>
                      </m:r>
                    </m:oMath>
                  </m:oMathPara>
                </a14:m>
                <a:r>
                  <a:rPr lang="en-US" sz="2800" dirty="0" smtClean="0"/>
                  <a:t/>
                </a:r>
                <a:br>
                  <a:rPr lang="en-US" sz="2800" dirty="0" smtClean="0"/>
                </a:br>
                <a:r>
                  <a:rPr lang="en-US" sz="2800" dirty="0" smtClean="0"/>
                  <a:t>N=population</a:t>
                </a:r>
                <a:br>
                  <a:rPr lang="en-US" sz="2800" dirty="0" smtClean="0"/>
                </a:br>
                <a:r>
                  <a:rPr lang="en-US" sz="2800" dirty="0" smtClean="0"/>
                  <a:t>n=sample</a:t>
                </a:r>
                <a:endParaRPr lang="en-US" sz="2800" dirty="0"/>
              </a:p>
            </p:txBody>
          </p:sp>
        </mc:Choice>
        <mc:Fallback xmlns="">
          <p:sp>
            <p:nvSpPr>
              <p:cNvPr id="2" name="Title 1"/>
              <p:cNvSpPr>
                <a:spLocks noGrp="1" noRot="1" noChangeAspect="1" noMove="1" noResize="1" noEditPoints="1" noAdjustHandles="1" noChangeArrowheads="1" noChangeShapeType="1" noTextEdit="1"/>
              </p:cNvSpPr>
              <p:nvPr>
                <p:ph type="title"/>
              </p:nvPr>
            </p:nvSpPr>
            <p:spPr>
              <a:xfrm>
                <a:off x="457200" y="274638"/>
                <a:ext cx="8229600" cy="5170586"/>
              </a:xfrm>
              <a:blipFill rotWithShape="0">
                <a:blip r:embed="rId2"/>
                <a:stretch>
                  <a:fillRect l="-1481"/>
                </a:stretch>
              </a:blipFill>
            </p:spPr>
            <p:txBody>
              <a:bodyPr/>
              <a:lstStyle/>
              <a:p>
                <a:r>
                  <a:rPr lang="en-US">
                    <a:noFill/>
                  </a:rPr>
                  <a:t> </a:t>
                </a:r>
              </a:p>
            </p:txBody>
          </p:sp>
        </mc:Fallback>
      </mc:AlternateContent>
    </p:spTree>
    <p:extLst>
      <p:ext uri="{BB962C8B-B14F-4D97-AF65-F5344CB8AC3E}">
        <p14:creationId xmlns:p14="http://schemas.microsoft.com/office/powerpoint/2010/main" val="195425416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5720" y="-24"/>
            <a:ext cx="8643998" cy="6715148"/>
          </a:xfrm>
        </p:spPr>
        <p:txBody>
          <a:bodyPr>
            <a:noAutofit/>
          </a:bodyPr>
          <a:lstStyle/>
          <a:p>
            <a:pPr algn="l" rtl="0"/>
            <a:r>
              <a:rPr lang="en-US" sz="2800" dirty="0" smtClean="0"/>
              <a:t/>
            </a:r>
            <a:br>
              <a:rPr lang="en-US" sz="2800" dirty="0" smtClean="0"/>
            </a:br>
            <a:r>
              <a:rPr lang="en-US" sz="2800" dirty="0" smtClean="0"/>
              <a:t/>
            </a:r>
            <a:br>
              <a:rPr lang="en-US" sz="2800" dirty="0" smtClean="0"/>
            </a:br>
            <a:r>
              <a:rPr lang="en-US" sz="2800" b="1" u="sng" dirty="0" smtClean="0"/>
              <a:t>Example</a:t>
            </a:r>
            <a:r>
              <a:rPr lang="en-US" sz="2800" dirty="0" smtClean="0"/>
              <a:t>: if we select a stratified sample size 200 from population size 2000 person divided by male an female by ratio 2:3 (where there exists 800 men and 1200 woman), then we select sample 80 from 800 men and sample 120 from 1200 woman, then 80+120=200 it is the sample size. This select is stratified sample.</a:t>
            </a:r>
            <a:endParaRPr lang="ar-IQ" sz="28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4"/>
          <p:cNvSpPr>
            <a:spLocks noGrp="1"/>
          </p:cNvSpPr>
          <p:nvPr>
            <p:ph type="sldNum" sz="quarter" idx="12"/>
          </p:nvPr>
        </p:nvSpPr>
        <p:spPr>
          <a:noFill/>
        </p:spPr>
        <p:txBody>
          <a:bodyPr/>
          <a:lstStyle/>
          <a:p>
            <a:fld id="{1BBC563F-12D9-45DB-A6F0-506502AE8CF0}" type="slidenum">
              <a:rPr lang="ar-SA" smtClean="0">
                <a:latin typeface="Arial" pitchFamily="34" charset="0"/>
                <a:cs typeface="Arial" pitchFamily="34" charset="0"/>
              </a:rPr>
              <a:pPr/>
              <a:t>2</a:t>
            </a:fld>
            <a:endParaRPr lang="en-US" dirty="0" smtClean="0">
              <a:latin typeface="Arial" pitchFamily="34" charset="0"/>
              <a:cs typeface="Arial" pitchFamily="34" charset="0"/>
            </a:endParaRPr>
          </a:p>
        </p:txBody>
      </p:sp>
      <p:pic>
        <p:nvPicPr>
          <p:cNvPr id="2" name="Picture 1"/>
          <p:cNvPicPr>
            <a:picLocks noChangeAspect="1"/>
          </p:cNvPicPr>
          <p:nvPr/>
        </p:nvPicPr>
        <p:blipFill>
          <a:blip r:embed="rId2"/>
          <a:stretch>
            <a:fillRect/>
          </a:stretch>
        </p:blipFill>
        <p:spPr>
          <a:xfrm>
            <a:off x="4668477" y="836712"/>
            <a:ext cx="3932201" cy="5364460"/>
          </a:xfrm>
          <a:prstGeom prst="rect">
            <a:avLst/>
          </a:prstGeom>
        </p:spPr>
      </p:pic>
      <p:sp>
        <p:nvSpPr>
          <p:cNvPr id="6" name="Rectangle 2"/>
          <p:cNvSpPr txBox="1">
            <a:spLocks noChangeArrowheads="1"/>
          </p:cNvSpPr>
          <p:nvPr/>
        </p:nvSpPr>
        <p:spPr>
          <a:xfrm>
            <a:off x="457200" y="274638"/>
            <a:ext cx="4402832" cy="5926534"/>
          </a:xfrm>
          <a:prstGeom prst="rect">
            <a:avLst/>
          </a:prstGeom>
        </p:spPr>
        <p:txBody>
          <a:bodyPr vert="horz" lIns="91440" tIns="45720" rIns="91440" bIns="45720" rtlCol="1" anchor="ctr">
            <a:normAutofit/>
          </a:bodyPr>
          <a:lstStyle>
            <a:lvl1pPr algn="ctr" defTabSz="914400" rtl="1" eaLnBrk="1" latinLnBrk="0" hangingPunct="1">
              <a:spcBef>
                <a:spcPct val="0"/>
              </a:spcBef>
              <a:buNone/>
              <a:defRPr sz="4400" kern="1200">
                <a:solidFill>
                  <a:schemeClr val="tx1"/>
                </a:solidFill>
                <a:latin typeface="+mj-lt"/>
                <a:ea typeface="+mj-ea"/>
                <a:cs typeface="+mj-cs"/>
              </a:defRPr>
            </a:lvl1pPr>
          </a:lstStyle>
          <a:p>
            <a:pPr algn="l" rtl="0"/>
            <a:r>
              <a:rPr lang="en-US" sz="3600" b="1" dirty="0" smtClean="0">
                <a:solidFill>
                  <a:srgbClr val="CC3300"/>
                </a:solidFill>
              </a:rPr>
              <a:t> What is Statistics?</a:t>
            </a:r>
            <a:br>
              <a:rPr lang="en-US" sz="3600" b="1" dirty="0" smtClean="0">
                <a:solidFill>
                  <a:srgbClr val="CC3300"/>
                </a:solidFill>
              </a:rPr>
            </a:br>
            <a:r>
              <a:rPr lang="en-US" sz="3200" b="1" dirty="0" smtClean="0">
                <a:solidFill>
                  <a:srgbClr val="FF33CC"/>
                </a:solidFill>
              </a:rPr>
              <a:t>Definition of Statistics:</a:t>
            </a:r>
            <a:r>
              <a:rPr lang="en-US" sz="3600" b="1" dirty="0" smtClean="0"/>
              <a:t/>
            </a:r>
            <a:br>
              <a:rPr lang="en-US" sz="3600" b="1" dirty="0" smtClean="0"/>
            </a:br>
            <a:r>
              <a:rPr lang="en-US" sz="3600" b="1" dirty="0" smtClean="0"/>
              <a:t> </a:t>
            </a:r>
            <a:r>
              <a:rPr lang="en-US" sz="3200" dirty="0" smtClean="0"/>
              <a:t>Statistics is the scientific method concerned with collecting, organizing, and analyzing data for a particular phenomenon. As well as making the reasonable decisions</a:t>
            </a:r>
            <a:r>
              <a:rPr lang="en-US" sz="3600" dirty="0" smtClean="0"/>
              <a:t>.</a:t>
            </a:r>
            <a:endParaRPr lang="en-US"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890666"/>
          </a:xfrm>
        </p:spPr>
        <p:txBody>
          <a:bodyPr>
            <a:normAutofit/>
          </a:bodyPr>
          <a:lstStyle/>
          <a:p>
            <a:pPr algn="l" rtl="0"/>
            <a:r>
              <a:rPr lang="en-US" sz="2800" b="1" u="sng" dirty="0" smtClean="0"/>
              <a:t>Multi-Stage Sampling Design</a:t>
            </a:r>
            <a:r>
              <a:rPr lang="en-US" sz="2800" dirty="0" smtClean="0"/>
              <a:t/>
            </a:r>
            <a:br>
              <a:rPr lang="en-US" sz="2800" dirty="0" smtClean="0"/>
            </a:br>
            <a:r>
              <a:rPr lang="en-US" sz="2800" dirty="0" smtClean="0"/>
              <a:t>- most commonly used sampling design in practice</a:t>
            </a:r>
            <a:br>
              <a:rPr lang="en-US" sz="2800" dirty="0" smtClean="0"/>
            </a:br>
            <a:r>
              <a:rPr lang="en-US" sz="2800" dirty="0" smtClean="0"/>
              <a:t>-involves more than one stage of sampling and / or a combination of two or more sampling designs</a:t>
            </a:r>
            <a:endParaRPr lang="en-US" sz="2800" dirty="0"/>
          </a:p>
        </p:txBody>
      </p:sp>
    </p:spTree>
    <p:extLst>
      <p:ext uri="{BB962C8B-B14F-4D97-AF65-F5344CB8AC3E}">
        <p14:creationId xmlns:p14="http://schemas.microsoft.com/office/powerpoint/2010/main" val="368286882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472518" cy="4011618"/>
          </a:xfrm>
        </p:spPr>
        <p:txBody>
          <a:bodyPr>
            <a:normAutofit fontScale="90000"/>
          </a:bodyPr>
          <a:lstStyle/>
          <a:p>
            <a:pPr algn="l"/>
            <a:r>
              <a:rPr lang="en-US" sz="3600" b="1" u="sng" dirty="0" smtClean="0"/>
              <a:t>The types of Data </a:t>
            </a:r>
            <a:r>
              <a:rPr lang="en-US" sz="2800" b="1" dirty="0" smtClean="0">
                <a:solidFill>
                  <a:srgbClr val="0070C0"/>
                </a:solidFill>
              </a:rPr>
              <a:t/>
            </a:r>
            <a:br>
              <a:rPr lang="en-US" sz="2800" b="1" dirty="0" smtClean="0">
                <a:solidFill>
                  <a:srgbClr val="0070C0"/>
                </a:solidFill>
              </a:rPr>
            </a:br>
            <a:r>
              <a:rPr lang="en-US" sz="2800" b="1" dirty="0" smtClean="0">
                <a:solidFill>
                  <a:srgbClr val="0070C0"/>
                </a:solidFill>
              </a:rPr>
              <a:t>Data</a:t>
            </a:r>
            <a:r>
              <a:rPr lang="en-US" sz="2800" b="1" dirty="0" smtClean="0"/>
              <a:t>:</a:t>
            </a:r>
            <a:r>
              <a:rPr lang="en-US" sz="2800" dirty="0" smtClean="0"/>
              <a:t> is the set of observation</a:t>
            </a:r>
            <a:r>
              <a:rPr lang="en-US" sz="2800" b="1" dirty="0" smtClean="0"/>
              <a:t/>
            </a:r>
            <a:br>
              <a:rPr lang="en-US" sz="2800" b="1" dirty="0" smtClean="0"/>
            </a:br>
            <a:r>
              <a:rPr lang="en-US" sz="2800" b="1" dirty="0" smtClean="0">
                <a:solidFill>
                  <a:srgbClr val="0070C0"/>
                </a:solidFill>
              </a:rPr>
              <a:t>Raw</a:t>
            </a:r>
            <a:r>
              <a:rPr lang="en-US" sz="2800" b="1" dirty="0" smtClean="0"/>
              <a:t> </a:t>
            </a:r>
            <a:r>
              <a:rPr lang="en-US" sz="2800" b="1" dirty="0" smtClean="0">
                <a:solidFill>
                  <a:srgbClr val="0070C0"/>
                </a:solidFill>
              </a:rPr>
              <a:t>data</a:t>
            </a:r>
            <a:r>
              <a:rPr lang="en-US" sz="2800" b="1" dirty="0" smtClean="0"/>
              <a:t> : it is data without arrangement. </a:t>
            </a:r>
            <a:br>
              <a:rPr lang="en-US" sz="2800" b="1" dirty="0" smtClean="0"/>
            </a:br>
            <a:r>
              <a:rPr lang="en-US" sz="2800" b="1" dirty="0" smtClean="0">
                <a:solidFill>
                  <a:srgbClr val="0070C0"/>
                </a:solidFill>
              </a:rPr>
              <a:t>Grouped data</a:t>
            </a:r>
            <a:r>
              <a:rPr lang="en-US" sz="2800" b="1" dirty="0" smtClean="0"/>
              <a:t>: it is data with or after arrangement or  grouped.</a:t>
            </a:r>
            <a:br>
              <a:rPr lang="en-US" sz="2800" b="1" dirty="0" smtClean="0"/>
            </a:br>
            <a:r>
              <a:rPr lang="en-US" sz="2800" b="1" dirty="0" smtClean="0"/>
              <a:t>Example1: degree students : 62,73,60,66,75,71,69,68,70</a:t>
            </a:r>
            <a:br>
              <a:rPr lang="en-US" sz="2800" b="1" dirty="0" smtClean="0"/>
            </a:br>
            <a:r>
              <a:rPr lang="en-US" sz="2800" b="1" dirty="0" smtClean="0"/>
              <a:t>this data is raw data</a:t>
            </a:r>
            <a:br>
              <a:rPr lang="en-US" sz="2800" b="1" dirty="0" smtClean="0"/>
            </a:br>
            <a:r>
              <a:rPr lang="en-US" sz="2800" b="1" dirty="0" smtClean="0"/>
              <a:t>example2:</a:t>
            </a:r>
            <a:r>
              <a:rPr lang="en-US" sz="2400" dirty="0" smtClean="0"/>
              <a:t>Let the blood types of 40 persons are as follows:</a:t>
            </a:r>
            <a:br>
              <a:rPr lang="en-US" sz="2400" dirty="0" smtClean="0"/>
            </a:br>
            <a:r>
              <a:rPr lang="pt-BR" sz="2400" dirty="0" smtClean="0"/>
              <a:t>O O A B A O A A A O B O B O O A O O A A A A AB A B A A O O A</a:t>
            </a:r>
            <a:br>
              <a:rPr lang="pt-BR" sz="2400" dirty="0" smtClean="0"/>
            </a:br>
            <a:r>
              <a:rPr lang="pt-BR" sz="2400" dirty="0" smtClean="0"/>
              <a:t>O O A A A O A O O AB</a:t>
            </a:r>
            <a:br>
              <a:rPr lang="pt-BR" sz="2400" dirty="0" smtClean="0"/>
            </a:br>
            <a:r>
              <a:rPr lang="en-US" sz="2800" b="1" dirty="0" smtClean="0"/>
              <a:t> </a:t>
            </a:r>
            <a:endParaRPr lang="ar-IQ" sz="2800" dirty="0"/>
          </a:p>
        </p:txBody>
      </p:sp>
      <p:graphicFrame>
        <p:nvGraphicFramePr>
          <p:cNvPr id="4" name="Table 3"/>
          <p:cNvGraphicFramePr>
            <a:graphicFrameLocks noGrp="1"/>
          </p:cNvGraphicFramePr>
          <p:nvPr/>
        </p:nvGraphicFramePr>
        <p:xfrm>
          <a:off x="3558509" y="3857628"/>
          <a:ext cx="4513953" cy="2225040"/>
        </p:xfrm>
        <a:graphic>
          <a:graphicData uri="http://schemas.openxmlformats.org/drawingml/2006/table">
            <a:tbl>
              <a:tblPr rtl="1" firstRow="1" bandRow="1">
                <a:tableStyleId>{5C22544A-7EE6-4342-B048-85BDC9FD1C3A}</a:tableStyleId>
              </a:tblPr>
              <a:tblGrid>
                <a:gridCol w="1555746"/>
                <a:gridCol w="1555746"/>
                <a:gridCol w="1402461"/>
              </a:tblGrid>
              <a:tr h="370840">
                <a:tc>
                  <a:txBody>
                    <a:bodyPr/>
                    <a:lstStyle/>
                    <a:p>
                      <a:pPr algn="l" rtl="0"/>
                      <a:r>
                        <a:rPr lang="en-US" dirty="0" smtClean="0"/>
                        <a:t>Ratio %</a:t>
                      </a:r>
                      <a:endParaRPr lang="ar-IQ" dirty="0"/>
                    </a:p>
                  </a:txBody>
                  <a:tcPr/>
                </a:tc>
                <a:tc>
                  <a:txBody>
                    <a:bodyPr/>
                    <a:lstStyle/>
                    <a:p>
                      <a:pPr algn="l" rtl="0"/>
                      <a:r>
                        <a:rPr lang="en-US" dirty="0" smtClean="0"/>
                        <a:t>frequency</a:t>
                      </a:r>
                      <a:endParaRPr lang="ar-IQ" dirty="0"/>
                    </a:p>
                  </a:txBody>
                  <a:tcPr/>
                </a:tc>
                <a:tc>
                  <a:txBody>
                    <a:bodyPr/>
                    <a:lstStyle/>
                    <a:p>
                      <a:pPr algn="l" rtl="0"/>
                      <a:r>
                        <a:rPr lang="en-US" dirty="0" smtClean="0"/>
                        <a:t>Blood group</a:t>
                      </a:r>
                      <a:endParaRPr lang="ar-IQ" dirty="0"/>
                    </a:p>
                  </a:txBody>
                  <a:tcPr/>
                </a:tc>
              </a:tr>
              <a:tr h="370840">
                <a:tc>
                  <a:txBody>
                    <a:bodyPr/>
                    <a:lstStyle/>
                    <a:p>
                      <a:pPr algn="l" rtl="0"/>
                      <a:r>
                        <a:rPr lang="en-US" dirty="0" smtClean="0"/>
                        <a:t>40</a:t>
                      </a:r>
                      <a:endParaRPr lang="ar-IQ" dirty="0"/>
                    </a:p>
                  </a:txBody>
                  <a:tcPr/>
                </a:tc>
                <a:tc>
                  <a:txBody>
                    <a:bodyPr/>
                    <a:lstStyle/>
                    <a:p>
                      <a:pPr algn="l" rtl="0"/>
                      <a:r>
                        <a:rPr lang="en-US" dirty="0" smtClean="0"/>
                        <a:t>16</a:t>
                      </a:r>
                      <a:endParaRPr lang="ar-IQ" dirty="0"/>
                    </a:p>
                  </a:txBody>
                  <a:tcPr/>
                </a:tc>
                <a:tc>
                  <a:txBody>
                    <a:bodyPr/>
                    <a:lstStyle/>
                    <a:p>
                      <a:pPr algn="l" rtl="0"/>
                      <a:r>
                        <a:rPr lang="en-US" dirty="0" smtClean="0"/>
                        <a:t>O</a:t>
                      </a:r>
                      <a:endParaRPr lang="ar-IQ" dirty="0"/>
                    </a:p>
                  </a:txBody>
                  <a:tcPr/>
                </a:tc>
              </a:tr>
              <a:tr h="370840">
                <a:tc>
                  <a:txBody>
                    <a:bodyPr/>
                    <a:lstStyle/>
                    <a:p>
                      <a:pPr algn="l" rtl="0"/>
                      <a:r>
                        <a:rPr lang="en-US" dirty="0" smtClean="0"/>
                        <a:t>45</a:t>
                      </a:r>
                      <a:endParaRPr lang="ar-IQ" dirty="0"/>
                    </a:p>
                  </a:txBody>
                  <a:tcPr/>
                </a:tc>
                <a:tc>
                  <a:txBody>
                    <a:bodyPr/>
                    <a:lstStyle/>
                    <a:p>
                      <a:pPr algn="l" rtl="0"/>
                      <a:r>
                        <a:rPr lang="en-US" dirty="0" smtClean="0"/>
                        <a:t>18</a:t>
                      </a:r>
                      <a:endParaRPr lang="ar-IQ" dirty="0"/>
                    </a:p>
                  </a:txBody>
                  <a:tcPr/>
                </a:tc>
                <a:tc>
                  <a:txBody>
                    <a:bodyPr/>
                    <a:lstStyle/>
                    <a:p>
                      <a:pPr algn="l" rtl="0"/>
                      <a:r>
                        <a:rPr lang="en-US" dirty="0" smtClean="0"/>
                        <a:t>A</a:t>
                      </a:r>
                      <a:endParaRPr lang="ar-IQ" dirty="0"/>
                    </a:p>
                  </a:txBody>
                  <a:tcPr/>
                </a:tc>
              </a:tr>
              <a:tr h="370840">
                <a:tc>
                  <a:txBody>
                    <a:bodyPr/>
                    <a:lstStyle/>
                    <a:p>
                      <a:pPr algn="l" rtl="0"/>
                      <a:r>
                        <a:rPr lang="en-US" dirty="0" smtClean="0"/>
                        <a:t>10</a:t>
                      </a:r>
                      <a:endParaRPr lang="ar-IQ" dirty="0"/>
                    </a:p>
                  </a:txBody>
                  <a:tcPr/>
                </a:tc>
                <a:tc>
                  <a:txBody>
                    <a:bodyPr/>
                    <a:lstStyle/>
                    <a:p>
                      <a:pPr algn="l" rtl="0"/>
                      <a:r>
                        <a:rPr lang="en-US" dirty="0" smtClean="0"/>
                        <a:t>4</a:t>
                      </a:r>
                      <a:endParaRPr lang="ar-IQ" dirty="0"/>
                    </a:p>
                  </a:txBody>
                  <a:tcPr/>
                </a:tc>
                <a:tc>
                  <a:txBody>
                    <a:bodyPr/>
                    <a:lstStyle/>
                    <a:p>
                      <a:pPr algn="l" rtl="0"/>
                      <a:r>
                        <a:rPr lang="en-US" dirty="0" smtClean="0"/>
                        <a:t>B</a:t>
                      </a:r>
                      <a:endParaRPr lang="ar-IQ" dirty="0"/>
                    </a:p>
                  </a:txBody>
                  <a:tcPr/>
                </a:tc>
              </a:tr>
              <a:tr h="370840">
                <a:tc>
                  <a:txBody>
                    <a:bodyPr/>
                    <a:lstStyle/>
                    <a:p>
                      <a:pPr algn="l" rtl="0"/>
                      <a:r>
                        <a:rPr lang="en-US" dirty="0" smtClean="0"/>
                        <a:t>5</a:t>
                      </a:r>
                      <a:endParaRPr lang="ar-IQ" dirty="0"/>
                    </a:p>
                  </a:txBody>
                  <a:tcPr/>
                </a:tc>
                <a:tc>
                  <a:txBody>
                    <a:bodyPr/>
                    <a:lstStyle/>
                    <a:p>
                      <a:pPr algn="l" rtl="0"/>
                      <a:r>
                        <a:rPr lang="en-US" dirty="0" smtClean="0"/>
                        <a:t>2</a:t>
                      </a:r>
                      <a:endParaRPr lang="ar-IQ" dirty="0"/>
                    </a:p>
                  </a:txBody>
                  <a:tcPr/>
                </a:tc>
                <a:tc>
                  <a:txBody>
                    <a:bodyPr/>
                    <a:lstStyle/>
                    <a:p>
                      <a:pPr algn="l" rtl="0"/>
                      <a:r>
                        <a:rPr lang="en-US" dirty="0" smtClean="0"/>
                        <a:t>AB</a:t>
                      </a:r>
                      <a:endParaRPr lang="ar-IQ" dirty="0"/>
                    </a:p>
                  </a:txBody>
                  <a:tcPr/>
                </a:tc>
              </a:tr>
              <a:tr h="370840">
                <a:tc>
                  <a:txBody>
                    <a:bodyPr/>
                    <a:lstStyle/>
                    <a:p>
                      <a:pPr algn="l" rtl="0"/>
                      <a:r>
                        <a:rPr lang="en-US" dirty="0" smtClean="0"/>
                        <a:t>100</a:t>
                      </a:r>
                      <a:endParaRPr lang="ar-IQ" dirty="0"/>
                    </a:p>
                  </a:txBody>
                  <a:tcPr/>
                </a:tc>
                <a:tc>
                  <a:txBody>
                    <a:bodyPr/>
                    <a:lstStyle/>
                    <a:p>
                      <a:pPr algn="l" rtl="0"/>
                      <a:r>
                        <a:rPr lang="en-US" dirty="0" smtClean="0"/>
                        <a:t>40</a:t>
                      </a:r>
                      <a:endParaRPr lang="ar-IQ" dirty="0"/>
                    </a:p>
                  </a:txBody>
                  <a:tcPr/>
                </a:tc>
                <a:tc>
                  <a:txBody>
                    <a:bodyPr/>
                    <a:lstStyle/>
                    <a:p>
                      <a:pPr algn="l" rtl="0"/>
                      <a:r>
                        <a:rPr lang="en-US" dirty="0" smtClean="0"/>
                        <a:t>Total</a:t>
                      </a:r>
                      <a:endParaRPr lang="ar-IQ" dirty="0"/>
                    </a:p>
                  </a:txBody>
                  <a:tcPr/>
                </a:tc>
              </a:tr>
            </a:tbl>
          </a:graphicData>
        </a:graphic>
      </p:graphicFrame>
      <p:sp>
        <p:nvSpPr>
          <p:cNvPr id="5" name="TextBox 4"/>
          <p:cNvSpPr txBox="1"/>
          <p:nvPr/>
        </p:nvSpPr>
        <p:spPr>
          <a:xfrm>
            <a:off x="1576891" y="4714884"/>
            <a:ext cx="1923539" cy="830997"/>
          </a:xfrm>
          <a:prstGeom prst="rect">
            <a:avLst/>
          </a:prstGeom>
          <a:noFill/>
        </p:spPr>
        <p:txBody>
          <a:bodyPr wrap="none" rtlCol="1">
            <a:spAutoFit/>
          </a:bodyPr>
          <a:lstStyle/>
          <a:p>
            <a:r>
              <a:rPr lang="en-US" sz="2400" dirty="0" smtClean="0"/>
              <a:t>This data is</a:t>
            </a:r>
          </a:p>
          <a:p>
            <a:r>
              <a:rPr lang="en-US" sz="2400" dirty="0" smtClean="0"/>
              <a:t> grouped data</a:t>
            </a:r>
            <a:endParaRPr lang="ar-IQ"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274638"/>
            <a:ext cx="8501122" cy="4797436"/>
          </a:xfrm>
        </p:spPr>
        <p:txBody>
          <a:bodyPr>
            <a:normAutofit/>
          </a:bodyPr>
          <a:lstStyle/>
          <a:p>
            <a:pPr algn="l" rtl="0"/>
            <a:r>
              <a:rPr lang="en-US" sz="3600" b="1" u="sng" dirty="0" smtClean="0"/>
              <a:t> Data presentation </a:t>
            </a:r>
            <a:r>
              <a:rPr lang="en-US" sz="2800" b="1" dirty="0" smtClean="0">
                <a:solidFill>
                  <a:srgbClr val="0070C0"/>
                </a:solidFill>
              </a:rPr>
              <a:t/>
            </a:r>
            <a:br>
              <a:rPr lang="en-US" sz="2800" b="1" dirty="0" smtClean="0">
                <a:solidFill>
                  <a:srgbClr val="0070C0"/>
                </a:solidFill>
              </a:rPr>
            </a:br>
            <a:r>
              <a:rPr lang="en-US" sz="2800" dirty="0" smtClean="0"/>
              <a:t> </a:t>
            </a:r>
            <a:r>
              <a:rPr lang="en-US" sz="2800" dirty="0"/>
              <a:t>After collecting data, the next step should be expressing it in some form such as:</a:t>
            </a:r>
            <a:r>
              <a:rPr lang="en-US" sz="2800" dirty="0" smtClean="0"/>
              <a:t> </a:t>
            </a:r>
            <a:r>
              <a:rPr lang="en-US" sz="2400" dirty="0"/>
              <a:t>1- Frequency </a:t>
            </a:r>
            <a:r>
              <a:rPr lang="en-US" sz="2400" dirty="0" smtClean="0"/>
              <a:t>distribution, 2- </a:t>
            </a:r>
            <a:r>
              <a:rPr lang="en-US" sz="2400" dirty="0"/>
              <a:t>Graphical presentation</a:t>
            </a:r>
            <a:br>
              <a:rPr lang="en-US" sz="2400" dirty="0"/>
            </a:br>
            <a:r>
              <a:rPr lang="en-US" sz="2800" dirty="0" smtClean="0"/>
              <a:t/>
            </a:r>
            <a:br>
              <a:rPr lang="en-US" sz="2800" dirty="0" smtClean="0"/>
            </a:br>
            <a:r>
              <a:rPr lang="en-US" sz="2800" b="1" dirty="0" smtClean="0">
                <a:solidFill>
                  <a:srgbClr val="FF0000"/>
                </a:solidFill>
              </a:rPr>
              <a:t>1- </a:t>
            </a:r>
            <a:r>
              <a:rPr lang="en-US" sz="2800" b="1" dirty="0">
                <a:solidFill>
                  <a:srgbClr val="FF0000"/>
                </a:solidFill>
              </a:rPr>
              <a:t>Frequency </a:t>
            </a:r>
            <a:r>
              <a:rPr lang="en-US" sz="2800" b="1" dirty="0" smtClean="0">
                <a:solidFill>
                  <a:srgbClr val="FF0000"/>
                </a:solidFill>
              </a:rPr>
              <a:t>distribution</a:t>
            </a:r>
            <a:r>
              <a:rPr lang="en-US" sz="2800" dirty="0" smtClean="0"/>
              <a:t>: </a:t>
            </a:r>
            <a:r>
              <a:rPr lang="en-US" sz="2800" dirty="0"/>
              <a:t>Frequency distribution is the organizing of </a:t>
            </a:r>
            <a:r>
              <a:rPr lang="en-US" sz="2800" b="1" dirty="0"/>
              <a:t>raw data</a:t>
            </a:r>
            <a:r>
              <a:rPr lang="en-US" sz="2800" dirty="0"/>
              <a:t> in table form, used classes and frequencies.</a:t>
            </a:r>
            <a:br>
              <a:rPr lang="en-US" sz="2800" dirty="0"/>
            </a:br>
            <a:r>
              <a:rPr lang="en-US" sz="2800" dirty="0" smtClean="0"/>
              <a:t> </a:t>
            </a:r>
            <a:endParaRPr lang="ar-IQ" sz="2800"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090466"/>
          </a:xfrm>
        </p:spPr>
        <p:txBody>
          <a:bodyPr>
            <a:normAutofit/>
          </a:bodyPr>
          <a:lstStyle/>
          <a:p>
            <a:pPr algn="l" rtl="0"/>
            <a:r>
              <a:rPr lang="en-US" sz="2800" b="1" dirty="0"/>
              <a:t>Example </a:t>
            </a:r>
            <a:r>
              <a:rPr lang="en-US" sz="2800" b="1" dirty="0" smtClean="0"/>
              <a:t>: </a:t>
            </a:r>
            <a:r>
              <a:rPr lang="en-US" sz="2800" dirty="0"/>
              <a:t>The following data </a:t>
            </a:r>
            <a:r>
              <a:rPr lang="en-US" sz="2800" b="1" dirty="0"/>
              <a:t>(raw data) </a:t>
            </a:r>
            <a:r>
              <a:rPr lang="en-US" sz="2800" dirty="0"/>
              <a:t>represent weights of (30) children:</a:t>
            </a:r>
            <a:br>
              <a:rPr lang="en-US" sz="2800" dirty="0"/>
            </a:br>
            <a:r>
              <a:rPr lang="en-US" sz="2800" dirty="0"/>
              <a:t>20  ,  10  ,  8.6  ,  7  ,   5.9   ,  6 ,  12  ,  8  , 14  ,  5  ,  9  , 16.5  ,  25  , 16 , 19 , </a:t>
            </a:r>
            <a:br>
              <a:rPr lang="en-US" sz="2800" dirty="0"/>
            </a:br>
            <a:r>
              <a:rPr lang="en-US" sz="2800" dirty="0"/>
              <a:t>20.9 , 7.8  , 15  , 18  , 24  ,  9  ,  7  , 15  , 16.9  ,  11  ,  8 ,  26  , 17.6  ,  21 , 10</a:t>
            </a:r>
            <a:br>
              <a:rPr lang="en-US" sz="2800" dirty="0"/>
            </a:br>
            <a:r>
              <a:rPr lang="en-US" sz="2800" dirty="0"/>
              <a:t>The following data </a:t>
            </a:r>
            <a:r>
              <a:rPr lang="en-US" sz="2800" b="1" dirty="0"/>
              <a:t>(frequency distribution) </a:t>
            </a:r>
            <a:r>
              <a:rPr lang="en-US" sz="2800" dirty="0"/>
              <a:t>represent weights of (30) children:</a:t>
            </a:r>
            <a:br>
              <a:rPr lang="en-US" sz="2800" dirty="0"/>
            </a:br>
            <a:endParaRPr lang="en-US" sz="2800" dirty="0"/>
          </a:p>
        </p:txBody>
      </p:sp>
      <p:graphicFrame>
        <p:nvGraphicFramePr>
          <p:cNvPr id="3" name="Table 2"/>
          <p:cNvGraphicFramePr>
            <a:graphicFrameLocks noGrp="1"/>
          </p:cNvGraphicFramePr>
          <p:nvPr>
            <p:extLst>
              <p:ext uri="{D42A27DB-BD31-4B8C-83A1-F6EECF244321}">
                <p14:modId xmlns:p14="http://schemas.microsoft.com/office/powerpoint/2010/main" val="831695310"/>
              </p:ext>
            </p:extLst>
          </p:nvPr>
        </p:nvGraphicFramePr>
        <p:xfrm>
          <a:off x="5004048" y="3429000"/>
          <a:ext cx="2903984" cy="3235960"/>
        </p:xfrm>
        <a:graphic>
          <a:graphicData uri="http://schemas.openxmlformats.org/drawingml/2006/table">
            <a:tbl>
              <a:tblPr firstRow="1" bandRow="1">
                <a:tableStyleId>{5C22544A-7EE6-4342-B048-85BDC9FD1C3A}</a:tableStyleId>
              </a:tblPr>
              <a:tblGrid>
                <a:gridCol w="1451992"/>
                <a:gridCol w="1451992"/>
              </a:tblGrid>
              <a:tr h="370840">
                <a:tc>
                  <a:txBody>
                    <a:bodyPr/>
                    <a:lstStyle/>
                    <a:p>
                      <a:pPr algn="ctr" rtl="0"/>
                      <a:r>
                        <a:rPr lang="en-US" dirty="0" smtClean="0"/>
                        <a:t>classes</a:t>
                      </a:r>
                      <a:endParaRPr lang="en-US" dirty="0"/>
                    </a:p>
                  </a:txBody>
                  <a:tcPr/>
                </a:tc>
                <a:tc>
                  <a:txBody>
                    <a:bodyPr/>
                    <a:lstStyle/>
                    <a:p>
                      <a:pPr algn="ctr" rtl="0"/>
                      <a:r>
                        <a:rPr lang="en-US" dirty="0" smtClean="0"/>
                        <a:t>Frequency (f</a:t>
                      </a:r>
                      <a:r>
                        <a:rPr lang="en-US" baseline="-25000" dirty="0" smtClean="0"/>
                        <a:t>i</a:t>
                      </a:r>
                      <a:r>
                        <a:rPr lang="en-US" dirty="0" smtClean="0"/>
                        <a:t>)</a:t>
                      </a:r>
                      <a:endParaRPr lang="en-US" dirty="0"/>
                    </a:p>
                  </a:txBody>
                  <a:tcPr/>
                </a:tc>
              </a:tr>
              <a:tr h="370840">
                <a:tc>
                  <a:txBody>
                    <a:bodyPr/>
                    <a:lstStyle/>
                    <a:p>
                      <a:pPr algn="ctr" rtl="0"/>
                      <a:r>
                        <a:rPr lang="en-US" dirty="0" smtClean="0"/>
                        <a:t>5-9</a:t>
                      </a:r>
                      <a:endParaRPr lang="en-US" dirty="0"/>
                    </a:p>
                  </a:txBody>
                  <a:tcPr/>
                </a:tc>
                <a:tc>
                  <a:txBody>
                    <a:bodyPr/>
                    <a:lstStyle/>
                    <a:p>
                      <a:pPr algn="ctr" rtl="0"/>
                      <a:r>
                        <a:rPr lang="en-US" dirty="0" smtClean="0"/>
                        <a:t>9</a:t>
                      </a:r>
                      <a:endParaRPr lang="en-US" dirty="0"/>
                    </a:p>
                  </a:txBody>
                  <a:tcPr/>
                </a:tc>
              </a:tr>
              <a:tr h="370840">
                <a:tc>
                  <a:txBody>
                    <a:bodyPr/>
                    <a:lstStyle/>
                    <a:p>
                      <a:pPr algn="ctr" rtl="0"/>
                      <a:r>
                        <a:rPr lang="en-US" dirty="0" smtClean="0"/>
                        <a:t>9-13</a:t>
                      </a:r>
                      <a:endParaRPr lang="en-US" dirty="0"/>
                    </a:p>
                  </a:txBody>
                  <a:tcPr/>
                </a:tc>
                <a:tc>
                  <a:txBody>
                    <a:bodyPr/>
                    <a:lstStyle/>
                    <a:p>
                      <a:pPr algn="ctr" rtl="0"/>
                      <a:r>
                        <a:rPr lang="en-US" dirty="0" smtClean="0"/>
                        <a:t>6</a:t>
                      </a:r>
                      <a:endParaRPr lang="en-US" dirty="0"/>
                    </a:p>
                  </a:txBody>
                  <a:tcPr/>
                </a:tc>
              </a:tr>
              <a:tr h="370840">
                <a:tc>
                  <a:txBody>
                    <a:bodyPr/>
                    <a:lstStyle/>
                    <a:p>
                      <a:pPr algn="ctr" rtl="0"/>
                      <a:r>
                        <a:rPr lang="en-US" dirty="0" smtClean="0"/>
                        <a:t>13-17</a:t>
                      </a:r>
                      <a:endParaRPr lang="en-US" dirty="0"/>
                    </a:p>
                  </a:txBody>
                  <a:tcPr/>
                </a:tc>
                <a:tc>
                  <a:txBody>
                    <a:bodyPr/>
                    <a:lstStyle/>
                    <a:p>
                      <a:pPr algn="ctr" rtl="0"/>
                      <a:r>
                        <a:rPr lang="en-US" dirty="0" smtClean="0"/>
                        <a:t>6</a:t>
                      </a:r>
                      <a:endParaRPr lang="en-US" dirty="0"/>
                    </a:p>
                  </a:txBody>
                  <a:tcPr/>
                </a:tc>
              </a:tr>
              <a:tr h="370840">
                <a:tc>
                  <a:txBody>
                    <a:bodyPr/>
                    <a:lstStyle/>
                    <a:p>
                      <a:pPr algn="ctr" rtl="0"/>
                      <a:r>
                        <a:rPr lang="en-US" dirty="0" smtClean="0"/>
                        <a:t>17-21</a:t>
                      </a:r>
                      <a:endParaRPr lang="en-US" dirty="0"/>
                    </a:p>
                  </a:txBody>
                  <a:tcPr/>
                </a:tc>
                <a:tc>
                  <a:txBody>
                    <a:bodyPr/>
                    <a:lstStyle/>
                    <a:p>
                      <a:pPr algn="ctr" rtl="0"/>
                      <a:r>
                        <a:rPr lang="en-US" dirty="0" smtClean="0"/>
                        <a:t>5</a:t>
                      </a:r>
                      <a:endParaRPr lang="en-US" dirty="0"/>
                    </a:p>
                  </a:txBody>
                  <a:tcPr/>
                </a:tc>
              </a:tr>
              <a:tr h="370840">
                <a:tc>
                  <a:txBody>
                    <a:bodyPr/>
                    <a:lstStyle/>
                    <a:p>
                      <a:pPr algn="ctr" rtl="0"/>
                      <a:r>
                        <a:rPr lang="en-US" dirty="0" smtClean="0"/>
                        <a:t>21-25</a:t>
                      </a:r>
                      <a:endParaRPr lang="en-US" dirty="0"/>
                    </a:p>
                  </a:txBody>
                  <a:tcPr/>
                </a:tc>
                <a:tc>
                  <a:txBody>
                    <a:bodyPr/>
                    <a:lstStyle/>
                    <a:p>
                      <a:pPr algn="ctr" rtl="0"/>
                      <a:r>
                        <a:rPr lang="en-US" dirty="0" smtClean="0"/>
                        <a:t>2</a:t>
                      </a:r>
                      <a:endParaRPr lang="en-US" dirty="0"/>
                    </a:p>
                  </a:txBody>
                  <a:tcPr/>
                </a:tc>
              </a:tr>
              <a:tr h="370840">
                <a:tc>
                  <a:txBody>
                    <a:bodyPr/>
                    <a:lstStyle/>
                    <a:p>
                      <a:pPr algn="ctr" rtl="0"/>
                      <a:r>
                        <a:rPr lang="en-US" dirty="0" smtClean="0"/>
                        <a:t>25-29</a:t>
                      </a:r>
                      <a:endParaRPr lang="en-US" dirty="0"/>
                    </a:p>
                  </a:txBody>
                  <a:tcPr/>
                </a:tc>
                <a:tc>
                  <a:txBody>
                    <a:bodyPr/>
                    <a:lstStyle/>
                    <a:p>
                      <a:pPr algn="ctr" rtl="0"/>
                      <a:r>
                        <a:rPr lang="en-US" dirty="0" smtClean="0"/>
                        <a:t>2</a:t>
                      </a:r>
                      <a:endParaRPr lang="en-US" dirty="0"/>
                    </a:p>
                  </a:txBody>
                  <a:tcPr/>
                </a:tc>
              </a:tr>
              <a:tr h="370840">
                <a:tc>
                  <a:txBody>
                    <a:bodyPr/>
                    <a:lstStyle/>
                    <a:p>
                      <a:pPr algn="ctr" rtl="0"/>
                      <a:r>
                        <a:rPr lang="en-US" b="1" dirty="0" smtClean="0">
                          <a:solidFill>
                            <a:srgbClr val="FF0000"/>
                          </a:solidFill>
                        </a:rPr>
                        <a:t>Total</a:t>
                      </a:r>
                      <a:endParaRPr lang="en-US" b="1" dirty="0">
                        <a:solidFill>
                          <a:srgbClr val="FF0000"/>
                        </a:solidFill>
                      </a:endParaRPr>
                    </a:p>
                  </a:txBody>
                  <a:tcPr/>
                </a:tc>
                <a:tc>
                  <a:txBody>
                    <a:bodyPr/>
                    <a:lstStyle/>
                    <a:p>
                      <a:pPr algn="ctr" rtl="0"/>
                      <a:r>
                        <a:rPr lang="en-US" dirty="0" smtClean="0"/>
                        <a:t>30</a:t>
                      </a:r>
                      <a:endParaRPr lang="en-US" dirty="0"/>
                    </a:p>
                  </a:txBody>
                  <a:tcPr/>
                </a:tc>
              </a:tr>
            </a:tbl>
          </a:graphicData>
        </a:graphic>
      </p:graphicFrame>
      <p:sp>
        <p:nvSpPr>
          <p:cNvPr id="4" name="Rectangle 3"/>
          <p:cNvSpPr/>
          <p:nvPr/>
        </p:nvSpPr>
        <p:spPr>
          <a:xfrm>
            <a:off x="457200" y="4365104"/>
            <a:ext cx="4402832" cy="1339662"/>
          </a:xfrm>
          <a:prstGeom prst="rect">
            <a:avLst/>
          </a:prstGeom>
          <a:ln>
            <a:solidFill>
              <a:schemeClr val="accent1"/>
            </a:solidFill>
          </a:ln>
        </p:spPr>
        <p:txBody>
          <a:bodyPr wrap="square">
            <a:spAutoFit/>
          </a:bodyPr>
          <a:lstStyle/>
          <a:p>
            <a:pPr marR="0" algn="l" rtl="0">
              <a:lnSpc>
                <a:spcPct val="115000"/>
              </a:lnSpc>
              <a:spcBef>
                <a:spcPts val="0"/>
              </a:spcBef>
              <a:spcAft>
                <a:spcPts val="1000"/>
              </a:spcAft>
            </a:pPr>
            <a:r>
              <a:rPr lang="en-US" sz="2400" dirty="0">
                <a:latin typeface="Times New Roman" panose="02020603050405020304" pitchFamily="18" charset="0"/>
                <a:ea typeface="Calibri" panose="020F0502020204030204" pitchFamily="34" charset="0"/>
                <a:cs typeface="Arial" panose="020B0604020202020204" pitchFamily="34" charset="0"/>
              </a:rPr>
              <a:t>There are (6) classes; each class has a lower class limit and upper class limit </a:t>
            </a:r>
            <a:endParaRPr lang="en-US"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1532565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itle 1"/>
              <p:cNvSpPr>
                <a:spLocks noGrp="1"/>
              </p:cNvSpPr>
              <p:nvPr>
                <p:ph type="title"/>
              </p:nvPr>
            </p:nvSpPr>
            <p:spPr>
              <a:xfrm>
                <a:off x="457200" y="274638"/>
                <a:ext cx="8229600" cy="5602634"/>
              </a:xfrm>
            </p:spPr>
            <p:txBody>
              <a:bodyPr>
                <a:normAutofit/>
              </a:bodyPr>
              <a:lstStyle/>
              <a:p>
                <a:pPr algn="l" rtl="0"/>
                <a:r>
                  <a:rPr lang="en-US" sz="2800" b="1" u="sng" dirty="0" smtClean="0"/>
                  <a:t>Relative frequency (</a:t>
                </a:r>
                <a14:m>
                  <m:oMath xmlns:m="http://schemas.openxmlformats.org/officeDocument/2006/math">
                    <m:sSubSup>
                      <m:sSubSupPr>
                        <m:ctrlPr>
                          <a:rPr lang="en-US" sz="2800" b="1" i="1" u="sng" smtClean="0">
                            <a:latin typeface="Cambria Math" panose="02040503050406030204" pitchFamily="18" charset="0"/>
                          </a:rPr>
                        </m:ctrlPr>
                      </m:sSubSupPr>
                      <m:e>
                        <m:r>
                          <a:rPr lang="en-US" sz="2800" b="1" i="1" u="sng" smtClean="0">
                            <a:latin typeface="Cambria Math" panose="02040503050406030204" pitchFamily="18" charset="0"/>
                          </a:rPr>
                          <m:t>𝒇</m:t>
                        </m:r>
                      </m:e>
                      <m:sub>
                        <m:r>
                          <a:rPr lang="en-US" sz="2800" b="1" i="1" u="sng" smtClean="0">
                            <a:latin typeface="Cambria Math" panose="02040503050406030204" pitchFamily="18" charset="0"/>
                          </a:rPr>
                          <m:t>𝒊</m:t>
                        </m:r>
                      </m:sub>
                      <m:sup>
                        <m:r>
                          <a:rPr lang="en-US" sz="2800" b="1" i="1" u="sng" smtClean="0">
                            <a:latin typeface="Cambria Math" panose="02040503050406030204" pitchFamily="18" charset="0"/>
                          </a:rPr>
                          <m:t>∗</m:t>
                        </m:r>
                      </m:sup>
                    </m:sSubSup>
                    <m:r>
                      <a:rPr lang="en-US" sz="2800" b="1" i="1" u="sng" smtClean="0">
                        <a:latin typeface="Cambria Math" panose="02040503050406030204" pitchFamily="18" charset="0"/>
                      </a:rPr>
                      <m:t>) </m:t>
                    </m:r>
                  </m:oMath>
                </a14:m>
                <a:r>
                  <a:rPr lang="en-US" sz="2800" dirty="0"/>
                  <a:t>The ratio of frequency of class to the total of </a:t>
                </a:r>
                <a:r>
                  <a:rPr lang="en-US" sz="2800" dirty="0" smtClean="0"/>
                  <a:t>frequencies.</a:t>
                </a:r>
                <a:br>
                  <a:rPr lang="en-US" sz="2800" dirty="0" smtClean="0"/>
                </a:br>
                <a14:m>
                  <m:oMathPara xmlns:m="http://schemas.openxmlformats.org/officeDocument/2006/math">
                    <m:oMathParaPr>
                      <m:jc m:val="centerGroup"/>
                    </m:oMathParaPr>
                    <m:oMath xmlns:m="http://schemas.openxmlformats.org/officeDocument/2006/math">
                      <m:sSubSup>
                        <m:sSubSupPr>
                          <m:ctrlPr>
                            <a:rPr lang="en-US" sz="2800" i="1" smtClean="0">
                              <a:latin typeface="Cambria Math" panose="02040503050406030204" pitchFamily="18" charset="0"/>
                            </a:rPr>
                          </m:ctrlPr>
                        </m:sSubSupPr>
                        <m:e>
                          <m:r>
                            <a:rPr lang="en-US" sz="2800" b="0" i="1" smtClean="0">
                              <a:latin typeface="Cambria Math" panose="02040503050406030204" pitchFamily="18" charset="0"/>
                            </a:rPr>
                            <m:t>𝑓</m:t>
                          </m:r>
                        </m:e>
                        <m:sub>
                          <m:r>
                            <a:rPr lang="en-US" sz="2800" b="0" i="1" smtClean="0">
                              <a:latin typeface="Cambria Math" panose="02040503050406030204" pitchFamily="18" charset="0"/>
                            </a:rPr>
                            <m:t>𝑖</m:t>
                          </m:r>
                        </m:sub>
                        <m:sup>
                          <m:r>
                            <a:rPr lang="en-US" sz="2800" b="0" i="1" smtClean="0">
                              <a:latin typeface="Cambria Math" panose="02040503050406030204" pitchFamily="18" charset="0"/>
                            </a:rPr>
                            <m:t>∗</m:t>
                          </m:r>
                        </m:sup>
                      </m:sSubSup>
                      <m:r>
                        <a:rPr lang="en-US" sz="2800" b="0" i="1" smtClean="0">
                          <a:latin typeface="Cambria Math" panose="02040503050406030204" pitchFamily="18" charset="0"/>
                        </a:rPr>
                        <m:t>=</m:t>
                      </m:r>
                      <m:f>
                        <m:fPr>
                          <m:ctrlPr>
                            <a:rPr lang="en-US" sz="2800" b="0" i="1" smtClean="0">
                              <a:latin typeface="Cambria Math" panose="02040503050406030204" pitchFamily="18" charset="0"/>
                            </a:rPr>
                          </m:ctrlPr>
                        </m:fPr>
                        <m:num>
                          <m:sSub>
                            <m:sSubPr>
                              <m:ctrlPr>
                                <a:rPr lang="en-US" sz="2800" b="0" i="1" smtClean="0">
                                  <a:latin typeface="Cambria Math" panose="02040503050406030204" pitchFamily="18" charset="0"/>
                                </a:rPr>
                              </m:ctrlPr>
                            </m:sSubPr>
                            <m:e>
                              <m:r>
                                <a:rPr lang="en-US" sz="2800" b="0" i="1" smtClean="0">
                                  <a:latin typeface="Cambria Math" panose="02040503050406030204" pitchFamily="18" charset="0"/>
                                </a:rPr>
                                <m:t>𝑓</m:t>
                              </m:r>
                            </m:e>
                            <m:sub>
                              <m:r>
                                <a:rPr lang="en-US" sz="2800" b="0" i="1" smtClean="0">
                                  <a:latin typeface="Cambria Math" panose="02040503050406030204" pitchFamily="18" charset="0"/>
                                </a:rPr>
                                <m:t>𝑖</m:t>
                              </m:r>
                            </m:sub>
                          </m:sSub>
                        </m:num>
                        <m:den>
                          <m:nary>
                            <m:naryPr>
                              <m:chr m:val="∑"/>
                              <m:ctrlPr>
                                <a:rPr lang="en-US" sz="2800" b="0" i="1" smtClean="0">
                                  <a:latin typeface="Cambria Math" panose="02040503050406030204" pitchFamily="18" charset="0"/>
                                </a:rPr>
                              </m:ctrlPr>
                            </m:naryPr>
                            <m:sub>
                              <m:r>
                                <m:rPr>
                                  <m:brk m:alnAt="23"/>
                                </m:rPr>
                                <a:rPr lang="en-US" sz="2800" b="0" i="1" smtClean="0">
                                  <a:latin typeface="Cambria Math" panose="02040503050406030204" pitchFamily="18" charset="0"/>
                                </a:rPr>
                                <m:t>𝑖</m:t>
                              </m:r>
                              <m:r>
                                <a:rPr lang="en-US" sz="2800" b="0" i="1" smtClean="0">
                                  <a:latin typeface="Cambria Math" panose="02040503050406030204" pitchFamily="18" charset="0"/>
                                </a:rPr>
                                <m:t>=</m:t>
                              </m:r>
                              <m:r>
                                <m:rPr>
                                  <m:brk m:alnAt="23"/>
                                </m:rPr>
                                <a:rPr lang="en-US" sz="2800" b="0" i="1" smtClean="0">
                                  <a:latin typeface="Cambria Math" panose="02040503050406030204" pitchFamily="18" charset="0"/>
                                </a:rPr>
                                <m:t>1</m:t>
                              </m:r>
                            </m:sub>
                            <m:sup>
                              <m:r>
                                <a:rPr lang="en-US" sz="2800" b="0" i="1" smtClean="0">
                                  <a:latin typeface="Cambria Math" panose="02040503050406030204" pitchFamily="18" charset="0"/>
                                </a:rPr>
                                <m:t>𝑛</m:t>
                              </m:r>
                            </m:sup>
                            <m:e>
                              <m:sSub>
                                <m:sSubPr>
                                  <m:ctrlPr>
                                    <a:rPr lang="en-US" sz="2800" b="0" i="1" smtClean="0">
                                      <a:latin typeface="Cambria Math" panose="02040503050406030204" pitchFamily="18" charset="0"/>
                                    </a:rPr>
                                  </m:ctrlPr>
                                </m:sSubPr>
                                <m:e>
                                  <m:r>
                                    <a:rPr lang="en-US" sz="2800" b="0" i="1" smtClean="0">
                                      <a:latin typeface="Cambria Math" panose="02040503050406030204" pitchFamily="18" charset="0"/>
                                    </a:rPr>
                                    <m:t>𝑓</m:t>
                                  </m:r>
                                </m:e>
                                <m:sub>
                                  <m:r>
                                    <a:rPr lang="en-US" sz="2800" b="0" i="1" smtClean="0">
                                      <a:latin typeface="Cambria Math" panose="02040503050406030204" pitchFamily="18" charset="0"/>
                                    </a:rPr>
                                    <m:t>𝑖</m:t>
                                  </m:r>
                                </m:sub>
                              </m:sSub>
                            </m:e>
                          </m:nary>
                        </m:den>
                      </m:f>
                    </m:oMath>
                  </m:oMathPara>
                </a14:m>
                <a:endParaRPr lang="en-US" sz="2800" dirty="0"/>
              </a:p>
            </p:txBody>
          </p:sp>
        </mc:Choice>
        <mc:Fallback xmlns="">
          <p:sp>
            <p:nvSpPr>
              <p:cNvPr id="2" name="Title 1"/>
              <p:cNvSpPr>
                <a:spLocks noGrp="1" noRot="1" noChangeAspect="1" noMove="1" noResize="1" noEditPoints="1" noAdjustHandles="1" noChangeArrowheads="1" noChangeShapeType="1" noTextEdit="1"/>
              </p:cNvSpPr>
              <p:nvPr>
                <p:ph type="title"/>
              </p:nvPr>
            </p:nvSpPr>
            <p:spPr>
              <a:xfrm>
                <a:off x="457200" y="274638"/>
                <a:ext cx="8229600" cy="5602634"/>
              </a:xfrm>
              <a:blipFill rotWithShape="0">
                <a:blip r:embed="rId2"/>
                <a:stretch>
                  <a:fillRect l="-1481" r="-74"/>
                </a:stretch>
              </a:blipFill>
            </p:spPr>
            <p:txBody>
              <a:bodyPr/>
              <a:lstStyle/>
              <a:p>
                <a:r>
                  <a:rPr lang="en-US">
                    <a:noFill/>
                  </a:rPr>
                  <a:t> </a:t>
                </a:r>
              </a:p>
            </p:txBody>
          </p:sp>
        </mc:Fallback>
      </mc:AlternateContent>
    </p:spTree>
    <p:extLst>
      <p:ext uri="{BB962C8B-B14F-4D97-AF65-F5344CB8AC3E}">
        <p14:creationId xmlns:p14="http://schemas.microsoft.com/office/powerpoint/2010/main" val="256876560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472518" cy="3370386"/>
          </a:xfrm>
        </p:spPr>
        <p:txBody>
          <a:bodyPr>
            <a:normAutofit fontScale="90000"/>
          </a:bodyPr>
          <a:lstStyle/>
          <a:p>
            <a:pPr algn="l" rtl="0"/>
            <a:r>
              <a:rPr lang="en-US" sz="2800" b="1" u="sng" dirty="0"/>
              <a:t>Frequency distribution for qualitative data</a:t>
            </a:r>
            <a:r>
              <a:rPr lang="en-US" sz="2800" b="1" dirty="0"/>
              <a:t>:   </a:t>
            </a:r>
            <a:r>
              <a:rPr lang="en-US" sz="2800" dirty="0"/>
              <a:t/>
            </a:r>
            <a:br>
              <a:rPr lang="en-US" sz="2800" dirty="0"/>
            </a:br>
            <a:r>
              <a:rPr lang="en-US" sz="2800" dirty="0"/>
              <a:t>Frequency distribution for qualitative data lists all classes and the number of elements that belong to each of the classes</a:t>
            </a:r>
            <a:br>
              <a:rPr lang="en-US" sz="2800" dirty="0"/>
            </a:br>
            <a:r>
              <a:rPr lang="en-US" sz="2800" b="1" dirty="0" smtClean="0"/>
              <a:t/>
            </a:r>
            <a:br>
              <a:rPr lang="en-US" sz="2800" b="1" dirty="0" smtClean="0"/>
            </a:br>
            <a:r>
              <a:rPr lang="en-US" sz="2800" b="1" dirty="0" smtClean="0"/>
              <a:t>example:  </a:t>
            </a:r>
            <a:r>
              <a:rPr lang="en-US" sz="2800" dirty="0"/>
              <a:t>The following data represent eye's color for 10 </a:t>
            </a:r>
            <a:r>
              <a:rPr lang="en-US" sz="2800" dirty="0" smtClean="0"/>
              <a:t>students : Brown  Blue  </a:t>
            </a:r>
            <a:r>
              <a:rPr lang="en-US" sz="2800" dirty="0"/>
              <a:t>Black </a:t>
            </a:r>
            <a:r>
              <a:rPr lang="en-US" sz="2800" dirty="0" smtClean="0"/>
              <a:t>Brown  Black  </a:t>
            </a:r>
            <a:r>
              <a:rPr lang="en-US" sz="2800" dirty="0" err="1" smtClean="0"/>
              <a:t>Black</a:t>
            </a:r>
            <a:r>
              <a:rPr lang="en-US" sz="2800" dirty="0" smtClean="0"/>
              <a:t> Brown   </a:t>
            </a:r>
            <a:r>
              <a:rPr lang="en-US" sz="2400" dirty="0" smtClean="0"/>
              <a:t>Black  </a:t>
            </a:r>
            <a:r>
              <a:rPr lang="en-US" sz="2400" dirty="0"/>
              <a:t>Blue </a:t>
            </a:r>
            <a:r>
              <a:rPr lang="en-US" sz="2400" dirty="0" smtClean="0"/>
              <a:t>Black</a:t>
            </a:r>
            <a:br>
              <a:rPr lang="en-US" sz="2400" dirty="0" smtClean="0"/>
            </a:br>
            <a:r>
              <a:rPr lang="en-US" sz="2400" b="1" dirty="0"/>
              <a:t>Construct the frequency </a:t>
            </a:r>
            <a:r>
              <a:rPr lang="en-US" sz="2400" b="1" dirty="0" smtClean="0"/>
              <a:t>distribution, and </a:t>
            </a:r>
            <a:r>
              <a:rPr lang="en-US" sz="2400" b="1" dirty="0"/>
              <a:t>Find Relative frequency </a:t>
            </a:r>
            <a:r>
              <a:rPr lang="en-US" sz="2400" b="1" dirty="0" smtClean="0"/>
              <a:t>.</a:t>
            </a:r>
            <a:endParaRPr lang="ar-IQ" sz="2800" dirty="0"/>
          </a:p>
        </p:txBody>
      </p:sp>
      <p:graphicFrame>
        <p:nvGraphicFramePr>
          <p:cNvPr id="4" name="Table 3"/>
          <p:cNvGraphicFramePr>
            <a:graphicFrameLocks noGrp="1"/>
          </p:cNvGraphicFramePr>
          <p:nvPr>
            <p:extLst>
              <p:ext uri="{D42A27DB-BD31-4B8C-83A1-F6EECF244321}">
                <p14:modId xmlns:p14="http://schemas.microsoft.com/office/powerpoint/2010/main" val="2376030426"/>
              </p:ext>
            </p:extLst>
          </p:nvPr>
        </p:nvGraphicFramePr>
        <p:xfrm>
          <a:off x="5796136" y="4077072"/>
          <a:ext cx="2571768" cy="2123440"/>
        </p:xfrm>
        <a:graphic>
          <a:graphicData uri="http://schemas.openxmlformats.org/drawingml/2006/table">
            <a:tbl>
              <a:tblPr rtl="1" firstRow="1" bandRow="1">
                <a:tableStyleId>{5C22544A-7EE6-4342-B048-85BDC9FD1C3A}</a:tableStyleId>
              </a:tblPr>
              <a:tblGrid>
                <a:gridCol w="1285884"/>
                <a:gridCol w="1285884"/>
              </a:tblGrid>
              <a:tr h="0">
                <a:tc>
                  <a:txBody>
                    <a:bodyPr/>
                    <a:lstStyle/>
                    <a:p>
                      <a:pPr algn="l" rtl="0"/>
                      <a:r>
                        <a:rPr lang="en-US" dirty="0" smtClean="0"/>
                        <a:t>Frequency (fi)</a:t>
                      </a:r>
                      <a:endParaRPr lang="ar-IQ" dirty="0"/>
                    </a:p>
                  </a:txBody>
                  <a:tcPr/>
                </a:tc>
                <a:tc>
                  <a:txBody>
                    <a:bodyPr/>
                    <a:lstStyle/>
                    <a:p>
                      <a:pPr algn="l" rtl="0"/>
                      <a:r>
                        <a:rPr lang="en-US" dirty="0" smtClean="0"/>
                        <a:t>classes</a:t>
                      </a:r>
                      <a:endParaRPr lang="ar-IQ" dirty="0"/>
                    </a:p>
                  </a:txBody>
                  <a:tcPr/>
                </a:tc>
              </a:tr>
              <a:tr h="370840">
                <a:tc>
                  <a:txBody>
                    <a:bodyPr/>
                    <a:lstStyle/>
                    <a:p>
                      <a:pPr algn="l" rtl="0"/>
                      <a:r>
                        <a:rPr lang="en-US" dirty="0" smtClean="0"/>
                        <a:t>5</a:t>
                      </a:r>
                      <a:endParaRPr lang="ar-IQ" dirty="0"/>
                    </a:p>
                  </a:txBody>
                  <a:tcPr/>
                </a:tc>
                <a:tc>
                  <a:txBody>
                    <a:bodyPr/>
                    <a:lstStyle/>
                    <a:p>
                      <a:pPr algn="l" rtl="0"/>
                      <a:r>
                        <a:rPr lang="en-US" sz="1800" kern="1200" dirty="0" smtClean="0">
                          <a:solidFill>
                            <a:schemeClr val="dk1"/>
                          </a:solidFill>
                          <a:effectLst/>
                          <a:latin typeface="+mn-lt"/>
                          <a:ea typeface="+mn-ea"/>
                          <a:cs typeface="+mn-cs"/>
                        </a:rPr>
                        <a:t>Black</a:t>
                      </a:r>
                      <a:endParaRPr lang="ar-IQ" dirty="0"/>
                    </a:p>
                  </a:txBody>
                  <a:tcPr/>
                </a:tc>
              </a:tr>
              <a:tr h="370840">
                <a:tc>
                  <a:txBody>
                    <a:bodyPr/>
                    <a:lstStyle/>
                    <a:p>
                      <a:pPr algn="l" rtl="0"/>
                      <a:r>
                        <a:rPr lang="en-US" dirty="0" smtClean="0"/>
                        <a:t>3</a:t>
                      </a:r>
                      <a:endParaRPr lang="ar-IQ" dirty="0"/>
                    </a:p>
                  </a:txBody>
                  <a:tcPr/>
                </a:tc>
                <a:tc>
                  <a:txBody>
                    <a:bodyPr/>
                    <a:lstStyle/>
                    <a:p>
                      <a:pPr algn="l" rtl="0"/>
                      <a:r>
                        <a:rPr lang="en-US" sz="1800" dirty="0" smtClean="0"/>
                        <a:t>Brown </a:t>
                      </a:r>
                      <a:endParaRPr lang="ar-IQ" dirty="0"/>
                    </a:p>
                  </a:txBody>
                  <a:tcPr/>
                </a:tc>
              </a:tr>
              <a:tr h="370840">
                <a:tc>
                  <a:txBody>
                    <a:bodyPr/>
                    <a:lstStyle/>
                    <a:p>
                      <a:pPr algn="l" rtl="0"/>
                      <a:r>
                        <a:rPr lang="en-US" dirty="0" smtClean="0"/>
                        <a:t>2</a:t>
                      </a:r>
                      <a:endParaRPr lang="ar-IQ" dirty="0"/>
                    </a:p>
                  </a:txBody>
                  <a:tcPr/>
                </a:tc>
                <a:tc>
                  <a:txBody>
                    <a:bodyPr/>
                    <a:lstStyle/>
                    <a:p>
                      <a:pPr algn="l" rtl="0"/>
                      <a:r>
                        <a:rPr lang="en-US" sz="1800" dirty="0" smtClean="0"/>
                        <a:t>Blue </a:t>
                      </a:r>
                      <a:endParaRPr lang="ar-IQ" dirty="0"/>
                    </a:p>
                  </a:txBody>
                  <a:tcPr/>
                </a:tc>
              </a:tr>
              <a:tr h="370840">
                <a:tc>
                  <a:txBody>
                    <a:bodyPr/>
                    <a:lstStyle/>
                    <a:p>
                      <a:pPr algn="l" rtl="0"/>
                      <a:r>
                        <a:rPr lang="en-US" dirty="0" smtClean="0"/>
                        <a:t>10</a:t>
                      </a:r>
                      <a:endParaRPr lang="ar-IQ" dirty="0"/>
                    </a:p>
                  </a:txBody>
                  <a:tcPr/>
                </a:tc>
                <a:tc>
                  <a:txBody>
                    <a:bodyPr/>
                    <a:lstStyle/>
                    <a:p>
                      <a:pPr algn="l" rtl="0"/>
                      <a:r>
                        <a:rPr lang="en-US" b="1" dirty="0" smtClean="0">
                          <a:solidFill>
                            <a:srgbClr val="FF0000"/>
                          </a:solidFill>
                        </a:rPr>
                        <a:t>Total</a:t>
                      </a:r>
                      <a:endParaRPr lang="ar-IQ" b="1" dirty="0">
                        <a:solidFill>
                          <a:srgbClr val="FF0000"/>
                        </a:solidFill>
                      </a:endParaRPr>
                    </a:p>
                  </a:txBody>
                  <a:tcPr/>
                </a:tc>
              </a:tr>
            </a:tbl>
          </a:graphicData>
        </a:graphic>
      </p:graphicFrame>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442394"/>
          </a:xfrm>
        </p:spPr>
        <p:txBody>
          <a:bodyPr>
            <a:normAutofit/>
          </a:bodyPr>
          <a:lstStyle/>
          <a:p>
            <a:pPr algn="l" rtl="0"/>
            <a:r>
              <a:rPr lang="en-US" sz="3200" b="1" dirty="0"/>
              <a:t>Example: </a:t>
            </a:r>
            <a:r>
              <a:rPr lang="en-US" sz="2800" dirty="0"/>
              <a:t>represent</a:t>
            </a:r>
            <a:r>
              <a:rPr lang="en-US" sz="2400" dirty="0"/>
              <a:t> by table </a:t>
            </a:r>
            <a:r>
              <a:rPr lang="en-US" sz="2800" dirty="0"/>
              <a:t>the blood types of 40 persons are as follows : </a:t>
            </a:r>
            <a:r>
              <a:rPr lang="pt-BR" sz="2800" dirty="0"/>
              <a:t>O O A B A O A A A O B O B O O A O O A A A A AB A B A A O O A O O A A A O A O O AB</a:t>
            </a:r>
            <a:br>
              <a:rPr lang="pt-BR" sz="2800" dirty="0"/>
            </a:br>
            <a:r>
              <a:rPr lang="en-US" sz="2800" b="1" dirty="0"/>
              <a:t>Construct the frequency </a:t>
            </a:r>
            <a:r>
              <a:rPr lang="en-US" sz="2800" b="1" dirty="0" smtClean="0"/>
              <a:t>distribution, and </a:t>
            </a:r>
            <a:r>
              <a:rPr lang="en-US" sz="2800" b="1" dirty="0"/>
              <a:t>Find Relative frequency </a:t>
            </a:r>
            <a:r>
              <a:rPr lang="en-US" sz="2800" b="1" dirty="0" smtClean="0"/>
              <a:t>.</a:t>
            </a:r>
            <a:r>
              <a:rPr lang="en-US" sz="2800" dirty="0"/>
              <a:t/>
            </a:r>
            <a:br>
              <a:rPr lang="en-US" sz="2800" dirty="0"/>
            </a:br>
            <a:endParaRPr lang="en-US" sz="2800" dirty="0"/>
          </a:p>
        </p:txBody>
      </p:sp>
      <p:graphicFrame>
        <p:nvGraphicFramePr>
          <p:cNvPr id="4" name="Table 3"/>
          <p:cNvGraphicFramePr>
            <a:graphicFrameLocks noGrp="1"/>
          </p:cNvGraphicFramePr>
          <p:nvPr>
            <p:extLst>
              <p:ext uri="{D42A27DB-BD31-4B8C-83A1-F6EECF244321}">
                <p14:modId xmlns:p14="http://schemas.microsoft.com/office/powerpoint/2010/main" val="3135129203"/>
              </p:ext>
            </p:extLst>
          </p:nvPr>
        </p:nvGraphicFramePr>
        <p:xfrm>
          <a:off x="5076056" y="3140968"/>
          <a:ext cx="2958207" cy="2225040"/>
        </p:xfrm>
        <a:graphic>
          <a:graphicData uri="http://schemas.openxmlformats.org/drawingml/2006/table">
            <a:tbl>
              <a:tblPr rtl="1" firstRow="1" bandRow="1">
                <a:tableStyleId>{5C22544A-7EE6-4342-B048-85BDC9FD1C3A}</a:tableStyleId>
              </a:tblPr>
              <a:tblGrid>
                <a:gridCol w="1555746"/>
                <a:gridCol w="1402461"/>
              </a:tblGrid>
              <a:tr h="370840">
                <a:tc>
                  <a:txBody>
                    <a:bodyPr/>
                    <a:lstStyle/>
                    <a:p>
                      <a:pPr algn="l" rtl="0"/>
                      <a:r>
                        <a:rPr lang="en-US" dirty="0" smtClean="0"/>
                        <a:t>Frequency (fi)</a:t>
                      </a:r>
                      <a:endParaRPr lang="ar-IQ" dirty="0"/>
                    </a:p>
                  </a:txBody>
                  <a:tcPr/>
                </a:tc>
                <a:tc>
                  <a:txBody>
                    <a:bodyPr/>
                    <a:lstStyle/>
                    <a:p>
                      <a:pPr algn="l" rtl="0"/>
                      <a:r>
                        <a:rPr lang="en-US" dirty="0" smtClean="0"/>
                        <a:t>Blood group</a:t>
                      </a:r>
                      <a:endParaRPr lang="ar-IQ" dirty="0"/>
                    </a:p>
                  </a:txBody>
                  <a:tcPr/>
                </a:tc>
              </a:tr>
              <a:tr h="370840">
                <a:tc>
                  <a:txBody>
                    <a:bodyPr/>
                    <a:lstStyle/>
                    <a:p>
                      <a:pPr algn="l" rtl="0"/>
                      <a:r>
                        <a:rPr lang="en-US" dirty="0" smtClean="0"/>
                        <a:t>16</a:t>
                      </a:r>
                      <a:endParaRPr lang="ar-IQ" dirty="0"/>
                    </a:p>
                  </a:txBody>
                  <a:tcPr/>
                </a:tc>
                <a:tc>
                  <a:txBody>
                    <a:bodyPr/>
                    <a:lstStyle/>
                    <a:p>
                      <a:pPr algn="l" rtl="0"/>
                      <a:r>
                        <a:rPr lang="en-US" dirty="0" smtClean="0"/>
                        <a:t>O</a:t>
                      </a:r>
                      <a:endParaRPr lang="ar-IQ" dirty="0"/>
                    </a:p>
                  </a:txBody>
                  <a:tcPr/>
                </a:tc>
              </a:tr>
              <a:tr h="370840">
                <a:tc>
                  <a:txBody>
                    <a:bodyPr/>
                    <a:lstStyle/>
                    <a:p>
                      <a:pPr algn="l" rtl="0"/>
                      <a:r>
                        <a:rPr lang="en-US" dirty="0" smtClean="0"/>
                        <a:t>18</a:t>
                      </a:r>
                      <a:endParaRPr lang="ar-IQ" dirty="0"/>
                    </a:p>
                  </a:txBody>
                  <a:tcPr/>
                </a:tc>
                <a:tc>
                  <a:txBody>
                    <a:bodyPr/>
                    <a:lstStyle/>
                    <a:p>
                      <a:pPr algn="l" rtl="0"/>
                      <a:r>
                        <a:rPr lang="en-US" dirty="0" smtClean="0"/>
                        <a:t>A</a:t>
                      </a:r>
                      <a:endParaRPr lang="ar-IQ" dirty="0"/>
                    </a:p>
                  </a:txBody>
                  <a:tcPr/>
                </a:tc>
              </a:tr>
              <a:tr h="370840">
                <a:tc>
                  <a:txBody>
                    <a:bodyPr/>
                    <a:lstStyle/>
                    <a:p>
                      <a:pPr algn="l" rtl="0"/>
                      <a:r>
                        <a:rPr lang="en-US" dirty="0" smtClean="0"/>
                        <a:t>4</a:t>
                      </a:r>
                      <a:endParaRPr lang="ar-IQ" dirty="0"/>
                    </a:p>
                  </a:txBody>
                  <a:tcPr/>
                </a:tc>
                <a:tc>
                  <a:txBody>
                    <a:bodyPr/>
                    <a:lstStyle/>
                    <a:p>
                      <a:pPr algn="l" rtl="0"/>
                      <a:r>
                        <a:rPr lang="en-US" dirty="0" smtClean="0"/>
                        <a:t>B</a:t>
                      </a:r>
                      <a:endParaRPr lang="ar-IQ" dirty="0"/>
                    </a:p>
                  </a:txBody>
                  <a:tcPr/>
                </a:tc>
              </a:tr>
              <a:tr h="370840">
                <a:tc>
                  <a:txBody>
                    <a:bodyPr/>
                    <a:lstStyle/>
                    <a:p>
                      <a:pPr algn="l" rtl="0"/>
                      <a:r>
                        <a:rPr lang="en-US" dirty="0" smtClean="0"/>
                        <a:t>2</a:t>
                      </a:r>
                      <a:endParaRPr lang="ar-IQ" dirty="0"/>
                    </a:p>
                  </a:txBody>
                  <a:tcPr/>
                </a:tc>
                <a:tc>
                  <a:txBody>
                    <a:bodyPr/>
                    <a:lstStyle/>
                    <a:p>
                      <a:pPr algn="l" rtl="0"/>
                      <a:r>
                        <a:rPr lang="en-US" dirty="0" smtClean="0"/>
                        <a:t>AB</a:t>
                      </a:r>
                      <a:endParaRPr lang="ar-IQ" dirty="0"/>
                    </a:p>
                  </a:txBody>
                  <a:tcPr/>
                </a:tc>
              </a:tr>
              <a:tr h="370840">
                <a:tc>
                  <a:txBody>
                    <a:bodyPr/>
                    <a:lstStyle/>
                    <a:p>
                      <a:pPr algn="l" rtl="0"/>
                      <a:r>
                        <a:rPr lang="en-US" dirty="0" smtClean="0"/>
                        <a:t>40</a:t>
                      </a:r>
                      <a:endParaRPr lang="ar-IQ" dirty="0"/>
                    </a:p>
                  </a:txBody>
                  <a:tcPr/>
                </a:tc>
                <a:tc>
                  <a:txBody>
                    <a:bodyPr/>
                    <a:lstStyle/>
                    <a:p>
                      <a:pPr algn="l" rtl="0"/>
                      <a:r>
                        <a:rPr lang="en-US" dirty="0" smtClean="0">
                          <a:solidFill>
                            <a:srgbClr val="FF0000"/>
                          </a:solidFill>
                        </a:rPr>
                        <a:t>Total</a:t>
                      </a:r>
                      <a:endParaRPr lang="ar-IQ" dirty="0">
                        <a:solidFill>
                          <a:srgbClr val="FF0000"/>
                        </a:solidFill>
                      </a:endParaRPr>
                    </a:p>
                  </a:txBody>
                  <a:tcPr/>
                </a:tc>
              </a:tr>
            </a:tbl>
          </a:graphicData>
        </a:graphic>
      </p:graphicFrame>
    </p:spTree>
    <p:extLst>
      <p:ext uri="{BB962C8B-B14F-4D97-AF65-F5344CB8AC3E}">
        <p14:creationId xmlns:p14="http://schemas.microsoft.com/office/powerpoint/2010/main" val="30357083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8229600" cy="3240360"/>
          </a:xfrm>
        </p:spPr>
        <p:txBody>
          <a:bodyPr>
            <a:normAutofit/>
          </a:bodyPr>
          <a:lstStyle/>
          <a:p>
            <a:pPr algn="l" rtl="0"/>
            <a:r>
              <a:rPr lang="en-US" sz="3200" b="1" dirty="0" smtClean="0">
                <a:solidFill>
                  <a:srgbClr val="FF0000"/>
                </a:solidFill>
              </a:rPr>
              <a:t>H.W</a:t>
            </a:r>
            <a:r>
              <a:rPr lang="en-US" sz="3200" dirty="0" smtClean="0"/>
              <a:t>: represent the following data by frequency table. And </a:t>
            </a:r>
            <a:r>
              <a:rPr lang="en-US" sz="3200" b="1" dirty="0"/>
              <a:t>Find Relative frequency </a:t>
            </a:r>
            <a:r>
              <a:rPr lang="en-US" sz="3200" b="1" dirty="0" smtClean="0"/>
              <a:t>.</a:t>
            </a:r>
            <a:r>
              <a:rPr lang="en-US" sz="3200" dirty="0" smtClean="0"/>
              <a:t/>
            </a:r>
            <a:br>
              <a:rPr lang="en-US" sz="3200" dirty="0" smtClean="0"/>
            </a:br>
            <a:r>
              <a:rPr lang="en-US" sz="3200" dirty="0" smtClean="0"/>
              <a:t> </a:t>
            </a:r>
            <a:r>
              <a:rPr lang="en-US" sz="3200" dirty="0" err="1" smtClean="0"/>
              <a:t>Aya</a:t>
            </a:r>
            <a:r>
              <a:rPr lang="en-US" sz="3200" dirty="0" smtClean="0"/>
              <a:t>, </a:t>
            </a:r>
            <a:r>
              <a:rPr lang="en-US" sz="3200" dirty="0" err="1" smtClean="0"/>
              <a:t>Nawal</a:t>
            </a:r>
            <a:r>
              <a:rPr lang="en-US" sz="3200" dirty="0" smtClean="0"/>
              <a:t>, </a:t>
            </a:r>
            <a:r>
              <a:rPr lang="en-US" sz="3200" dirty="0" err="1" smtClean="0"/>
              <a:t>Fatn</a:t>
            </a:r>
            <a:r>
              <a:rPr lang="en-US" sz="3200" dirty="0" smtClean="0"/>
              <a:t>, </a:t>
            </a:r>
            <a:r>
              <a:rPr lang="en-US" sz="3200" dirty="0" err="1" smtClean="0"/>
              <a:t>Aya</a:t>
            </a:r>
            <a:r>
              <a:rPr lang="en-US" sz="3200" dirty="0" smtClean="0"/>
              <a:t>, </a:t>
            </a:r>
            <a:r>
              <a:rPr lang="en-US" sz="3200" dirty="0" err="1" smtClean="0"/>
              <a:t>Fatn</a:t>
            </a:r>
            <a:r>
              <a:rPr lang="en-US" sz="3200" dirty="0" smtClean="0"/>
              <a:t>, </a:t>
            </a:r>
            <a:r>
              <a:rPr lang="en-US" sz="3200" dirty="0" err="1" smtClean="0"/>
              <a:t>Fatn</a:t>
            </a:r>
            <a:r>
              <a:rPr lang="en-US" sz="3200" dirty="0" smtClean="0"/>
              <a:t>, Huda, </a:t>
            </a:r>
            <a:r>
              <a:rPr lang="en-US" sz="3200" dirty="0" err="1" smtClean="0"/>
              <a:t>Aya</a:t>
            </a:r>
            <a:r>
              <a:rPr lang="en-US" sz="3200" dirty="0" smtClean="0"/>
              <a:t>, </a:t>
            </a:r>
            <a:r>
              <a:rPr lang="en-US" sz="3200" dirty="0" err="1" smtClean="0"/>
              <a:t>Suha</a:t>
            </a:r>
            <a:r>
              <a:rPr lang="en-US" sz="3200" dirty="0" smtClean="0"/>
              <a:t>, </a:t>
            </a:r>
            <a:r>
              <a:rPr lang="en-US" sz="3200" dirty="0" err="1" smtClean="0"/>
              <a:t>Suha</a:t>
            </a:r>
            <a:r>
              <a:rPr lang="en-US" sz="3200" dirty="0" smtClean="0"/>
              <a:t>, </a:t>
            </a:r>
            <a:r>
              <a:rPr lang="en-US" sz="3200" dirty="0" err="1" smtClean="0"/>
              <a:t>Aya</a:t>
            </a:r>
            <a:r>
              <a:rPr lang="en-US" sz="3200" dirty="0" smtClean="0"/>
              <a:t>, </a:t>
            </a:r>
            <a:r>
              <a:rPr lang="en-US" sz="3200" dirty="0" err="1" smtClean="0"/>
              <a:t>Aya</a:t>
            </a:r>
            <a:r>
              <a:rPr lang="en-US" sz="3200" dirty="0" smtClean="0"/>
              <a:t>, </a:t>
            </a:r>
            <a:r>
              <a:rPr lang="en-US" sz="3200" dirty="0" err="1" smtClean="0"/>
              <a:t>Fatn</a:t>
            </a:r>
            <a:r>
              <a:rPr lang="en-US" sz="3200" dirty="0" smtClean="0"/>
              <a:t>, </a:t>
            </a:r>
            <a:r>
              <a:rPr lang="en-US" sz="3200" dirty="0" err="1" smtClean="0"/>
              <a:t>Suha</a:t>
            </a:r>
            <a:r>
              <a:rPr lang="en-US" sz="3200" dirty="0" smtClean="0"/>
              <a:t>, </a:t>
            </a:r>
            <a:r>
              <a:rPr lang="en-US" sz="3200" dirty="0" err="1" smtClean="0"/>
              <a:t>Aya</a:t>
            </a:r>
            <a:r>
              <a:rPr lang="en-US" sz="3200" dirty="0" smtClean="0"/>
              <a:t>, Huda</a:t>
            </a:r>
            <a:br>
              <a:rPr lang="en-US" sz="3200" dirty="0" smtClean="0"/>
            </a:br>
            <a:endParaRPr lang="en-US" sz="3200" dirty="0"/>
          </a:p>
        </p:txBody>
      </p:sp>
      <p:sp>
        <p:nvSpPr>
          <p:cNvPr id="4" name="Title 1"/>
          <p:cNvSpPr txBox="1">
            <a:spLocks/>
          </p:cNvSpPr>
          <p:nvPr/>
        </p:nvSpPr>
        <p:spPr>
          <a:xfrm>
            <a:off x="518864" y="2780928"/>
            <a:ext cx="8229600" cy="3024336"/>
          </a:xfrm>
          <a:prstGeom prst="rect">
            <a:avLst/>
          </a:prstGeom>
        </p:spPr>
        <p:txBody>
          <a:bodyPr vert="horz" lIns="91440" tIns="45720" rIns="91440" bIns="45720" rtlCol="1" anchor="ctr">
            <a:normAutofit/>
          </a:bodyPr>
          <a:lstStyle>
            <a:lvl1pPr algn="ctr" defTabSz="914400" rtl="1" eaLnBrk="1" latinLnBrk="0" hangingPunct="1">
              <a:spcBef>
                <a:spcPct val="0"/>
              </a:spcBef>
              <a:buNone/>
              <a:defRPr sz="4400" kern="1200">
                <a:solidFill>
                  <a:schemeClr val="tx1"/>
                </a:solidFill>
                <a:latin typeface="+mj-lt"/>
                <a:ea typeface="+mj-ea"/>
                <a:cs typeface="+mj-cs"/>
              </a:defRPr>
            </a:lvl1pPr>
          </a:lstStyle>
          <a:p>
            <a:pPr algn="l" rtl="0"/>
            <a:r>
              <a:rPr lang="en-US" sz="3200" b="1" dirty="0" smtClean="0">
                <a:solidFill>
                  <a:srgbClr val="FF0000"/>
                </a:solidFill>
              </a:rPr>
              <a:t>H.W</a:t>
            </a:r>
            <a:r>
              <a:rPr lang="en-US" sz="3200" dirty="0" smtClean="0"/>
              <a:t>: represent the following data by </a:t>
            </a:r>
            <a:r>
              <a:rPr lang="en-US" sz="3200" dirty="0"/>
              <a:t>frequency table</a:t>
            </a:r>
            <a:r>
              <a:rPr lang="en-US" sz="3200" dirty="0" smtClean="0"/>
              <a:t>. And </a:t>
            </a:r>
            <a:r>
              <a:rPr lang="en-US" sz="3200" b="1" dirty="0"/>
              <a:t>Find Relative frequency </a:t>
            </a:r>
            <a:r>
              <a:rPr lang="en-US" sz="3200" b="1" dirty="0" smtClean="0"/>
              <a:t>.</a:t>
            </a:r>
            <a:r>
              <a:rPr lang="en-US" sz="3200" dirty="0" smtClean="0"/>
              <a:t/>
            </a:r>
            <a:br>
              <a:rPr lang="en-US" sz="3200" dirty="0" smtClean="0"/>
            </a:br>
            <a:r>
              <a:rPr lang="en-US" sz="3200" dirty="0" smtClean="0"/>
              <a:t> 65,77, 56, 65, 65, 70, 65, 77, 72, 69, 70, 68, 59, 56, 77, 78, 66, 66, 65, 61, 60, 61,78, 70, 70</a:t>
            </a:r>
            <a:endParaRPr lang="en-US" sz="3200" dirty="0"/>
          </a:p>
        </p:txBody>
      </p:sp>
    </p:spTree>
    <p:extLst>
      <p:ext uri="{BB962C8B-B14F-4D97-AF65-F5344CB8AC3E}">
        <p14:creationId xmlns:p14="http://schemas.microsoft.com/office/powerpoint/2010/main" val="222901056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082354"/>
          </a:xfrm>
        </p:spPr>
        <p:txBody>
          <a:bodyPr>
            <a:normAutofit fontScale="90000"/>
          </a:bodyPr>
          <a:lstStyle/>
          <a:p>
            <a:pPr algn="l" rtl="0"/>
            <a:r>
              <a:rPr lang="en-US" sz="2800" u="sng" dirty="0"/>
              <a:t>Graphical </a:t>
            </a:r>
            <a:r>
              <a:rPr lang="en-US" sz="2800" u="sng" dirty="0" smtClean="0"/>
              <a:t>presentation</a:t>
            </a:r>
            <a:br>
              <a:rPr lang="en-US" sz="2800" u="sng" dirty="0" smtClean="0"/>
            </a:br>
            <a:r>
              <a:rPr lang="en-US" sz="2800" dirty="0"/>
              <a:t>It is another method for presenting and summarizing grouped data.</a:t>
            </a:r>
            <a:br>
              <a:rPr lang="en-US" sz="2800" dirty="0"/>
            </a:br>
            <a:r>
              <a:rPr lang="en-US" sz="2800" b="1" u="sng" dirty="0"/>
              <a:t>Graphical presentation for qualitative data:</a:t>
            </a:r>
            <a:r>
              <a:rPr lang="en-US" sz="2800" dirty="0"/>
              <a:t/>
            </a:r>
            <a:br>
              <a:rPr lang="en-US" sz="2800" dirty="0"/>
            </a:br>
            <a:r>
              <a:rPr lang="en-US" sz="2800" b="1" dirty="0"/>
              <a:t>1- </a:t>
            </a:r>
            <a:r>
              <a:rPr lang="en-US" sz="2800" b="1" u="sng" dirty="0"/>
              <a:t>Bar chart:</a:t>
            </a:r>
            <a:r>
              <a:rPr lang="en-US" sz="2800" b="1" dirty="0"/>
              <a:t>  </a:t>
            </a:r>
            <a:r>
              <a:rPr lang="en-US" sz="2800" dirty="0"/>
              <a:t>Bar chart is a graph that displays the classes (characteristics) on the horizontal axis and the frequency on the vertical axis.</a:t>
            </a:r>
            <a:br>
              <a:rPr lang="en-US" sz="2800" dirty="0"/>
            </a:br>
            <a:r>
              <a:rPr lang="en-US" sz="2800" b="1" dirty="0"/>
              <a:t>Example (1): Draw the bar chart from the following data:</a:t>
            </a:r>
            <a:r>
              <a:rPr lang="en-US" sz="2800" dirty="0"/>
              <a:t/>
            </a:r>
            <a:br>
              <a:rPr lang="en-US" sz="2800" dirty="0"/>
            </a:br>
            <a:endParaRPr lang="en-US" sz="2800" dirty="0"/>
          </a:p>
        </p:txBody>
      </p:sp>
      <p:graphicFrame>
        <p:nvGraphicFramePr>
          <p:cNvPr id="3" name="Table 2"/>
          <p:cNvGraphicFramePr>
            <a:graphicFrameLocks noGrp="1"/>
          </p:cNvGraphicFramePr>
          <p:nvPr>
            <p:extLst>
              <p:ext uri="{D42A27DB-BD31-4B8C-83A1-F6EECF244321}">
                <p14:modId xmlns:p14="http://schemas.microsoft.com/office/powerpoint/2010/main" val="3322971567"/>
              </p:ext>
            </p:extLst>
          </p:nvPr>
        </p:nvGraphicFramePr>
        <p:xfrm>
          <a:off x="755576" y="3356992"/>
          <a:ext cx="2571768" cy="2123440"/>
        </p:xfrm>
        <a:graphic>
          <a:graphicData uri="http://schemas.openxmlformats.org/drawingml/2006/table">
            <a:tbl>
              <a:tblPr rtl="1" firstRow="1" bandRow="1">
                <a:tableStyleId>{5C22544A-7EE6-4342-B048-85BDC9FD1C3A}</a:tableStyleId>
              </a:tblPr>
              <a:tblGrid>
                <a:gridCol w="1285884"/>
                <a:gridCol w="1285884"/>
              </a:tblGrid>
              <a:tr h="0">
                <a:tc>
                  <a:txBody>
                    <a:bodyPr/>
                    <a:lstStyle/>
                    <a:p>
                      <a:pPr algn="l" rtl="0"/>
                      <a:r>
                        <a:rPr lang="en-US" dirty="0" smtClean="0"/>
                        <a:t>Frequency (fi)</a:t>
                      </a:r>
                      <a:endParaRPr lang="ar-IQ" dirty="0"/>
                    </a:p>
                  </a:txBody>
                  <a:tcPr/>
                </a:tc>
                <a:tc>
                  <a:txBody>
                    <a:bodyPr/>
                    <a:lstStyle/>
                    <a:p>
                      <a:pPr algn="l" rtl="0"/>
                      <a:r>
                        <a:rPr lang="en-US" dirty="0" smtClean="0"/>
                        <a:t>classes</a:t>
                      </a:r>
                      <a:endParaRPr lang="ar-IQ" dirty="0"/>
                    </a:p>
                  </a:txBody>
                  <a:tcPr/>
                </a:tc>
              </a:tr>
              <a:tr h="370840">
                <a:tc>
                  <a:txBody>
                    <a:bodyPr/>
                    <a:lstStyle/>
                    <a:p>
                      <a:pPr algn="l" rtl="0"/>
                      <a:r>
                        <a:rPr lang="en-US" dirty="0" smtClean="0"/>
                        <a:t>5</a:t>
                      </a:r>
                      <a:endParaRPr lang="ar-IQ" dirty="0"/>
                    </a:p>
                  </a:txBody>
                  <a:tcPr/>
                </a:tc>
                <a:tc>
                  <a:txBody>
                    <a:bodyPr/>
                    <a:lstStyle/>
                    <a:p>
                      <a:pPr algn="l" rtl="0"/>
                      <a:r>
                        <a:rPr lang="en-US" sz="1800" kern="1200" dirty="0" smtClean="0">
                          <a:solidFill>
                            <a:schemeClr val="dk1"/>
                          </a:solidFill>
                          <a:effectLst/>
                          <a:latin typeface="+mn-lt"/>
                          <a:ea typeface="+mn-ea"/>
                          <a:cs typeface="+mn-cs"/>
                        </a:rPr>
                        <a:t>Black</a:t>
                      </a:r>
                      <a:endParaRPr lang="ar-IQ" dirty="0"/>
                    </a:p>
                  </a:txBody>
                  <a:tcPr/>
                </a:tc>
              </a:tr>
              <a:tr h="370840">
                <a:tc>
                  <a:txBody>
                    <a:bodyPr/>
                    <a:lstStyle/>
                    <a:p>
                      <a:pPr algn="l" rtl="0"/>
                      <a:r>
                        <a:rPr lang="en-US" dirty="0" smtClean="0"/>
                        <a:t>3</a:t>
                      </a:r>
                      <a:endParaRPr lang="ar-IQ" dirty="0"/>
                    </a:p>
                  </a:txBody>
                  <a:tcPr/>
                </a:tc>
                <a:tc>
                  <a:txBody>
                    <a:bodyPr/>
                    <a:lstStyle/>
                    <a:p>
                      <a:pPr algn="l" rtl="0"/>
                      <a:r>
                        <a:rPr lang="en-US" sz="1800" dirty="0" smtClean="0"/>
                        <a:t>Brown </a:t>
                      </a:r>
                      <a:endParaRPr lang="ar-IQ" dirty="0"/>
                    </a:p>
                  </a:txBody>
                  <a:tcPr/>
                </a:tc>
              </a:tr>
              <a:tr h="370840">
                <a:tc>
                  <a:txBody>
                    <a:bodyPr/>
                    <a:lstStyle/>
                    <a:p>
                      <a:pPr algn="l" rtl="0"/>
                      <a:r>
                        <a:rPr lang="en-US" dirty="0" smtClean="0"/>
                        <a:t>2</a:t>
                      </a:r>
                      <a:endParaRPr lang="ar-IQ" dirty="0"/>
                    </a:p>
                  </a:txBody>
                  <a:tcPr/>
                </a:tc>
                <a:tc>
                  <a:txBody>
                    <a:bodyPr/>
                    <a:lstStyle/>
                    <a:p>
                      <a:pPr algn="l" rtl="0"/>
                      <a:r>
                        <a:rPr lang="en-US" sz="1800" dirty="0" smtClean="0"/>
                        <a:t>Blue </a:t>
                      </a:r>
                      <a:endParaRPr lang="ar-IQ" dirty="0"/>
                    </a:p>
                  </a:txBody>
                  <a:tcPr/>
                </a:tc>
              </a:tr>
              <a:tr h="370840">
                <a:tc>
                  <a:txBody>
                    <a:bodyPr/>
                    <a:lstStyle/>
                    <a:p>
                      <a:pPr algn="l" rtl="0"/>
                      <a:r>
                        <a:rPr lang="en-US" dirty="0" smtClean="0"/>
                        <a:t>10</a:t>
                      </a:r>
                      <a:endParaRPr lang="ar-IQ" dirty="0"/>
                    </a:p>
                  </a:txBody>
                  <a:tcPr/>
                </a:tc>
                <a:tc>
                  <a:txBody>
                    <a:bodyPr/>
                    <a:lstStyle/>
                    <a:p>
                      <a:pPr algn="l" rtl="0"/>
                      <a:r>
                        <a:rPr lang="en-US" b="1" dirty="0" smtClean="0">
                          <a:solidFill>
                            <a:srgbClr val="FF0000"/>
                          </a:solidFill>
                        </a:rPr>
                        <a:t>Total</a:t>
                      </a:r>
                      <a:endParaRPr lang="ar-IQ" b="1" dirty="0">
                        <a:solidFill>
                          <a:srgbClr val="FF0000"/>
                        </a:solidFill>
                      </a:endParaRPr>
                    </a:p>
                  </a:txBody>
                  <a:tcPr/>
                </a:tc>
              </a:tr>
            </a:tbl>
          </a:graphicData>
        </a:graphic>
      </p:graphicFrame>
      <p:pic>
        <p:nvPicPr>
          <p:cNvPr id="4" name="Picture 3"/>
          <p:cNvPicPr>
            <a:picLocks noChangeAspect="1"/>
          </p:cNvPicPr>
          <p:nvPr/>
        </p:nvPicPr>
        <p:blipFill>
          <a:blip r:embed="rId2"/>
          <a:stretch>
            <a:fillRect/>
          </a:stretch>
        </p:blipFill>
        <p:spPr>
          <a:xfrm>
            <a:off x="4932040" y="3356992"/>
            <a:ext cx="3384376" cy="2881892"/>
          </a:xfrm>
          <a:prstGeom prst="rect">
            <a:avLst/>
          </a:prstGeom>
        </p:spPr>
      </p:pic>
    </p:spTree>
    <p:extLst>
      <p:ext uri="{BB962C8B-B14F-4D97-AF65-F5344CB8AC3E}">
        <p14:creationId xmlns:p14="http://schemas.microsoft.com/office/powerpoint/2010/main" val="314367546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itle 1"/>
              <p:cNvSpPr>
                <a:spLocks noGrp="1"/>
              </p:cNvSpPr>
              <p:nvPr>
                <p:ph type="title"/>
              </p:nvPr>
            </p:nvSpPr>
            <p:spPr>
              <a:xfrm>
                <a:off x="457200" y="274638"/>
                <a:ext cx="8229600" cy="2866330"/>
              </a:xfrm>
            </p:spPr>
            <p:txBody>
              <a:bodyPr>
                <a:normAutofit/>
              </a:bodyPr>
              <a:lstStyle/>
              <a:p>
                <a:pPr algn="l" rtl="0"/>
                <a:r>
                  <a:rPr lang="en-US" sz="2800" b="1" dirty="0" smtClean="0"/>
                  <a:t>2- </a:t>
                </a:r>
                <a:r>
                  <a:rPr lang="en-US" sz="2800" b="1" u="sng" dirty="0"/>
                  <a:t>Pie chart: </a:t>
                </a:r>
                <a:r>
                  <a:rPr lang="en-US" sz="2800" dirty="0"/>
                  <a:t>is a circle divided to number of sectors which are representing characteristics of variable.</a:t>
                </a:r>
                <a:br>
                  <a:rPr lang="en-US" sz="2800" dirty="0"/>
                </a:br>
                <a14:m>
                  <m:oMath xmlns:m="http://schemas.openxmlformats.org/officeDocument/2006/math">
                    <m:r>
                      <a:rPr lang="en-US" sz="2800" b="0" i="1" smtClean="0">
                        <a:latin typeface="Cambria Math" panose="02040503050406030204" pitchFamily="18" charset="0"/>
                      </a:rPr>
                      <m:t>𝑡h𝑒</m:t>
                    </m:r>
                    <m:r>
                      <a:rPr lang="en-US" sz="2800" b="0" i="1" smtClean="0">
                        <a:latin typeface="Cambria Math" panose="02040503050406030204" pitchFamily="18" charset="0"/>
                      </a:rPr>
                      <m:t> </m:t>
                    </m:r>
                    <m:r>
                      <a:rPr lang="en-US" sz="2800" b="0" i="1" smtClean="0">
                        <a:latin typeface="Cambria Math" panose="02040503050406030204" pitchFamily="18" charset="0"/>
                      </a:rPr>
                      <m:t>𝑎𝑛𝑔𝑙𝑒</m:t>
                    </m:r>
                    <m:r>
                      <a:rPr lang="en-US" sz="2800" b="0" i="1" smtClean="0">
                        <a:latin typeface="Cambria Math" panose="02040503050406030204" pitchFamily="18" charset="0"/>
                      </a:rPr>
                      <m:t> </m:t>
                    </m:r>
                    <m:r>
                      <a:rPr lang="en-US" sz="2800" b="0" i="1" smtClean="0">
                        <a:latin typeface="Cambria Math" panose="02040503050406030204" pitchFamily="18" charset="0"/>
                      </a:rPr>
                      <m:t>𝑜𝑓</m:t>
                    </m:r>
                    <m:r>
                      <a:rPr lang="en-US" sz="2800" b="0" i="1" smtClean="0">
                        <a:latin typeface="Cambria Math" panose="02040503050406030204" pitchFamily="18" charset="0"/>
                      </a:rPr>
                      <m:t> </m:t>
                    </m:r>
                    <m:r>
                      <a:rPr lang="en-US" sz="2800" b="0" i="1" smtClean="0">
                        <a:latin typeface="Cambria Math" panose="02040503050406030204" pitchFamily="18" charset="0"/>
                      </a:rPr>
                      <m:t>𝑒𝑎𝑐h</m:t>
                    </m:r>
                    <m:r>
                      <a:rPr lang="en-US" sz="2800" b="0" i="1" smtClean="0">
                        <a:latin typeface="Cambria Math" panose="02040503050406030204" pitchFamily="18" charset="0"/>
                      </a:rPr>
                      <m:t> </m:t>
                    </m:r>
                    <m:r>
                      <a:rPr lang="en-US" sz="2800" b="0" i="1" smtClean="0">
                        <a:latin typeface="Cambria Math" panose="02040503050406030204" pitchFamily="18" charset="0"/>
                      </a:rPr>
                      <m:t>𝑠𝑒𝑐𝑡𝑜𝑟</m:t>
                    </m:r>
                    <m:r>
                      <a:rPr lang="en-US" sz="2800" b="0" i="1" smtClean="0">
                        <a:latin typeface="Cambria Math" panose="02040503050406030204" pitchFamily="18" charset="0"/>
                      </a:rPr>
                      <m:t>=</m:t>
                    </m:r>
                    <m:f>
                      <m:fPr>
                        <m:ctrlPr>
                          <a:rPr lang="en-US" sz="2800" b="0" i="1" smtClean="0">
                            <a:latin typeface="Cambria Math" panose="02040503050406030204" pitchFamily="18" charset="0"/>
                          </a:rPr>
                        </m:ctrlPr>
                      </m:fPr>
                      <m:num>
                        <m:sSub>
                          <m:sSubPr>
                            <m:ctrlPr>
                              <a:rPr lang="en-US" sz="2800" b="0" i="1" smtClean="0">
                                <a:latin typeface="Cambria Math" panose="02040503050406030204" pitchFamily="18" charset="0"/>
                              </a:rPr>
                            </m:ctrlPr>
                          </m:sSubPr>
                          <m:e>
                            <m:r>
                              <a:rPr lang="en-US" sz="2800" b="0" i="1" smtClean="0">
                                <a:latin typeface="Cambria Math" panose="02040503050406030204" pitchFamily="18" charset="0"/>
                              </a:rPr>
                              <m:t>𝑓</m:t>
                            </m:r>
                          </m:e>
                          <m:sub>
                            <m:r>
                              <a:rPr lang="en-US" sz="2800" b="0" i="1" smtClean="0">
                                <a:latin typeface="Cambria Math" panose="02040503050406030204" pitchFamily="18" charset="0"/>
                              </a:rPr>
                              <m:t>𝑖</m:t>
                            </m:r>
                          </m:sub>
                        </m:sSub>
                      </m:num>
                      <m:den>
                        <m:nary>
                          <m:naryPr>
                            <m:chr m:val="∑"/>
                            <m:ctrlPr>
                              <a:rPr lang="en-US" sz="2800" b="0" i="1" smtClean="0">
                                <a:latin typeface="Cambria Math" panose="02040503050406030204" pitchFamily="18" charset="0"/>
                              </a:rPr>
                            </m:ctrlPr>
                          </m:naryPr>
                          <m:sub>
                            <m:r>
                              <m:rPr>
                                <m:brk m:alnAt="23"/>
                              </m:rPr>
                              <a:rPr lang="en-US" sz="2800" b="0" i="1" smtClean="0">
                                <a:latin typeface="Cambria Math" panose="02040503050406030204" pitchFamily="18" charset="0"/>
                              </a:rPr>
                              <m:t>𝑖</m:t>
                            </m:r>
                            <m:r>
                              <a:rPr lang="en-US" sz="2800" b="0" i="1" smtClean="0">
                                <a:latin typeface="Cambria Math" panose="02040503050406030204" pitchFamily="18" charset="0"/>
                              </a:rPr>
                              <m:t>=</m:t>
                            </m:r>
                            <m:r>
                              <m:rPr>
                                <m:brk m:alnAt="23"/>
                              </m:rPr>
                              <a:rPr lang="en-US" sz="2800" b="0" i="1" smtClean="0">
                                <a:latin typeface="Cambria Math" panose="02040503050406030204" pitchFamily="18" charset="0"/>
                              </a:rPr>
                              <m:t>1</m:t>
                            </m:r>
                          </m:sub>
                          <m:sup>
                            <m:r>
                              <a:rPr lang="en-US" sz="2800" b="0" i="1" smtClean="0">
                                <a:latin typeface="Cambria Math" panose="02040503050406030204" pitchFamily="18" charset="0"/>
                              </a:rPr>
                              <m:t>𝑛</m:t>
                            </m:r>
                          </m:sup>
                          <m:e>
                            <m:sSub>
                              <m:sSubPr>
                                <m:ctrlPr>
                                  <a:rPr lang="en-US" sz="2800" b="0" i="1" smtClean="0">
                                    <a:latin typeface="Cambria Math" panose="02040503050406030204" pitchFamily="18" charset="0"/>
                                  </a:rPr>
                                </m:ctrlPr>
                              </m:sSubPr>
                              <m:e>
                                <m:r>
                                  <a:rPr lang="en-US" sz="2800" b="0" i="1" smtClean="0">
                                    <a:latin typeface="Cambria Math" panose="02040503050406030204" pitchFamily="18" charset="0"/>
                                  </a:rPr>
                                  <m:t>𝑓</m:t>
                                </m:r>
                              </m:e>
                              <m:sub>
                                <m:r>
                                  <a:rPr lang="en-US" sz="2800" b="0" i="1" smtClean="0">
                                    <a:latin typeface="Cambria Math" panose="02040503050406030204" pitchFamily="18" charset="0"/>
                                  </a:rPr>
                                  <m:t>𝑖</m:t>
                                </m:r>
                              </m:sub>
                            </m:sSub>
                          </m:e>
                        </m:nary>
                      </m:den>
                    </m:f>
                  </m:oMath>
                </a14:m>
                <a:r>
                  <a:rPr lang="en-US" sz="2800" dirty="0" smtClean="0"/>
                  <a:t>*360</a:t>
                </a:r>
                <a:endParaRPr lang="en-US" sz="2800" dirty="0"/>
              </a:p>
            </p:txBody>
          </p:sp>
        </mc:Choice>
        <mc:Fallback xmlns="">
          <p:sp>
            <p:nvSpPr>
              <p:cNvPr id="2" name="Title 1"/>
              <p:cNvSpPr>
                <a:spLocks noGrp="1" noRot="1" noChangeAspect="1" noMove="1" noResize="1" noEditPoints="1" noAdjustHandles="1" noChangeArrowheads="1" noChangeShapeType="1" noTextEdit="1"/>
              </p:cNvSpPr>
              <p:nvPr>
                <p:ph type="title"/>
              </p:nvPr>
            </p:nvSpPr>
            <p:spPr>
              <a:xfrm>
                <a:off x="457200" y="274638"/>
                <a:ext cx="8229600" cy="2866330"/>
              </a:xfrm>
              <a:blipFill rotWithShape="0">
                <a:blip r:embed="rId2"/>
                <a:stretch>
                  <a:fillRect l="-1481"/>
                </a:stretch>
              </a:blipFill>
            </p:spPr>
            <p:txBody>
              <a:bodyPr/>
              <a:lstStyle/>
              <a:p>
                <a:r>
                  <a:rPr lang="en-US">
                    <a:noFill/>
                  </a:rPr>
                  <a:t> </a:t>
                </a:r>
              </a:p>
            </p:txBody>
          </p:sp>
        </mc:Fallback>
      </mc:AlternateContent>
      <p:sp>
        <p:nvSpPr>
          <p:cNvPr id="3" name="Rectangle 2"/>
          <p:cNvSpPr/>
          <p:nvPr/>
        </p:nvSpPr>
        <p:spPr>
          <a:xfrm>
            <a:off x="457200" y="3064285"/>
            <a:ext cx="8507288" cy="1083374"/>
          </a:xfrm>
          <a:prstGeom prst="rect">
            <a:avLst/>
          </a:prstGeom>
        </p:spPr>
        <p:txBody>
          <a:bodyPr wrap="square">
            <a:spAutoFit/>
          </a:bodyPr>
          <a:lstStyle/>
          <a:p>
            <a:pPr algn="l" rtl="0">
              <a:lnSpc>
                <a:spcPct val="115000"/>
              </a:lnSpc>
              <a:spcAft>
                <a:spcPts val="1000"/>
              </a:spcAft>
            </a:pPr>
            <a:r>
              <a:rPr lang="en-US" sz="2800" b="1" dirty="0">
                <a:latin typeface="Times New Roman" panose="02020603050405020304" pitchFamily="18" charset="0"/>
                <a:ea typeface="Calibri" panose="020F0502020204030204" pitchFamily="34" charset="0"/>
                <a:cs typeface="Arial" panose="020B0604020202020204" pitchFamily="34" charset="0"/>
              </a:rPr>
              <a:t>Example (1): Draw the bar chart from the following data:</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pic>
        <p:nvPicPr>
          <p:cNvPr id="4" name="Picture 3"/>
          <p:cNvPicPr>
            <a:picLocks noChangeAspect="1"/>
          </p:cNvPicPr>
          <p:nvPr/>
        </p:nvPicPr>
        <p:blipFill>
          <a:blip r:embed="rId3"/>
          <a:stretch>
            <a:fillRect/>
          </a:stretch>
        </p:blipFill>
        <p:spPr>
          <a:xfrm>
            <a:off x="5076056" y="3739864"/>
            <a:ext cx="3610744" cy="2768237"/>
          </a:xfrm>
          <a:prstGeom prst="rect">
            <a:avLst/>
          </a:prstGeom>
        </p:spPr>
      </p:pic>
      <p:graphicFrame>
        <p:nvGraphicFramePr>
          <p:cNvPr id="5" name="Table 4"/>
          <p:cNvGraphicFramePr>
            <a:graphicFrameLocks noGrp="1"/>
          </p:cNvGraphicFramePr>
          <p:nvPr>
            <p:extLst>
              <p:ext uri="{D42A27DB-BD31-4B8C-83A1-F6EECF244321}">
                <p14:modId xmlns:p14="http://schemas.microsoft.com/office/powerpoint/2010/main" val="3287522924"/>
              </p:ext>
            </p:extLst>
          </p:nvPr>
        </p:nvGraphicFramePr>
        <p:xfrm>
          <a:off x="1475656" y="4140349"/>
          <a:ext cx="2571768" cy="2123440"/>
        </p:xfrm>
        <a:graphic>
          <a:graphicData uri="http://schemas.openxmlformats.org/drawingml/2006/table">
            <a:tbl>
              <a:tblPr rtl="1" firstRow="1" bandRow="1">
                <a:tableStyleId>{5C22544A-7EE6-4342-B048-85BDC9FD1C3A}</a:tableStyleId>
              </a:tblPr>
              <a:tblGrid>
                <a:gridCol w="1285884"/>
                <a:gridCol w="1285884"/>
              </a:tblGrid>
              <a:tr h="0">
                <a:tc>
                  <a:txBody>
                    <a:bodyPr/>
                    <a:lstStyle/>
                    <a:p>
                      <a:pPr algn="l" rtl="0"/>
                      <a:r>
                        <a:rPr lang="en-US" dirty="0" smtClean="0"/>
                        <a:t>Frequency (fi)</a:t>
                      </a:r>
                      <a:endParaRPr lang="ar-IQ" dirty="0"/>
                    </a:p>
                  </a:txBody>
                  <a:tcPr/>
                </a:tc>
                <a:tc>
                  <a:txBody>
                    <a:bodyPr/>
                    <a:lstStyle/>
                    <a:p>
                      <a:pPr algn="l" rtl="0"/>
                      <a:r>
                        <a:rPr lang="en-US" dirty="0" smtClean="0"/>
                        <a:t>classes</a:t>
                      </a:r>
                      <a:endParaRPr lang="ar-IQ" dirty="0"/>
                    </a:p>
                  </a:txBody>
                  <a:tcPr/>
                </a:tc>
              </a:tr>
              <a:tr h="370840">
                <a:tc>
                  <a:txBody>
                    <a:bodyPr/>
                    <a:lstStyle/>
                    <a:p>
                      <a:pPr algn="l" rtl="0"/>
                      <a:r>
                        <a:rPr lang="en-US" dirty="0" smtClean="0"/>
                        <a:t>5</a:t>
                      </a:r>
                      <a:endParaRPr lang="ar-IQ" dirty="0"/>
                    </a:p>
                  </a:txBody>
                  <a:tcPr/>
                </a:tc>
                <a:tc>
                  <a:txBody>
                    <a:bodyPr/>
                    <a:lstStyle/>
                    <a:p>
                      <a:pPr algn="l" rtl="0"/>
                      <a:r>
                        <a:rPr lang="en-US" sz="1800" kern="1200" dirty="0" smtClean="0">
                          <a:solidFill>
                            <a:schemeClr val="dk1"/>
                          </a:solidFill>
                          <a:effectLst/>
                          <a:latin typeface="+mn-lt"/>
                          <a:ea typeface="+mn-ea"/>
                          <a:cs typeface="+mn-cs"/>
                        </a:rPr>
                        <a:t>Black</a:t>
                      </a:r>
                      <a:endParaRPr lang="ar-IQ" dirty="0"/>
                    </a:p>
                  </a:txBody>
                  <a:tcPr/>
                </a:tc>
              </a:tr>
              <a:tr h="370840">
                <a:tc>
                  <a:txBody>
                    <a:bodyPr/>
                    <a:lstStyle/>
                    <a:p>
                      <a:pPr algn="l" rtl="0"/>
                      <a:r>
                        <a:rPr lang="en-US" dirty="0" smtClean="0"/>
                        <a:t>3</a:t>
                      </a:r>
                      <a:endParaRPr lang="ar-IQ" dirty="0"/>
                    </a:p>
                  </a:txBody>
                  <a:tcPr/>
                </a:tc>
                <a:tc>
                  <a:txBody>
                    <a:bodyPr/>
                    <a:lstStyle/>
                    <a:p>
                      <a:pPr algn="l" rtl="0"/>
                      <a:r>
                        <a:rPr lang="en-US" sz="1800" dirty="0" smtClean="0"/>
                        <a:t>Brown </a:t>
                      </a:r>
                      <a:endParaRPr lang="ar-IQ" dirty="0"/>
                    </a:p>
                  </a:txBody>
                  <a:tcPr/>
                </a:tc>
              </a:tr>
              <a:tr h="370840">
                <a:tc>
                  <a:txBody>
                    <a:bodyPr/>
                    <a:lstStyle/>
                    <a:p>
                      <a:pPr algn="l" rtl="0"/>
                      <a:r>
                        <a:rPr lang="en-US" dirty="0" smtClean="0"/>
                        <a:t>2</a:t>
                      </a:r>
                      <a:endParaRPr lang="ar-IQ" dirty="0"/>
                    </a:p>
                  </a:txBody>
                  <a:tcPr/>
                </a:tc>
                <a:tc>
                  <a:txBody>
                    <a:bodyPr/>
                    <a:lstStyle/>
                    <a:p>
                      <a:pPr algn="l" rtl="0"/>
                      <a:r>
                        <a:rPr lang="en-US" sz="1800" dirty="0" smtClean="0"/>
                        <a:t>Blue </a:t>
                      </a:r>
                      <a:endParaRPr lang="ar-IQ" dirty="0"/>
                    </a:p>
                  </a:txBody>
                  <a:tcPr/>
                </a:tc>
              </a:tr>
              <a:tr h="370840">
                <a:tc>
                  <a:txBody>
                    <a:bodyPr/>
                    <a:lstStyle/>
                    <a:p>
                      <a:pPr algn="l" rtl="0"/>
                      <a:r>
                        <a:rPr lang="en-US" dirty="0" smtClean="0"/>
                        <a:t>10</a:t>
                      </a:r>
                      <a:endParaRPr lang="ar-IQ" dirty="0"/>
                    </a:p>
                  </a:txBody>
                  <a:tcPr/>
                </a:tc>
                <a:tc>
                  <a:txBody>
                    <a:bodyPr/>
                    <a:lstStyle/>
                    <a:p>
                      <a:pPr algn="l" rtl="0"/>
                      <a:r>
                        <a:rPr lang="en-US" b="1" dirty="0" smtClean="0">
                          <a:solidFill>
                            <a:srgbClr val="FF0000"/>
                          </a:solidFill>
                        </a:rPr>
                        <a:t>Total</a:t>
                      </a:r>
                      <a:endParaRPr lang="ar-IQ" b="1" dirty="0">
                        <a:solidFill>
                          <a:srgbClr val="FF0000"/>
                        </a:solidFill>
                      </a:endParaRPr>
                    </a:p>
                  </a:txBody>
                  <a:tcPr/>
                </a:tc>
              </a:tr>
            </a:tbl>
          </a:graphicData>
        </a:graphic>
      </p:graphicFrame>
    </p:spTree>
    <p:extLst>
      <p:ext uri="{BB962C8B-B14F-4D97-AF65-F5344CB8AC3E}">
        <p14:creationId xmlns:p14="http://schemas.microsoft.com/office/powerpoint/2010/main" val="10450943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250706"/>
          </a:xfrm>
        </p:spPr>
        <p:txBody>
          <a:bodyPr>
            <a:noAutofit/>
          </a:bodyPr>
          <a:lstStyle/>
          <a:p>
            <a:pPr algn="l"/>
            <a:r>
              <a:rPr lang="en-US" sz="3200" b="1" dirty="0">
                <a:solidFill>
                  <a:srgbClr val="CC3300"/>
                </a:solidFill>
              </a:rPr>
              <a:t>Descriptive</a:t>
            </a:r>
            <a:r>
              <a:rPr lang="en-US" sz="3200" b="1" dirty="0"/>
              <a:t> </a:t>
            </a:r>
            <a:r>
              <a:rPr lang="en-US" sz="3200" b="1" dirty="0">
                <a:solidFill>
                  <a:srgbClr val="CC3300"/>
                </a:solidFill>
              </a:rPr>
              <a:t>statistics</a:t>
            </a:r>
            <a:r>
              <a:rPr lang="en-US" sz="2800" dirty="0"/>
              <a:t> </a:t>
            </a:r>
            <a:r>
              <a:rPr lang="en-US" sz="3600" b="1" dirty="0"/>
              <a:t>:</a:t>
            </a:r>
            <a:r>
              <a:rPr lang="en-US" sz="3600" dirty="0"/>
              <a:t> Consists numerical and graphical technique to summarize and present the data.</a:t>
            </a:r>
            <a:br>
              <a:rPr lang="en-US" sz="3600" dirty="0"/>
            </a:br>
            <a:r>
              <a:rPr lang="en-US" sz="3200" b="1" dirty="0">
                <a:solidFill>
                  <a:srgbClr val="CC3300"/>
                </a:solidFill>
              </a:rPr>
              <a:t/>
            </a:r>
            <a:br>
              <a:rPr lang="en-US" sz="3200" b="1" dirty="0">
                <a:solidFill>
                  <a:srgbClr val="CC3300"/>
                </a:solidFill>
              </a:rPr>
            </a:br>
            <a:r>
              <a:rPr lang="en-US" sz="900" dirty="0"/>
              <a:t/>
            </a:r>
            <a:br>
              <a:rPr lang="en-US" sz="900" dirty="0"/>
            </a:br>
            <a:r>
              <a:rPr lang="en-US" sz="3200" b="1" dirty="0">
                <a:solidFill>
                  <a:srgbClr val="CC3300"/>
                </a:solidFill>
              </a:rPr>
              <a:t>Inferential</a:t>
            </a:r>
            <a:r>
              <a:rPr lang="en-US" sz="3200" b="1" dirty="0"/>
              <a:t> </a:t>
            </a:r>
            <a:r>
              <a:rPr lang="en-US" sz="3200" b="1" dirty="0">
                <a:solidFill>
                  <a:srgbClr val="CC3300"/>
                </a:solidFill>
              </a:rPr>
              <a:t>statistics </a:t>
            </a:r>
            <a:r>
              <a:rPr lang="en-US" sz="3200" b="1" dirty="0"/>
              <a:t>:</a:t>
            </a:r>
            <a:r>
              <a:rPr lang="en-US" sz="3200" dirty="0"/>
              <a:t> Consists hypothesis testing, and estimations for generalizing sample results on population.</a:t>
            </a:r>
            <a:br>
              <a:rPr lang="en-US" sz="3200" dirty="0"/>
            </a:br>
            <a:endParaRPr lang="en-US" sz="3200" dirty="0"/>
          </a:p>
        </p:txBody>
      </p:sp>
    </p:spTree>
    <p:extLst>
      <p:ext uri="{BB962C8B-B14F-4D97-AF65-F5344CB8AC3E}">
        <p14:creationId xmlns:p14="http://schemas.microsoft.com/office/powerpoint/2010/main" val="9984478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4"/>
          <p:cNvSpPr>
            <a:spLocks noGrp="1"/>
          </p:cNvSpPr>
          <p:nvPr>
            <p:ph type="sldNum" sz="quarter" idx="12"/>
          </p:nvPr>
        </p:nvSpPr>
        <p:spPr>
          <a:noFill/>
        </p:spPr>
        <p:txBody>
          <a:bodyPr/>
          <a:lstStyle/>
          <a:p>
            <a:fld id="{7BFFBF16-3D90-46BB-A6FD-9310E45E7BB8}" type="slidenum">
              <a:rPr lang="ar-SA" smtClean="0">
                <a:latin typeface="Arial" pitchFamily="34" charset="0"/>
                <a:cs typeface="Arial" pitchFamily="34" charset="0"/>
              </a:rPr>
              <a:pPr/>
              <a:t>4</a:t>
            </a:fld>
            <a:endParaRPr lang="en-US" dirty="0" smtClean="0">
              <a:latin typeface="Arial" pitchFamily="34" charset="0"/>
              <a:cs typeface="Arial" pitchFamily="34" charset="0"/>
            </a:endParaRPr>
          </a:p>
        </p:txBody>
      </p:sp>
      <p:sp>
        <p:nvSpPr>
          <p:cNvPr id="27651" name="Rectangle 4"/>
          <p:cNvSpPr>
            <a:spLocks noGrp="1" noChangeArrowheads="1"/>
          </p:cNvSpPr>
          <p:nvPr>
            <p:ph type="title"/>
          </p:nvPr>
        </p:nvSpPr>
        <p:spPr>
          <a:xfrm>
            <a:off x="457200" y="274638"/>
            <a:ext cx="8229600" cy="6049962"/>
          </a:xfrm>
        </p:spPr>
        <p:txBody>
          <a:bodyPr>
            <a:normAutofit/>
          </a:bodyPr>
          <a:lstStyle/>
          <a:p>
            <a:pPr algn="l"/>
            <a:r>
              <a:rPr lang="en-US" sz="4000" b="1" u="sng" dirty="0">
                <a:solidFill>
                  <a:srgbClr val="FF0000"/>
                </a:solidFill>
              </a:rPr>
              <a:t>Variable:</a:t>
            </a:r>
            <a:r>
              <a:rPr lang="en-US" sz="4000" u="sng" dirty="0">
                <a:solidFill>
                  <a:srgbClr val="FF0000"/>
                </a:solidFill>
              </a:rPr>
              <a:t> </a:t>
            </a:r>
            <a:r>
              <a:rPr lang="en-US" sz="4000" dirty="0"/>
              <a:t/>
            </a:r>
            <a:br>
              <a:rPr lang="en-US" sz="4000" dirty="0"/>
            </a:br>
            <a:r>
              <a:rPr lang="en-US" sz="4000" dirty="0"/>
              <a:t>Variable is any characteristic that takes different values</a:t>
            </a:r>
            <a:r>
              <a:rPr lang="en-US" sz="4000" dirty="0" smtClean="0"/>
              <a:t>.</a:t>
            </a:r>
            <a:br>
              <a:rPr lang="en-US" sz="4000" dirty="0" smtClean="0"/>
            </a:br>
            <a:r>
              <a:rPr lang="en-US" sz="4000" b="1" u="sng" dirty="0">
                <a:solidFill>
                  <a:srgbClr val="FF0000"/>
                </a:solidFill>
              </a:rPr>
              <a:t>Types of Data (Variables):</a:t>
            </a:r>
            <a:r>
              <a:rPr lang="en-US" sz="4000" dirty="0"/>
              <a:t/>
            </a:r>
            <a:br>
              <a:rPr lang="en-US" sz="4000" dirty="0"/>
            </a:br>
            <a:r>
              <a:rPr lang="en-US" sz="4000" b="1" u="sng" dirty="0"/>
              <a:t>First: Qualitative Data (Variables):</a:t>
            </a:r>
            <a:r>
              <a:rPr lang="en-US" sz="4000" b="1" dirty="0"/>
              <a:t> </a:t>
            </a:r>
            <a:r>
              <a:rPr lang="en-US" sz="4000" dirty="0"/>
              <a:t>are variables which assume non-numerical values.</a:t>
            </a:r>
            <a:r>
              <a:rPr lang="en-US" sz="4000" b="1" dirty="0"/>
              <a:t> </a:t>
            </a:r>
            <a:r>
              <a:rPr lang="en-US" sz="4000" dirty="0"/>
              <a:t/>
            </a:r>
            <a:br>
              <a:rPr lang="en-US" sz="4000" dirty="0"/>
            </a:br>
            <a:r>
              <a:rPr lang="en-US" sz="4000" dirty="0"/>
              <a:t/>
            </a:r>
            <a:br>
              <a:rPr lang="en-US" sz="4000" dirty="0"/>
            </a:br>
            <a:endParaRPr lang="en-US" sz="40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514402"/>
          </a:xfrm>
        </p:spPr>
        <p:txBody>
          <a:bodyPr>
            <a:noAutofit/>
          </a:bodyPr>
          <a:lstStyle/>
          <a:p>
            <a:pPr algn="l" rtl="0"/>
            <a:r>
              <a:rPr lang="en-US" sz="3200" b="1" dirty="0"/>
              <a:t> Example: </a:t>
            </a:r>
            <a:r>
              <a:rPr lang="en-US" sz="3200" dirty="0"/>
              <a:t/>
            </a:r>
            <a:br>
              <a:rPr lang="en-US" sz="3200" dirty="0"/>
            </a:br>
            <a:r>
              <a:rPr lang="en-US" sz="3200" dirty="0"/>
              <a:t>   - </a:t>
            </a:r>
            <a:r>
              <a:rPr lang="en-US" sz="3200" dirty="0">
                <a:solidFill>
                  <a:srgbClr val="FF0000"/>
                </a:solidFill>
              </a:rPr>
              <a:t>Gender</a:t>
            </a:r>
            <a:r>
              <a:rPr lang="en-US" sz="3200" dirty="0"/>
              <a:t> (male or </a:t>
            </a:r>
            <a:r>
              <a:rPr lang="en-US" sz="3200" dirty="0" smtClean="0"/>
              <a:t>female).</a:t>
            </a:r>
            <a:br>
              <a:rPr lang="en-US" sz="3200" dirty="0" smtClean="0"/>
            </a:br>
            <a:r>
              <a:rPr lang="en-US" sz="3200" dirty="0" smtClean="0"/>
              <a:t>     </a:t>
            </a:r>
            <a:r>
              <a:rPr lang="en-US" sz="3200" dirty="0"/>
              <a:t>- </a:t>
            </a:r>
            <a:r>
              <a:rPr lang="en-US" sz="3200" dirty="0">
                <a:solidFill>
                  <a:schemeClr val="accent6">
                    <a:lumMod val="75000"/>
                  </a:schemeClr>
                </a:solidFill>
              </a:rPr>
              <a:t>Blood group</a:t>
            </a:r>
            <a:r>
              <a:rPr lang="en-US" sz="3200" dirty="0"/>
              <a:t> (A , B , AB , O)</a:t>
            </a:r>
            <a:br>
              <a:rPr lang="en-US" sz="3200" dirty="0"/>
            </a:br>
            <a:r>
              <a:rPr lang="en-US" sz="3200" dirty="0"/>
              <a:t>   - </a:t>
            </a:r>
            <a:r>
              <a:rPr lang="en-US" sz="3200" dirty="0">
                <a:solidFill>
                  <a:srgbClr val="00B050"/>
                </a:solidFill>
              </a:rPr>
              <a:t>Economic state </a:t>
            </a:r>
            <a:r>
              <a:rPr lang="en-US" sz="3200" dirty="0"/>
              <a:t>(v. good , good , bad)   </a:t>
            </a:r>
            <a:r>
              <a:rPr lang="en-US" sz="3200" dirty="0" smtClean="0"/>
              <a:t/>
            </a:r>
            <a:br>
              <a:rPr lang="en-US" sz="3200" dirty="0" smtClean="0"/>
            </a:br>
            <a:r>
              <a:rPr lang="en-US" sz="3200" dirty="0" smtClean="0"/>
              <a:t>  </a:t>
            </a:r>
            <a:r>
              <a:rPr lang="en-US" sz="3200" dirty="0"/>
              <a:t>- </a:t>
            </a:r>
            <a:r>
              <a:rPr lang="en-US" sz="3200" dirty="0">
                <a:solidFill>
                  <a:schemeClr val="accent2">
                    <a:lumMod val="75000"/>
                  </a:schemeClr>
                </a:solidFill>
              </a:rPr>
              <a:t>Level of education </a:t>
            </a:r>
            <a:r>
              <a:rPr lang="en-US" sz="3200" dirty="0"/>
              <a:t>(primary , secondary , high school)</a:t>
            </a:r>
          </a:p>
        </p:txBody>
      </p:sp>
    </p:spTree>
    <p:extLst>
      <p:ext uri="{BB962C8B-B14F-4D97-AF65-F5344CB8AC3E}">
        <p14:creationId xmlns:p14="http://schemas.microsoft.com/office/powerpoint/2010/main" val="36999609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034682"/>
          </a:xfrm>
        </p:spPr>
        <p:txBody>
          <a:bodyPr>
            <a:normAutofit/>
          </a:bodyPr>
          <a:lstStyle/>
          <a:p>
            <a:pPr lvl="0" algn="l" rtl="0"/>
            <a:r>
              <a:rPr lang="en-US" sz="2800" b="1" u="sng" dirty="0"/>
              <a:t>Types of Qualitative Variables</a:t>
            </a:r>
            <a:r>
              <a:rPr lang="en-US" sz="2800" dirty="0"/>
              <a:t/>
            </a:r>
            <a:br>
              <a:rPr lang="en-US" sz="2800" dirty="0"/>
            </a:br>
            <a:r>
              <a:rPr lang="en-US" sz="2800" b="1" u="sng" dirty="0"/>
              <a:t>1- Nominal Data (Variables):</a:t>
            </a:r>
            <a:r>
              <a:rPr lang="en-US" sz="2800" dirty="0"/>
              <a:t> There is no order among characteristics of variable. </a:t>
            </a:r>
            <a:br>
              <a:rPr lang="en-US" sz="2800" dirty="0"/>
            </a:br>
            <a:r>
              <a:rPr lang="en-US" sz="2800" b="1" dirty="0"/>
              <a:t>      For example: </a:t>
            </a:r>
            <a:r>
              <a:rPr lang="en-US" sz="2800" dirty="0"/>
              <a:t/>
            </a:r>
            <a:br>
              <a:rPr lang="en-US" sz="2800" dirty="0"/>
            </a:br>
            <a:r>
              <a:rPr lang="en-US" sz="2800" dirty="0"/>
              <a:t>     - Gender (male , female).   		</a:t>
            </a:r>
            <a:r>
              <a:rPr lang="en-US" sz="2800" dirty="0" smtClean="0"/>
              <a:t/>
            </a:r>
            <a:br>
              <a:rPr lang="en-US" sz="2800" dirty="0" smtClean="0"/>
            </a:br>
            <a:r>
              <a:rPr lang="en-US" sz="2800" dirty="0" smtClean="0"/>
              <a:t>     </a:t>
            </a:r>
            <a:r>
              <a:rPr lang="en-US" sz="2800" dirty="0"/>
              <a:t>- Blood group (A , B , AB , O)</a:t>
            </a:r>
            <a:br>
              <a:rPr lang="en-US" sz="2800" dirty="0"/>
            </a:br>
            <a:r>
              <a:rPr lang="en-US" sz="2800" b="1" u="sng" dirty="0"/>
              <a:t>2- Ordinal Variable</a:t>
            </a:r>
            <a:r>
              <a:rPr lang="en-US" sz="2800" b="1" dirty="0"/>
              <a:t>:</a:t>
            </a:r>
            <a:r>
              <a:rPr lang="en-US" sz="2800" dirty="0"/>
              <a:t> There is order among characteristics of variable. </a:t>
            </a:r>
            <a:br>
              <a:rPr lang="en-US" sz="2800" dirty="0"/>
            </a:br>
            <a:r>
              <a:rPr lang="en-US" sz="2800" b="1" dirty="0"/>
              <a:t>   Example: </a:t>
            </a:r>
            <a:r>
              <a:rPr lang="en-US" sz="2800" dirty="0"/>
              <a:t>     </a:t>
            </a:r>
            <a:r>
              <a:rPr lang="en-US" sz="2800" dirty="0" smtClean="0"/>
              <a:t/>
            </a:r>
            <a:br>
              <a:rPr lang="en-US" sz="2800" dirty="0" smtClean="0"/>
            </a:br>
            <a:r>
              <a:rPr lang="en-US" sz="2800" dirty="0"/>
              <a:t> </a:t>
            </a:r>
            <a:r>
              <a:rPr lang="en-US" sz="2800" dirty="0" smtClean="0"/>
              <a:t>  - </a:t>
            </a:r>
            <a:r>
              <a:rPr lang="en-US" sz="2800" dirty="0"/>
              <a:t>Level of education (primary, secondary, high school)</a:t>
            </a:r>
            <a:br>
              <a:rPr lang="en-US" sz="2800" dirty="0"/>
            </a:br>
            <a:r>
              <a:rPr lang="en-US" sz="2800" dirty="0"/>
              <a:t>  </a:t>
            </a:r>
            <a:r>
              <a:rPr lang="en-US" sz="2800" dirty="0" smtClean="0"/>
              <a:t> </a:t>
            </a:r>
            <a:r>
              <a:rPr lang="en-US" sz="2800" dirty="0"/>
              <a:t>- Economic state (v. good, good, bad)</a:t>
            </a:r>
            <a:br>
              <a:rPr lang="en-US" sz="2800" dirty="0"/>
            </a:br>
            <a:endParaRPr lang="en-US" sz="2800" dirty="0"/>
          </a:p>
        </p:txBody>
      </p:sp>
    </p:spTree>
    <p:extLst>
      <p:ext uri="{BB962C8B-B14F-4D97-AF65-F5344CB8AC3E}">
        <p14:creationId xmlns:p14="http://schemas.microsoft.com/office/powerpoint/2010/main" val="24571550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22714"/>
          </a:xfrm>
        </p:spPr>
        <p:txBody>
          <a:bodyPr>
            <a:normAutofit fontScale="90000"/>
          </a:bodyPr>
          <a:lstStyle/>
          <a:p>
            <a:pPr algn="l"/>
            <a:r>
              <a:rPr lang="en-US" sz="2800" b="1" u="sng" dirty="0"/>
              <a:t>Second: Quantitative Variables</a:t>
            </a:r>
            <a:r>
              <a:rPr lang="en-US" sz="2800" b="1" dirty="0"/>
              <a:t>: </a:t>
            </a:r>
            <a:r>
              <a:rPr lang="en-US" sz="2800" dirty="0"/>
              <a:t>are variables which assume numerical values. </a:t>
            </a:r>
            <a:br>
              <a:rPr lang="en-US" sz="2800" dirty="0"/>
            </a:br>
            <a:r>
              <a:rPr lang="en-US" sz="2800" b="1" dirty="0"/>
              <a:t>  For example: </a:t>
            </a:r>
            <a:r>
              <a:rPr lang="en-US" sz="2800" dirty="0"/>
              <a:t>     - The number of students    </a:t>
            </a:r>
            <a:r>
              <a:rPr lang="en-US" sz="2800" dirty="0" smtClean="0"/>
              <a:t/>
            </a:r>
            <a:br>
              <a:rPr lang="en-US" sz="2800" dirty="0" smtClean="0"/>
            </a:br>
            <a:r>
              <a:rPr lang="en-US" sz="2800" dirty="0" smtClean="0"/>
              <a:t>    </a:t>
            </a:r>
            <a:r>
              <a:rPr lang="en-US" sz="2800" dirty="0"/>
              <a:t>- Age (54 , 65.6 , 43 , …….).     </a:t>
            </a:r>
            <a:r>
              <a:rPr lang="en-US" sz="2800" dirty="0" smtClean="0"/>
              <a:t/>
            </a:r>
            <a:br>
              <a:rPr lang="en-US" sz="2800" dirty="0" smtClean="0"/>
            </a:br>
            <a:r>
              <a:rPr lang="en-US" sz="2800" dirty="0" smtClean="0"/>
              <a:t> </a:t>
            </a:r>
            <a:r>
              <a:rPr lang="en-US" sz="2800" dirty="0"/>
              <a:t>- Grades of students (78 , 89 , 54 , ……)</a:t>
            </a:r>
            <a:br>
              <a:rPr lang="en-US" sz="2800" dirty="0"/>
            </a:br>
            <a:r>
              <a:rPr lang="en-US" sz="2800" dirty="0" smtClean="0"/>
              <a:t/>
            </a:r>
            <a:br>
              <a:rPr lang="en-US" sz="2800" dirty="0" smtClean="0"/>
            </a:br>
            <a:r>
              <a:rPr lang="en-US" sz="2800" b="1" i="1" u="sng" dirty="0" smtClean="0"/>
              <a:t>Types </a:t>
            </a:r>
            <a:r>
              <a:rPr lang="en-US" sz="2800" b="1" i="1" u="sng" dirty="0"/>
              <a:t>of Quantitative Variables:</a:t>
            </a:r>
            <a:r>
              <a:rPr lang="en-US" sz="2800" dirty="0"/>
              <a:t/>
            </a:r>
            <a:br>
              <a:rPr lang="en-US" sz="2800" dirty="0"/>
            </a:br>
            <a:r>
              <a:rPr lang="en-US" sz="2800" b="1" u="sng" dirty="0"/>
              <a:t>1- Discrete Variables</a:t>
            </a:r>
            <a:r>
              <a:rPr lang="en-US" sz="2800" b="1" dirty="0"/>
              <a:t>: </a:t>
            </a:r>
            <a:r>
              <a:rPr lang="en-US" sz="2800" dirty="0"/>
              <a:t>Usually obtained by counting.</a:t>
            </a:r>
            <a:br>
              <a:rPr lang="en-US" sz="2800" dirty="0"/>
            </a:br>
            <a:r>
              <a:rPr lang="en-US" sz="2800" b="1" dirty="0"/>
              <a:t>For example: </a:t>
            </a:r>
            <a:r>
              <a:rPr lang="en-US" sz="2800" dirty="0"/>
              <a:t>      - The number of students    </a:t>
            </a:r>
            <a:r>
              <a:rPr lang="en-US" sz="2800" dirty="0" smtClean="0"/>
              <a:t/>
            </a:r>
            <a:br>
              <a:rPr lang="en-US" sz="2800" dirty="0" smtClean="0"/>
            </a:br>
            <a:r>
              <a:rPr lang="en-US" sz="2800" dirty="0" smtClean="0"/>
              <a:t>   </a:t>
            </a:r>
            <a:r>
              <a:rPr lang="en-US" sz="2800" dirty="0"/>
              <a:t>- The number of bacteria on a plate,      </a:t>
            </a:r>
            <a:r>
              <a:rPr lang="en-US" sz="2800" dirty="0" smtClean="0"/>
              <a:t/>
            </a:r>
            <a:br>
              <a:rPr lang="en-US" sz="2800" dirty="0" smtClean="0"/>
            </a:br>
            <a:r>
              <a:rPr lang="en-US" sz="2800" dirty="0" smtClean="0"/>
              <a:t> </a:t>
            </a:r>
            <a:r>
              <a:rPr lang="en-US" sz="2800" dirty="0"/>
              <a:t>- The number of children in a family</a:t>
            </a:r>
            <a:br>
              <a:rPr lang="en-US" sz="2800" dirty="0"/>
            </a:br>
            <a:r>
              <a:rPr lang="en-US" sz="2800" dirty="0"/>
              <a:t> </a:t>
            </a:r>
            <a:r>
              <a:rPr lang="en-US" sz="2800" b="1" u="sng" dirty="0"/>
              <a:t>2- Continuous Variables</a:t>
            </a:r>
            <a:r>
              <a:rPr lang="en-US" sz="2800" b="1" dirty="0"/>
              <a:t>: </a:t>
            </a:r>
            <a:r>
              <a:rPr lang="en-US" sz="2800" dirty="0"/>
              <a:t>Usually obtained by measurement. </a:t>
            </a:r>
            <a:br>
              <a:rPr lang="en-US" sz="2800" dirty="0"/>
            </a:br>
            <a:r>
              <a:rPr lang="en-US" sz="2800" b="1" dirty="0"/>
              <a:t>      For </a:t>
            </a:r>
            <a:r>
              <a:rPr lang="en-US" sz="2800" b="1" dirty="0" smtClean="0"/>
              <a:t>example</a:t>
            </a:r>
            <a:r>
              <a:rPr lang="en-US" sz="2800" dirty="0" smtClean="0"/>
              <a:t/>
            </a:r>
            <a:br>
              <a:rPr lang="en-US" sz="2800" dirty="0" smtClean="0"/>
            </a:br>
            <a:r>
              <a:rPr lang="en-US" sz="2800" dirty="0" smtClean="0"/>
              <a:t> </a:t>
            </a:r>
            <a:r>
              <a:rPr lang="en-US" sz="2800" dirty="0"/>
              <a:t>- Age (54, 65.6, 43, …….).     </a:t>
            </a:r>
            <a:r>
              <a:rPr lang="en-US" sz="2800" dirty="0" smtClean="0"/>
              <a:t/>
            </a:r>
            <a:br>
              <a:rPr lang="en-US" sz="2800" dirty="0" smtClean="0"/>
            </a:br>
            <a:r>
              <a:rPr lang="en-US" sz="2800" dirty="0" smtClean="0"/>
              <a:t>- </a:t>
            </a:r>
            <a:r>
              <a:rPr lang="en-US" sz="2800" dirty="0"/>
              <a:t>Height (154, 165.6, 143, …….).</a:t>
            </a:r>
            <a:br>
              <a:rPr lang="en-US" sz="2800" dirty="0"/>
            </a:br>
            <a:endParaRPr lang="en-US" sz="2800" dirty="0"/>
          </a:p>
        </p:txBody>
      </p:sp>
    </p:spTree>
    <p:extLst>
      <p:ext uri="{BB962C8B-B14F-4D97-AF65-F5344CB8AC3E}">
        <p14:creationId xmlns:p14="http://schemas.microsoft.com/office/powerpoint/2010/main" val="11191332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stretch>
            <a:fillRect/>
          </a:stretch>
        </p:blipFill>
        <p:spPr>
          <a:xfrm>
            <a:off x="420682" y="426798"/>
            <a:ext cx="8614717" cy="4946418"/>
          </a:xfrm>
          <a:prstGeom prst="rect">
            <a:avLst/>
          </a:prstGeom>
        </p:spPr>
      </p:pic>
    </p:spTree>
    <p:extLst>
      <p:ext uri="{BB962C8B-B14F-4D97-AF65-F5344CB8AC3E}">
        <p14:creationId xmlns:p14="http://schemas.microsoft.com/office/powerpoint/2010/main" val="13232594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1"/>
          <p:cNvSpPr>
            <a:spLocks noGrp="1" noChangeArrowheads="1"/>
          </p:cNvSpPr>
          <p:nvPr>
            <p:ph type="title"/>
          </p:nvPr>
        </p:nvSpPr>
        <p:spPr bwMode="auto">
          <a:xfrm>
            <a:off x="0" y="1819635"/>
            <a:ext cx="9006549" cy="2585323"/>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599696" tIns="0" rIns="0" bIns="0" numCol="1" anchor="ctr" anchorCtr="0" compatLnSpc="1">
            <a:prstTxWarp prst="textNoShape">
              <a:avLst/>
            </a:prstTxWarp>
            <a:spAutoFit/>
          </a:bodyPr>
          <a:lstStyle/>
          <a:p>
            <a:pPr marL="0" marR="0" lvl="0" indent="0" algn="justLow" defTabSz="914400" rtl="0" eaLnBrk="0" fontAlgn="base" latinLnBrk="0" hangingPunct="0">
              <a:lnSpc>
                <a:spcPct val="100000"/>
              </a:lnSpc>
              <a:spcBef>
                <a:spcPct val="0"/>
              </a:spcBef>
              <a:spcAft>
                <a:spcPct val="0"/>
              </a:spcAft>
              <a:buClrTx/>
              <a:buSzTx/>
              <a:buFontTx/>
              <a:buNone/>
              <a:tabLst/>
            </a:pPr>
            <a:r>
              <a:rPr kumimoji="0" lang="en-US" sz="2800" b="1" i="0" u="sng"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Sources of Data:</a:t>
            </a:r>
            <a:endParaRPr kumimoji="0" lang="en-US" sz="2000" b="1"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lvl="0" indent="0" algn="justLow" defTabSz="914400" rtl="0" eaLnBrk="0" fontAlgn="base" latinLnBrk="0" hangingPunct="0">
              <a:lnSpc>
                <a:spcPct val="100000"/>
              </a:lnSpc>
              <a:spcBef>
                <a:spcPct val="0"/>
              </a:spcBef>
              <a:spcAft>
                <a:spcPct val="0"/>
              </a:spcAft>
              <a:buClrTx/>
              <a:buSzTx/>
              <a:tabLst/>
            </a:pPr>
            <a:r>
              <a:rPr kumimoji="0" lang="en-US" sz="2000" b="1"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r>
            <a:br>
              <a:rPr kumimoji="0" lang="en-US" sz="2000" b="1"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br>
            <a:r>
              <a:rPr kumimoji="0" lang="en-US" sz="2000" b="1"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Historical sources:</a:t>
            </a:r>
            <a:r>
              <a:rPr kumimoji="0" lang="en-US" sz="20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000" b="0" i="0" u="none" strike="noStrike" cap="none" normalizeH="0" baseline="0" dirty="0" smtClean="0">
                <a:ln>
                  <a:noFill/>
                </a:ln>
                <a:solidFill>
                  <a:srgbClr val="212121"/>
                </a:solidFill>
                <a:effectLst/>
                <a:latin typeface="inherit"/>
                <a:ea typeface="Times New Roman" panose="02020603050405020304" pitchFamily="18" charset="0"/>
                <a:cs typeface="Courier New" panose="02070309020205020404" pitchFamily="49" charset="0"/>
              </a:rPr>
              <a:t>Data and information stored and collected by </a:t>
            </a:r>
            <a:br>
              <a:rPr kumimoji="0" lang="en-US" sz="2000" b="0" i="0" u="none" strike="noStrike" cap="none" normalizeH="0" baseline="0" dirty="0" smtClean="0">
                <a:ln>
                  <a:noFill/>
                </a:ln>
                <a:solidFill>
                  <a:srgbClr val="212121"/>
                </a:solidFill>
                <a:effectLst/>
                <a:latin typeface="inherit"/>
                <a:ea typeface="Times New Roman" panose="02020603050405020304" pitchFamily="18" charset="0"/>
                <a:cs typeface="Courier New" panose="02070309020205020404" pitchFamily="49" charset="0"/>
              </a:rPr>
            </a:br>
            <a:r>
              <a:rPr kumimoji="0" lang="en-US" sz="2000" b="0" i="0" u="none" strike="noStrike" cap="none" normalizeH="0" baseline="0" dirty="0" smtClean="0">
                <a:ln>
                  <a:noFill/>
                </a:ln>
                <a:solidFill>
                  <a:srgbClr val="212121"/>
                </a:solidFill>
                <a:effectLst/>
                <a:latin typeface="inherit"/>
                <a:ea typeface="Times New Roman" panose="02020603050405020304" pitchFamily="18" charset="0"/>
                <a:cs typeface="Courier New" panose="02070309020205020404" pitchFamily="49" charset="0"/>
              </a:rPr>
              <a:t>the organs and institutions of the State or organizations.</a:t>
            </a:r>
            <a:br>
              <a:rPr kumimoji="0" lang="en-US" sz="2000" b="0" i="0" u="none" strike="noStrike" cap="none" normalizeH="0" baseline="0" dirty="0" smtClean="0">
                <a:ln>
                  <a:noFill/>
                </a:ln>
                <a:solidFill>
                  <a:srgbClr val="212121"/>
                </a:solidFill>
                <a:effectLst/>
                <a:latin typeface="inherit"/>
                <a:ea typeface="Times New Roman" panose="02020603050405020304" pitchFamily="18" charset="0"/>
                <a:cs typeface="Courier New" panose="02070309020205020404" pitchFamily="49" charset="0"/>
              </a:rPr>
            </a:br>
            <a:r>
              <a:rPr kumimoji="0" lang="en-US" sz="2000" b="0" i="0" u="none" strike="noStrike" cap="none" normalizeH="0" baseline="0" dirty="0" smtClean="0">
                <a:ln>
                  <a:noFill/>
                </a:ln>
                <a:solidFill>
                  <a:srgbClr val="212121"/>
                </a:solidFill>
                <a:effectLst/>
                <a:latin typeface="inherit"/>
                <a:ea typeface="Times New Roman" panose="02020603050405020304" pitchFamily="18" charset="0"/>
                <a:cs typeface="Courier New" panose="02070309020205020404" pitchFamily="49" charset="0"/>
              </a:rPr>
              <a:t/>
            </a:r>
            <a:br>
              <a:rPr kumimoji="0" lang="en-US" sz="2000" b="0" i="0" u="none" strike="noStrike" cap="none" normalizeH="0" baseline="0" dirty="0" smtClean="0">
                <a:ln>
                  <a:noFill/>
                </a:ln>
                <a:solidFill>
                  <a:srgbClr val="212121"/>
                </a:solidFill>
                <a:effectLst/>
                <a:latin typeface="inherit"/>
                <a:ea typeface="Times New Roman" panose="02020603050405020304" pitchFamily="18" charset="0"/>
                <a:cs typeface="Courier New" panose="02070309020205020404" pitchFamily="49" charset="0"/>
              </a:rPr>
            </a:br>
            <a:r>
              <a:rPr kumimoji="0" lang="en-US" sz="2000" b="1"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Field sources:</a:t>
            </a:r>
            <a:r>
              <a:rPr kumimoji="0" lang="en-US" sz="20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000" b="0" i="0" u="none" strike="noStrike" cap="none" normalizeH="0" baseline="0" dirty="0" smtClean="0">
                <a:ln>
                  <a:noFill/>
                </a:ln>
                <a:solidFill>
                  <a:srgbClr val="212121"/>
                </a:solidFill>
                <a:effectLst/>
                <a:latin typeface="inherit"/>
                <a:ea typeface="Times New Roman" panose="02020603050405020304" pitchFamily="18" charset="0"/>
                <a:cs typeface="Courier New" panose="02070309020205020404" pitchFamily="49" charset="0"/>
              </a:rPr>
              <a:t>Data and information can be obtained from their</a:t>
            </a:r>
            <a:br>
              <a:rPr kumimoji="0" lang="en-US" sz="2000" b="0" i="0" u="none" strike="noStrike" cap="none" normalizeH="0" baseline="0" dirty="0" smtClean="0">
                <a:ln>
                  <a:noFill/>
                </a:ln>
                <a:solidFill>
                  <a:srgbClr val="212121"/>
                </a:solidFill>
                <a:effectLst/>
                <a:latin typeface="inherit"/>
                <a:ea typeface="Times New Roman" panose="02020603050405020304" pitchFamily="18" charset="0"/>
                <a:cs typeface="Courier New" panose="02070309020205020404" pitchFamily="49" charset="0"/>
              </a:rPr>
            </a:br>
            <a:r>
              <a:rPr kumimoji="0" lang="en-US" sz="2000" b="0" i="0" u="none" strike="noStrike" cap="none" normalizeH="0" baseline="0" dirty="0" smtClean="0">
                <a:ln>
                  <a:noFill/>
                </a:ln>
                <a:solidFill>
                  <a:srgbClr val="212121"/>
                </a:solidFill>
                <a:effectLst/>
                <a:latin typeface="inherit"/>
                <a:ea typeface="Times New Roman" panose="02020603050405020304" pitchFamily="18" charset="0"/>
                <a:cs typeface="Courier New" panose="02070309020205020404" pitchFamily="49" charset="0"/>
              </a:rPr>
              <a:t> original sources by correspondence, confrontation or any other</a:t>
            </a:r>
            <a:br>
              <a:rPr kumimoji="0" lang="en-US" sz="2000" b="0" i="0" u="none" strike="noStrike" cap="none" normalizeH="0" baseline="0" dirty="0" smtClean="0">
                <a:ln>
                  <a:noFill/>
                </a:ln>
                <a:solidFill>
                  <a:srgbClr val="212121"/>
                </a:solidFill>
                <a:effectLst/>
                <a:latin typeface="inherit"/>
                <a:ea typeface="Times New Roman" panose="02020603050405020304" pitchFamily="18" charset="0"/>
                <a:cs typeface="Courier New" panose="02070309020205020404" pitchFamily="49" charset="0"/>
              </a:rPr>
            </a:br>
            <a:r>
              <a:rPr kumimoji="0" lang="en-US" sz="2000" b="0" i="0" u="none" strike="noStrike" cap="none" normalizeH="0" baseline="0" dirty="0" smtClean="0">
                <a:ln>
                  <a:noFill/>
                </a:ln>
                <a:solidFill>
                  <a:srgbClr val="212121"/>
                </a:solidFill>
                <a:effectLst/>
                <a:latin typeface="inherit"/>
                <a:ea typeface="Times New Roman" panose="02020603050405020304" pitchFamily="18" charset="0"/>
                <a:cs typeface="Courier New" panose="02070309020205020404" pitchFamily="49" charset="0"/>
              </a:rPr>
              <a:t>way of communication.</a:t>
            </a:r>
            <a:r>
              <a:rPr kumimoji="0" lang="en-US" sz="1050" b="0" i="0" u="none" strike="noStrike" cap="none" normalizeH="0" baseline="0" dirty="0" smtClean="0">
                <a:ln>
                  <a:noFill/>
                </a:ln>
                <a:solidFill>
                  <a:schemeClr val="tx1"/>
                </a:solidFill>
                <a:effectLst/>
              </a:rPr>
              <a:t> </a:t>
            </a:r>
            <a:endParaRPr kumimoji="0" lang="en-US" sz="2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78926059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4087</TotalTime>
  <Words>392</Words>
  <Application>Microsoft Office PowerPoint</Application>
  <PresentationFormat>On-screen Show (4:3)</PresentationFormat>
  <Paragraphs>112</Paragraphs>
  <Slides>29</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29</vt:i4>
      </vt:variant>
    </vt:vector>
  </HeadingPairs>
  <TitlesOfParts>
    <vt:vector size="36" baseType="lpstr">
      <vt:lpstr>Arial</vt:lpstr>
      <vt:lpstr>Calibri</vt:lpstr>
      <vt:lpstr>Cambria Math</vt:lpstr>
      <vt:lpstr>Courier New</vt:lpstr>
      <vt:lpstr>inherit</vt:lpstr>
      <vt:lpstr>Times New Roman</vt:lpstr>
      <vt:lpstr>Office Theme</vt:lpstr>
      <vt:lpstr>  Educational Statistics     Lecture 1  Zhyan R. Ali  </vt:lpstr>
      <vt:lpstr>PowerPoint Presentation</vt:lpstr>
      <vt:lpstr>Descriptive statistics : Consists numerical and graphical technique to summarize and present the data.   Inferential statistics : Consists hypothesis testing, and estimations for generalizing sample results on population. </vt:lpstr>
      <vt:lpstr>Variable:  Variable is any characteristic that takes different values. Types of Data (Variables): First: Qualitative Data (Variables): are variables which assume non-numerical values.   </vt:lpstr>
      <vt:lpstr> Example:     - Gender (male or female).      - Blood group (A , B , AB , O)    - Economic state (v. good , good , bad)      - Level of education (primary , secondary , high school)</vt:lpstr>
      <vt:lpstr>Types of Qualitative Variables 1- Nominal Data (Variables): There is no order among characteristics of variable.        For example:       - Gender (male , female).           - Blood group (A , B , AB , O) 2- Ordinal Variable: There is order among characteristics of variable.     Example:          - Level of education (primary, secondary, high school)    - Economic state (v. good, good, bad) </vt:lpstr>
      <vt:lpstr>Second: Quantitative Variables: are variables which assume numerical values.    For example:      - The number of students         - Age (54 , 65.6 , 43 , …….).       - Grades of students (78 , 89 , 54 , ……)  Types of Quantitative Variables: 1- Discrete Variables: Usually obtained by counting. For example:       - The number of students        - The number of bacteria on a plate,        - The number of children in a family  2- Continuous Variables: Usually obtained by measurement.        For example  - Age (54, 65.6, 43, …….).      - Height (154, 165.6, 143, …….). </vt:lpstr>
      <vt:lpstr>PowerPoint Presentation</vt:lpstr>
      <vt:lpstr>Sources of Data:  Historical sources: Data and information stored and collected by  the organs and institutions of the State or organizations.  Field sources: Data and information can be obtained from their  original sources by correspondence, confrontation or any other way of communication. </vt:lpstr>
      <vt:lpstr>Methods of Collection the data:  Census method: the collection of data from every element in a population.  Samples method: the collection of data from a set of elements in a population</vt:lpstr>
      <vt:lpstr>     Definition Population:. It’s all the elements or values under a statistical study. Sample:. Sample is a part from the population.  types of population: 1) finite population:-  it is possible or (easy) to collected the data for example length of students in Salahaddin University  2) infinite population:-it is difficult or (impossible) to collected the data  for example number of Bacterium in a filed or fish type fish specific in the Red Sea.  3) Homogenous population: is any population which every element has joint specified characteristics.  4) Non-homogenous population: is any population which every element hasn't joint specified characteristics     </vt:lpstr>
      <vt:lpstr>Sampling: It is the process of selecting a part from the population.  Types of Sampling Techniques:  First: Probability (Random) Sampling: Taking the sample from the population in such a way that every element in the population has the same probability (chance) at selection.  Second: Non-probability Sampling: Every element in the population does not have equal probability of being chosen.  </vt:lpstr>
      <vt:lpstr>The types of Random Sampling  1. Simple Random Sampling   2. Systematic Sampling 3. Stratified Sampling    4. Multistage Sampling  </vt:lpstr>
      <vt:lpstr>1- Simple Random Sampling: Uses this Technique when the population is homogenous.  Example:  Select 6 students out of 24 students in Statistic class. </vt:lpstr>
      <vt:lpstr>2- Systematic Sampling: - Numbering each element in the population. - Dividing the population (N) to (nth) group each group contains (K=N/n) elements and then one element selection from first group randomly as a starting point.  </vt:lpstr>
      <vt:lpstr>Example: Select (6) students out of (24) students by systematic sampling. Step 1 : Numbering each element in the population. Step 2: Dividing the population to (n=6) groups Step 3 :   K=N÷n=24÷6=4     Step 4 : Select a number in group (1) randomly and suppose it is 2 as a starting point.   Step 5 : The second number is 2+4=6  ,  the third number is 6+4=10  ,  …….   Then your sample is 2nd, 6th, 10th, 14th, 18th, and 22nd students</vt:lpstr>
      <vt:lpstr>3- Stratified random sampling:  Uses this method when the population is non-homogenous. The sample select by dividing the population into groups (strata) according to some characteristic and then taking samples from each group by using simple random sampling according to the weight of the each group. </vt:lpstr>
      <vt:lpstr>Example: In a company there are the following staffs: Select (40) of the staff by stratified Sampling:  Male (full time) = 90                             Male (part time) = 18  Female (full time) = 9                           Female (part time) = 63 n_i=N_i/N  ∗n N=population n=sample</vt:lpstr>
      <vt:lpstr>  Example: if we select a stratified sample size 200 from population size 2000 person divided by male an female by ratio 2:3 (where there exists 800 men and 1200 woman), then we select sample 80 from 800 men and sample 120 from 1200 woman, then 80+120=200 it is the sample size. This select is stratified sample.</vt:lpstr>
      <vt:lpstr>Multi-Stage Sampling Design - most commonly used sampling design in practice -involves more than one stage of sampling and / or a combination of two or more sampling designs</vt:lpstr>
      <vt:lpstr>The types of Data  Data: is the set of observation Raw data : it is data without arrangement.  Grouped data: it is data with or after arrangement or  grouped. Example1: degree students : 62,73,60,66,75,71,69,68,70 this data is raw data example2:Let the blood types of 40 persons are as follows: O O A B A O A A A O B O B O O A O O A A A A AB A B A A O O A O O A A A O A O O AB  </vt:lpstr>
      <vt:lpstr> Data presentation   After collecting data, the next step should be expressing it in some form such as: 1- Frequency distribution, 2- Graphical presentation  1- Frequency distribution: Frequency distribution is the organizing of raw data in table form, used classes and frequencies.  </vt:lpstr>
      <vt:lpstr>Example : The following data (raw data) represent weights of (30) children: 20  ,  10  ,  8.6  ,  7  ,   5.9   ,  6 ,  12  ,  8  , 14  ,  5  ,  9  , 16.5  ,  25  , 16 , 19 ,  20.9 , 7.8  , 15  , 18  , 24  ,  9  ,  7  , 15  , 16.9  ,  11  ,  8 ,  26  , 17.6  ,  21 , 10 The following data (frequency distribution) represent weights of (30) children: </vt:lpstr>
      <vt:lpstr>Relative frequency (f_i^∗) The ratio of frequency of class to the total of frequencies. f_i^∗=f_i/(∑_(i=1)^n▒f_i )</vt:lpstr>
      <vt:lpstr>Frequency distribution for qualitative data:    Frequency distribution for qualitative data lists all classes and the number of elements that belong to each of the classes  example:  The following data represent eye's color for 10 students : Brown  Blue  Black Brown  Black  Black Brown   Black  Blue Black Construct the frequency distribution, and Find Relative frequency .</vt:lpstr>
      <vt:lpstr>Example: represent by table the blood types of 40 persons are as follows : O O A B A O A A A O B O B O O A O O A A A A AB A B A A O O A O O A A A O A O O AB Construct the frequency distribution, and Find Relative frequency . </vt:lpstr>
      <vt:lpstr>H.W: represent the following data by frequency table. And Find Relative frequency .  Aya, Nawal, Fatn, Aya, Fatn, Fatn, Huda, Aya, Suha, Suha, Aya, Aya, Fatn, Suha, Aya, Huda </vt:lpstr>
      <vt:lpstr>Graphical presentation It is another method for presenting and summarizing grouped data. Graphical presentation for qualitative data: 1- Bar chart:  Bar chart is a graph that displays the classes (characteristics) on the horizontal axis and the frequency on the vertical axis. Example (1): Draw the bar chart from the following data: </vt:lpstr>
      <vt:lpstr>2- Pie chart: is a circle divided to number of sectors which are representing characteristics of variable. the angle of each sector=f_i/(∑_(i=1)^n▒f_i )*360</vt:lpstr>
    </vt:vector>
  </TitlesOfParts>
  <Company>By DR.Ahmed Saker 2o1O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 What is statistics? Statistics is a very broad subject, with applications in a vast number of different fields. In generally one can say that statistics is the methodology for collecting, analyzing, interpreting and drawing conclusions from information. Putting it in other words, statistics is the methodology which scientists and mathematicians have developed for interpreting and drawing conclusions from collected data. Everything that deals even remotely with the collection, processing, interpretation and presentation of data belongs to the domain of statistics, and so does the detailed planning of that precedes all these activities.  Definition 1.1 (Statistics). Statistics consists of a body of methods for col-lecting and analyzing data. (Agresti &amp; Finlay, 1997)</dc:title>
  <dc:creator>DELL</dc:creator>
  <cp:lastModifiedBy>DR.Ahmed Saker 2O14</cp:lastModifiedBy>
  <cp:revision>376</cp:revision>
  <dcterms:created xsi:type="dcterms:W3CDTF">2016-11-30T16:51:59Z</dcterms:created>
  <dcterms:modified xsi:type="dcterms:W3CDTF">2023-02-12T17:35:59Z</dcterms:modified>
</cp:coreProperties>
</file>