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86" r:id="rId13"/>
    <p:sldId id="281" r:id="rId14"/>
    <p:sldId id="285" r:id="rId15"/>
    <p:sldId id="265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87" r:id="rId27"/>
    <p:sldId id="288" r:id="rId28"/>
    <p:sldId id="289" r:id="rId29"/>
    <p:sldId id="290" r:id="rId30"/>
    <p:sldId id="291" r:id="rId31"/>
    <p:sldId id="293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Zhyan.hamasadeq@su.edu.krd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Zhyan.hamasadeq@su.edu.kr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25000" lnSpcReduction="20000"/>
          </a:bodyPr>
          <a:lstStyle/>
          <a:p>
            <a:pPr algn="ctr">
              <a:buFont typeface="Wingdings 3" pitchFamily="18" charset="2"/>
              <a:buNone/>
              <a:defRPr/>
            </a:pPr>
            <a:endParaRPr lang="en-GB" sz="1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en-GB" sz="1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Dairy  Microbiology</a:t>
            </a: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endParaRPr lang="en-GB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  <a:defRPr/>
            </a:pP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Lab. 5- </a:t>
            </a:r>
            <a:r>
              <a:rPr lang="en-US" sz="6000" b="1" dirty="0" smtClean="0"/>
              <a:t>Microorganisms in RAW Milk</a:t>
            </a:r>
            <a:endParaRPr lang="en-GB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Mrs.zhyan</a:t>
            </a: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othman</a:t>
            </a:r>
            <a:endParaRPr lang="en-GB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MSc. in Biotechnology</a:t>
            </a: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Salahadden</a:t>
            </a: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 </a:t>
            </a: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agricultural Engineering science </a:t>
            </a: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Zhyan.hamasadeq@su.edu.krd</a:t>
            </a:r>
            <a:endParaRPr lang="en-GB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https://drive.google.com/open?id=1O1JATv2dxuddUgCCeteugy5sMQ9sKjU6</a:t>
            </a:r>
          </a:p>
          <a:p>
            <a:pPr algn="ctr">
              <a:lnSpc>
                <a:spcPct val="150000"/>
              </a:lnSpc>
              <a:defRPr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lum contrast="20000"/>
          </a:blip>
          <a:srcRect b="22702"/>
          <a:stretch>
            <a:fillRect/>
          </a:stretch>
        </p:blipFill>
        <p:spPr bwMode="auto">
          <a:xfrm>
            <a:off x="304800" y="381000"/>
            <a:ext cx="167640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 smtClean="0"/>
              <a:t>Pathogenic Microorganisms in Milk</a:t>
            </a:r>
            <a:endParaRPr lang="en-US" dirty="0" smtClean="0"/>
          </a:p>
          <a:p>
            <a:r>
              <a:rPr lang="en-US" dirty="0" smtClean="0"/>
              <a:t>Hygienic milk production practices, proper handling and storage of milk, and mandatory pasteurization has decreased the threat of </a:t>
            </a:r>
            <a:r>
              <a:rPr lang="en-US" dirty="0" err="1" smtClean="0">
                <a:solidFill>
                  <a:schemeClr val="tx2"/>
                </a:solidFill>
              </a:rPr>
              <a:t>milkborne</a:t>
            </a:r>
            <a:r>
              <a:rPr lang="en-US" dirty="0" smtClean="0">
                <a:solidFill>
                  <a:schemeClr val="tx2"/>
                </a:solidFill>
              </a:rPr>
              <a:t> diseases </a:t>
            </a:r>
            <a:r>
              <a:rPr lang="en-US" dirty="0" smtClean="0"/>
              <a:t>such as </a:t>
            </a:r>
            <a:r>
              <a:rPr lang="en-US" dirty="0" smtClean="0">
                <a:solidFill>
                  <a:schemeClr val="tx2"/>
                </a:solidFill>
              </a:rPr>
              <a:t>tuberculosis, brucellosis, and typhoid fever</a:t>
            </a:r>
            <a:r>
              <a:rPr lang="en-US" dirty="0" smtClean="0"/>
              <a:t>. There have been a number of </a:t>
            </a:r>
            <a:r>
              <a:rPr lang="en-US" dirty="0" err="1" smtClean="0"/>
              <a:t>foodborne</a:t>
            </a:r>
            <a:r>
              <a:rPr lang="en-US" dirty="0" smtClean="0"/>
              <a:t> illnesses resulting from the ingestion of raw milk, or dairy products made with milk that was </a:t>
            </a:r>
            <a:r>
              <a:rPr lang="en-US" b="1" dirty="0" smtClean="0"/>
              <a:t>not properly pasteurized</a:t>
            </a:r>
            <a:r>
              <a:rPr lang="en-US" dirty="0" smtClean="0"/>
              <a:t> or was </a:t>
            </a:r>
            <a:r>
              <a:rPr lang="en-US" b="1" dirty="0" smtClean="0"/>
              <a:t>poorly handled </a:t>
            </a:r>
            <a:r>
              <a:rPr lang="en-US" dirty="0" smtClean="0"/>
              <a:t>causing </a:t>
            </a:r>
            <a:r>
              <a:rPr lang="en-US" dirty="0" smtClean="0">
                <a:solidFill>
                  <a:schemeClr val="tx2"/>
                </a:solidFill>
              </a:rPr>
              <a:t>post-processing contamination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following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bacterial pathogens </a:t>
            </a:r>
            <a:r>
              <a:rPr lang="en-US" dirty="0" smtClean="0"/>
              <a:t>are still of concern today in raw milk and other dairy products:</a:t>
            </a:r>
          </a:p>
          <a:p>
            <a:pPr lvl="0"/>
            <a:r>
              <a:rPr lang="en-US" i="1" dirty="0" smtClean="0"/>
              <a:t>Bacillus cereus</a:t>
            </a:r>
            <a:endParaRPr lang="en-US" dirty="0" smtClean="0"/>
          </a:p>
          <a:p>
            <a:pPr lvl="0"/>
            <a:r>
              <a:rPr lang="en-US" i="1" dirty="0" err="1" smtClean="0"/>
              <a:t>Listeria</a:t>
            </a:r>
            <a:r>
              <a:rPr lang="en-US" i="1" dirty="0" smtClean="0"/>
              <a:t> </a:t>
            </a:r>
            <a:r>
              <a:rPr lang="en-US" i="1" dirty="0" err="1" smtClean="0"/>
              <a:t>monocytogenes</a:t>
            </a:r>
            <a:endParaRPr lang="en-US" dirty="0" smtClean="0"/>
          </a:p>
          <a:p>
            <a:pPr lvl="0"/>
            <a:r>
              <a:rPr lang="en-US" i="1" dirty="0" err="1" smtClean="0"/>
              <a:t>Yersinia</a:t>
            </a:r>
            <a:r>
              <a:rPr lang="en-US" i="1" dirty="0" smtClean="0"/>
              <a:t> </a:t>
            </a:r>
            <a:r>
              <a:rPr lang="en-US" i="1" dirty="0" err="1" smtClean="0"/>
              <a:t>enterocolitica</a:t>
            </a:r>
            <a:endParaRPr lang="en-US" dirty="0" smtClean="0"/>
          </a:p>
          <a:p>
            <a:pPr lvl="0"/>
            <a:r>
              <a:rPr lang="en-US" i="1" dirty="0" smtClean="0"/>
              <a:t>Salmonella spp.</a:t>
            </a:r>
            <a:endParaRPr lang="en-US" dirty="0" smtClean="0"/>
          </a:p>
          <a:p>
            <a:pPr lvl="0"/>
            <a:r>
              <a:rPr lang="en-US" i="1" dirty="0" smtClean="0"/>
              <a:t>Escherichia coli O157:H7</a:t>
            </a:r>
            <a:endParaRPr lang="en-US" dirty="0" smtClean="0"/>
          </a:p>
          <a:p>
            <a:pPr lvl="0"/>
            <a:r>
              <a:rPr lang="en-US" i="1" dirty="0" smtClean="0"/>
              <a:t>Campylobacter </a:t>
            </a:r>
            <a:r>
              <a:rPr lang="en-US" i="1" dirty="0" err="1" smtClean="0"/>
              <a:t>jejuni</a:t>
            </a:r>
            <a:endParaRPr lang="en-US" dirty="0" smtClean="0"/>
          </a:p>
          <a:p>
            <a:r>
              <a:rPr lang="en-US" dirty="0" smtClean="0"/>
              <a:t>It should also be noted that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moulds,</a:t>
            </a:r>
            <a:r>
              <a:rPr lang="en-US" dirty="0" smtClean="0"/>
              <a:t> mainly of species of </a:t>
            </a:r>
            <a:r>
              <a:rPr lang="en-US" i="1" dirty="0" err="1" smtClean="0"/>
              <a:t>Aspergillus</a:t>
            </a:r>
            <a:r>
              <a:rPr lang="en-US" i="1" dirty="0" smtClean="0"/>
              <a:t>, </a:t>
            </a:r>
            <a:r>
              <a:rPr lang="en-US" i="1" dirty="0" err="1" smtClean="0"/>
              <a:t>Fusarium</a:t>
            </a:r>
            <a:r>
              <a:rPr lang="en-US" dirty="0" smtClean="0"/>
              <a:t>, and </a:t>
            </a:r>
            <a:r>
              <a:rPr lang="en-US" i="1" dirty="0" err="1" smtClean="0"/>
              <a:t>Penicillium</a:t>
            </a:r>
            <a:r>
              <a:rPr lang="en-US" dirty="0" smtClean="0"/>
              <a:t> can grow in milk and dairy products. If the conditions permit, these moulds may produce </a:t>
            </a:r>
            <a:r>
              <a:rPr lang="en-US" dirty="0" err="1" smtClean="0">
                <a:solidFill>
                  <a:schemeClr val="tx2"/>
                </a:solidFill>
              </a:rPr>
              <a:t>mycotoxins</a:t>
            </a:r>
            <a:r>
              <a:rPr lang="en-US" dirty="0" smtClean="0"/>
              <a:t> which can be a health hazard.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Dairy Microbiology Handbook, Third Edition, Edited by Richard K. Robinson ISBN 0-471-38596-4 Copyright 0 2002 Wiley-</a:t>
            </a:r>
            <a:r>
              <a:rPr lang="en-US" dirty="0" err="1" smtClean="0"/>
              <a:t>Interscience</a:t>
            </a:r>
            <a:r>
              <a:rPr lang="en-US" dirty="0" smtClean="0"/>
              <a:t>, Inc. CHAPTER 2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www.uoguelph.ca/foodscience/book/export/html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03812">
            <a:off x="-69214" y="306325"/>
            <a:ext cx="518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F_Kurdi Gare" pitchFamily="2" charset="-78"/>
              </a:rPr>
              <a:t>سوثاس</a:t>
            </a:r>
            <a:endParaRPr lang="ar-IQ" sz="8000" dirty="0">
              <a:cs typeface="AF_Kurdi Gare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 descr="https://tse1.mm.bing.net/th?&amp;id=OIP.M4654d056cf6ad74eb1f54a7523cc819fo0&amp;w=300&amp;h=231&amp;c=0&amp;pid=1.9&amp;rs=0&amp;p=0&amp;r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7305304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25000" lnSpcReduction="20000"/>
          </a:bodyPr>
          <a:lstStyle/>
          <a:p>
            <a:pPr algn="ctr">
              <a:buFont typeface="Wingdings 3" pitchFamily="18" charset="2"/>
              <a:buNone/>
              <a:defRPr/>
            </a:pPr>
            <a:endParaRPr lang="en-GB" sz="1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en-GB" sz="1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Dairy  Microbiology</a:t>
            </a: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endParaRPr lang="en-GB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  <a:defRPr/>
            </a:pP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Lab. </a:t>
            </a:r>
            <a:r>
              <a:rPr lang="en-GB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 </a:t>
            </a:r>
            <a:r>
              <a:rPr lang="en-US" sz="6000" b="1" dirty="0" smtClean="0"/>
              <a:t>Microorganisms in RAW Milk</a:t>
            </a:r>
            <a:endParaRPr lang="en-GB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Mrs.zhyan</a:t>
            </a: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othman</a:t>
            </a:r>
            <a:endParaRPr lang="en-GB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MSc. in Biotechnology</a:t>
            </a: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Salahadden</a:t>
            </a: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 </a:t>
            </a: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agricultural Engineering science </a:t>
            </a: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Zhyan.hamasadeq@su.edu.krd</a:t>
            </a:r>
            <a:endParaRPr lang="en-GB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https://drive.google.com/open?id=1O1JATv2dxuddUgCCeteugy5sMQ9sKjU6</a:t>
            </a:r>
          </a:p>
          <a:p>
            <a:pPr algn="ctr">
              <a:lnSpc>
                <a:spcPct val="150000"/>
              </a:lnSpc>
              <a:defRPr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lum contrast="20000"/>
          </a:blip>
          <a:srcRect b="22702"/>
          <a:stretch>
            <a:fillRect/>
          </a:stretch>
        </p:blipFill>
        <p:spPr bwMode="auto">
          <a:xfrm>
            <a:off x="304800" y="381000"/>
            <a:ext cx="167640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b="1" dirty="0" smtClean="0"/>
              <a:t>HACCP</a:t>
            </a:r>
            <a:endParaRPr lang="en-US" dirty="0" smtClean="0"/>
          </a:p>
          <a:p>
            <a:r>
              <a:rPr lang="en-US" dirty="0" smtClean="0"/>
              <a:t> Raw and end-products may be tested for the presence, level, or absence of microorganisms. Traditionally these practices were used </a:t>
            </a:r>
            <a:r>
              <a:rPr lang="en-US" b="1" dirty="0" smtClean="0"/>
              <a:t>to reduce manufacturing defects in dairy products and ensure compliance with specifications and regulations, </a:t>
            </a:r>
            <a:r>
              <a:rPr lang="en-US" dirty="0" smtClean="0"/>
              <a:t>however, they have many drawbacks:</a:t>
            </a:r>
          </a:p>
          <a:p>
            <a:pPr lvl="0"/>
            <a:r>
              <a:rPr lang="en-US" dirty="0" smtClean="0"/>
              <a:t>destructive and time consuming</a:t>
            </a:r>
          </a:p>
          <a:p>
            <a:pPr lvl="0"/>
            <a:r>
              <a:rPr lang="en-US" dirty="0" smtClean="0"/>
              <a:t>slow response</a:t>
            </a:r>
          </a:p>
          <a:p>
            <a:pPr lvl="0"/>
            <a:r>
              <a:rPr lang="en-US" dirty="0" smtClean="0"/>
              <a:t>small sample size</a:t>
            </a:r>
          </a:p>
          <a:p>
            <a:pPr lvl="0"/>
            <a:r>
              <a:rPr lang="en-US" dirty="0" smtClean="0"/>
              <a:t>delays in the release of the food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 the 1960's, the Pillsbury Company, the U.S. Army, and NASA introduced a system for assuring </a:t>
            </a:r>
            <a:r>
              <a:rPr lang="en-US" b="1" dirty="0" smtClean="0"/>
              <a:t>pathogen-free foods </a:t>
            </a:r>
            <a:r>
              <a:rPr lang="en-US" dirty="0" smtClean="0"/>
              <a:t>for the space program. This system, called </a:t>
            </a:r>
            <a:r>
              <a:rPr lang="en-US" b="1" dirty="0" smtClean="0"/>
              <a:t>Hazard Analysis and Critical Control Points (HACCP)</a:t>
            </a:r>
            <a:r>
              <a:rPr lang="en-US" dirty="0" smtClean="0"/>
              <a:t>, is a focus on critical food safety areas as part of total quality programs. It involves a critical examination of the entire food manufacturing process to determine every step where there is a possibility of </a:t>
            </a:r>
            <a:r>
              <a:rPr lang="en-US" dirty="0" smtClean="0">
                <a:solidFill>
                  <a:schemeClr val="accent1"/>
                </a:solidFill>
              </a:rPr>
              <a:t>physical, chemical, or microbiological contamination </a:t>
            </a:r>
            <a:r>
              <a:rPr lang="en-US" dirty="0" smtClean="0"/>
              <a:t>of the food which would render it unsafe or unacceptable for human consumption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These identified points are the critical control points (CCP). There are seven </a:t>
            </a:r>
            <a:r>
              <a:rPr lang="en-US" dirty="0" err="1" smtClean="0"/>
              <a:t>prinicples</a:t>
            </a:r>
            <a:r>
              <a:rPr lang="en-US" dirty="0" smtClean="0"/>
              <a:t> to HACCP:</a:t>
            </a:r>
          </a:p>
          <a:p>
            <a:pPr lvl="0"/>
            <a:r>
              <a:rPr lang="en-US" dirty="0" smtClean="0"/>
              <a:t>analyze hazards</a:t>
            </a:r>
          </a:p>
          <a:p>
            <a:pPr lvl="0"/>
            <a:r>
              <a:rPr lang="en-US" dirty="0" smtClean="0"/>
              <a:t>determine CCPs</a:t>
            </a:r>
          </a:p>
          <a:p>
            <a:pPr lvl="0"/>
            <a:r>
              <a:rPr lang="en-US" dirty="0" smtClean="0"/>
              <a:t>establish critical limits</a:t>
            </a:r>
          </a:p>
          <a:p>
            <a:pPr lvl="0"/>
            <a:r>
              <a:rPr lang="en-US" dirty="0" smtClean="0"/>
              <a:t>establish monitoring procedures</a:t>
            </a:r>
          </a:p>
          <a:p>
            <a:pPr lvl="0"/>
            <a:r>
              <a:rPr lang="en-US" dirty="0" smtClean="0"/>
              <a:t>establish deviation procedures</a:t>
            </a:r>
          </a:p>
          <a:p>
            <a:pPr lvl="0"/>
            <a:r>
              <a:rPr lang="en-US" dirty="0" smtClean="0"/>
              <a:t>establish verification procedures</a:t>
            </a:r>
          </a:p>
          <a:p>
            <a:pPr lvl="0"/>
            <a:r>
              <a:rPr lang="en-US" dirty="0" smtClean="0"/>
              <a:t>establish record keeping procedures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>Starter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Starter cultures are those microorganisms that are used in the production of cultured dairy products such as yogurt and cheese</a:t>
            </a:r>
            <a:r>
              <a:rPr lang="en-US" dirty="0" smtClean="0"/>
              <a:t>. The natural </a:t>
            </a:r>
            <a:r>
              <a:rPr lang="en-US" dirty="0" err="1" smtClean="0"/>
              <a:t>microflora</a:t>
            </a:r>
            <a:r>
              <a:rPr lang="en-US" dirty="0" smtClean="0"/>
              <a:t> of the milk is either inefficient, uncontrollable, and unpredictable, or is destroyed altogether by the heat treatments given to the milk.</a:t>
            </a:r>
          </a:p>
          <a:p>
            <a:r>
              <a:rPr lang="en-US" dirty="0" smtClean="0"/>
              <a:t> A starter culture can provide particular characteristics in a more controlled and predictable fermentation. The primary function of </a:t>
            </a:r>
            <a:r>
              <a:rPr lang="en-US" b="1" dirty="0" smtClean="0"/>
              <a:t>lactic starters </a:t>
            </a:r>
            <a:r>
              <a:rPr lang="en-US" dirty="0" smtClean="0"/>
              <a:t>is the production of </a:t>
            </a:r>
            <a:r>
              <a:rPr lang="en-US" b="1" dirty="0" smtClean="0"/>
              <a:t>lactic acid </a:t>
            </a:r>
            <a:r>
              <a:rPr lang="en-US" dirty="0" smtClean="0"/>
              <a:t>from </a:t>
            </a:r>
            <a:r>
              <a:rPr lang="en-US" b="1" dirty="0" smtClean="0"/>
              <a:t>lactose</a:t>
            </a:r>
            <a:r>
              <a:rPr lang="en-US" dirty="0" smtClean="0"/>
              <a:t>. Other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functions of starter cultures </a:t>
            </a:r>
            <a:r>
              <a:rPr lang="en-US" dirty="0" smtClean="0"/>
              <a:t>may include the following:</a:t>
            </a:r>
          </a:p>
          <a:p>
            <a:pPr lvl="0"/>
            <a:r>
              <a:rPr lang="en-US" b="1" dirty="0" err="1" smtClean="0"/>
              <a:t>flavour</a:t>
            </a:r>
            <a:r>
              <a:rPr lang="en-US" b="1" dirty="0" smtClean="0"/>
              <a:t>, aroma, and alcohol production</a:t>
            </a:r>
          </a:p>
          <a:p>
            <a:pPr lvl="0"/>
            <a:r>
              <a:rPr lang="en-US" b="1" dirty="0" err="1" smtClean="0"/>
              <a:t>proteolytic</a:t>
            </a:r>
            <a:r>
              <a:rPr lang="en-US" b="1" dirty="0" smtClean="0"/>
              <a:t> and </a:t>
            </a:r>
            <a:r>
              <a:rPr lang="en-US" b="1" dirty="0" err="1" smtClean="0"/>
              <a:t>lipolytic</a:t>
            </a:r>
            <a:r>
              <a:rPr lang="en-US" b="1" dirty="0" smtClean="0"/>
              <a:t> activities</a:t>
            </a:r>
          </a:p>
          <a:p>
            <a:pPr lvl="0"/>
            <a:r>
              <a:rPr lang="en-US" b="1" dirty="0" smtClean="0"/>
              <a:t>inhibition of undesirable organisms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32500" lnSpcReduction="20000"/>
          </a:bodyPr>
          <a:lstStyle/>
          <a:p>
            <a:pPr fontAlgn="ctr"/>
            <a:r>
              <a:rPr lang="en-US" sz="5500" b="1" dirty="0" smtClean="0"/>
              <a:t>Dairy Microbiology</a:t>
            </a:r>
            <a:endParaRPr lang="en-US" sz="5500" dirty="0" smtClean="0"/>
          </a:p>
          <a:p>
            <a:r>
              <a:rPr lang="en-US" sz="5500" b="1" dirty="0" smtClean="0"/>
              <a:t>Microorganisms in RAW Milk</a:t>
            </a:r>
          </a:p>
          <a:p>
            <a:pPr>
              <a:buNone/>
            </a:pPr>
            <a:endParaRPr lang="en-US" sz="4900" dirty="0" smtClean="0"/>
          </a:p>
          <a:p>
            <a:pPr fontAlgn="ctr"/>
            <a:r>
              <a:rPr lang="en-US" sz="4900" dirty="0" smtClean="0"/>
              <a:t> </a:t>
            </a:r>
            <a:r>
              <a:rPr lang="en-US" sz="4900" b="1" dirty="0" smtClean="0"/>
              <a:t>INTRODUCTION</a:t>
            </a:r>
            <a:r>
              <a:rPr lang="en-US" sz="4900" dirty="0" smtClean="0"/>
              <a:t> </a:t>
            </a:r>
          </a:p>
          <a:p>
            <a:pPr fontAlgn="ctr">
              <a:buNone/>
            </a:pPr>
            <a:endParaRPr lang="en-US" sz="4300" dirty="0" smtClean="0"/>
          </a:p>
          <a:p>
            <a:pPr fontAlgn="ctr"/>
            <a:r>
              <a:rPr lang="en-US" sz="7400" dirty="0" smtClean="0"/>
              <a:t>Milk, by its very nature, is a natural growth medium for \ microorganisms. Normally, milk is collected from a lactating animal (most commonly a dairy cow) at least twice a day and is recognized as a </a:t>
            </a:r>
            <a:r>
              <a:rPr lang="en-US" sz="7400" b="1" dirty="0" smtClean="0"/>
              <a:t>highly perishable </a:t>
            </a:r>
            <a:r>
              <a:rPr lang="en-US" sz="7400" dirty="0" smtClean="0"/>
              <a:t>foodstuff easily subjected to microbial contamination. </a:t>
            </a:r>
          </a:p>
          <a:p>
            <a:pPr fontAlgn="ctr"/>
            <a:r>
              <a:rPr lang="en-US" sz="7400" dirty="0" smtClean="0"/>
              <a:t>Milk is produced at ambient temperatures </a:t>
            </a:r>
          </a:p>
          <a:p>
            <a:pPr fontAlgn="ctr">
              <a:buNone/>
            </a:pPr>
            <a:endParaRPr lang="en-US" sz="7400" dirty="0" smtClean="0"/>
          </a:p>
          <a:p>
            <a:pPr fontAlgn="ctr">
              <a:buNone/>
            </a:pPr>
            <a:r>
              <a:rPr lang="en-US" sz="7400" dirty="0" smtClean="0"/>
              <a:t>where it is necessary to protect milk from freezing, to above </a:t>
            </a:r>
            <a:r>
              <a:rPr lang="en-US" sz="7400" dirty="0" smtClean="0">
                <a:solidFill>
                  <a:schemeClr val="tx2"/>
                </a:solidFill>
              </a:rPr>
              <a:t>25 0C</a:t>
            </a:r>
            <a:r>
              <a:rPr lang="en-US" sz="7400" dirty="0" smtClean="0"/>
              <a:t>, where refrigeration is needed.</a:t>
            </a:r>
          </a:p>
          <a:p>
            <a:pPr fontAlgn="ctr"/>
            <a:endParaRPr lang="en-US" sz="5500" dirty="0" smtClean="0"/>
          </a:p>
          <a:p>
            <a:pPr fontAlgn="ctr"/>
            <a:r>
              <a:rPr lang="en-US" sz="5500" dirty="0" smtClean="0"/>
              <a:t> Furthermore</a:t>
            </a:r>
            <a:r>
              <a:rPr lang="en-US" sz="5500" b="1" dirty="0" smtClean="0"/>
              <a:t>, the duration of milk storage time on the farm can vary widely.</a:t>
            </a:r>
            <a:r>
              <a:rPr lang="en-US" sz="5500" dirty="0" smtClean="0"/>
              <a:t> Therefore, the numbers and types of microorganisms present when milk leaves the farm can differ, often unpredictably, even under apparently similar conditions.</a:t>
            </a:r>
          </a:p>
          <a:p>
            <a:pPr fontAlgn="ctr">
              <a:buNone/>
            </a:pPr>
            <a:r>
              <a:rPr lang="en-US" sz="5000" b="1" dirty="0" smtClean="0"/>
              <a:t> </a:t>
            </a:r>
            <a:endParaRPr lang="en-US" sz="5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groups of lactic starter cultures:</a:t>
            </a:r>
          </a:p>
          <a:p>
            <a:pPr lvl="0"/>
            <a:r>
              <a:rPr lang="en-US" dirty="0" smtClean="0">
                <a:solidFill>
                  <a:schemeClr val="accent1"/>
                </a:solidFill>
              </a:rPr>
              <a:t>simple or defined</a:t>
            </a:r>
            <a:r>
              <a:rPr lang="en-US" dirty="0" smtClean="0"/>
              <a:t>: single strain, or more than one in which the number is known</a:t>
            </a:r>
          </a:p>
          <a:p>
            <a:pPr lvl="0"/>
            <a:r>
              <a:rPr lang="en-US" dirty="0" smtClean="0">
                <a:solidFill>
                  <a:schemeClr val="accent1"/>
                </a:solidFill>
              </a:rPr>
              <a:t>mixed or compound</a:t>
            </a:r>
            <a:r>
              <a:rPr lang="en-US" dirty="0" smtClean="0"/>
              <a:t>: more than one strain each providing its own specific characteristics</a:t>
            </a:r>
          </a:p>
          <a:p>
            <a:pPr>
              <a:buNone/>
            </a:pPr>
            <a:r>
              <a:rPr lang="en-US" dirty="0" smtClean="0"/>
              <a:t>    Starter cultures may be categorized as </a:t>
            </a:r>
            <a:r>
              <a:rPr lang="en-US" b="1" dirty="0" err="1" smtClean="0"/>
              <a:t>mesophilic</a:t>
            </a:r>
            <a:r>
              <a:rPr lang="en-US" b="1" dirty="0" smtClean="0"/>
              <a:t>,</a:t>
            </a:r>
            <a:r>
              <a:rPr lang="en-US" dirty="0" smtClean="0"/>
              <a:t> for example:</a:t>
            </a:r>
          </a:p>
          <a:p>
            <a:pPr lvl="0"/>
            <a:r>
              <a:rPr lang="en-US" i="1" dirty="0" err="1" smtClean="0"/>
              <a:t>Lactococcus</a:t>
            </a:r>
            <a:r>
              <a:rPr lang="en-US" i="1" dirty="0" smtClean="0"/>
              <a:t> </a:t>
            </a:r>
            <a:r>
              <a:rPr lang="en-US" i="1" dirty="0" err="1" smtClean="0"/>
              <a:t>lactis</a:t>
            </a:r>
            <a:r>
              <a:rPr lang="en-US" dirty="0" smtClean="0"/>
              <a:t> subsp.</a:t>
            </a:r>
            <a:r>
              <a:rPr lang="en-US" i="1" dirty="0" smtClean="0"/>
              <a:t> </a:t>
            </a:r>
            <a:r>
              <a:rPr lang="en-US" i="1" dirty="0" err="1" smtClean="0"/>
              <a:t>cremoris</a:t>
            </a:r>
            <a:endParaRPr lang="en-US" dirty="0" smtClean="0"/>
          </a:p>
          <a:p>
            <a:pPr lvl="0"/>
            <a:r>
              <a:rPr lang="en-US" i="1" dirty="0" smtClean="0"/>
              <a:t>L. </a:t>
            </a:r>
            <a:r>
              <a:rPr lang="en-US" i="1" dirty="0" err="1" smtClean="0"/>
              <a:t>delbrueckii</a:t>
            </a:r>
            <a:r>
              <a:rPr lang="en-US" i="1" dirty="0" smtClean="0"/>
              <a:t> </a:t>
            </a:r>
            <a:r>
              <a:rPr lang="en-US" dirty="0" smtClean="0"/>
              <a:t>subsp. </a:t>
            </a:r>
            <a:r>
              <a:rPr lang="en-US" i="1" dirty="0" err="1" smtClean="0"/>
              <a:t>lactis</a:t>
            </a:r>
            <a:endParaRPr lang="en-US" dirty="0" smtClean="0"/>
          </a:p>
          <a:p>
            <a:pPr lvl="0"/>
            <a:r>
              <a:rPr lang="en-US" i="1" dirty="0" smtClean="0"/>
              <a:t>L. </a:t>
            </a:r>
            <a:r>
              <a:rPr lang="en-US" i="1" dirty="0" err="1" smtClean="0"/>
              <a:t>lactis</a:t>
            </a:r>
            <a:r>
              <a:rPr lang="en-US" dirty="0" smtClean="0"/>
              <a:t> subsp.</a:t>
            </a:r>
            <a:r>
              <a:rPr lang="en-US" i="1" dirty="0" smtClean="0"/>
              <a:t> </a:t>
            </a:r>
            <a:r>
              <a:rPr lang="en-US" i="1" dirty="0" err="1" smtClean="0"/>
              <a:t>lactis</a:t>
            </a:r>
            <a:r>
              <a:rPr lang="en-US" dirty="0" smtClean="0"/>
              <a:t> </a:t>
            </a:r>
            <a:r>
              <a:rPr lang="en-US" dirty="0" err="1" smtClean="0"/>
              <a:t>biovar</a:t>
            </a:r>
            <a:r>
              <a:rPr lang="en-US" dirty="0" smtClean="0"/>
              <a:t> </a:t>
            </a:r>
            <a:r>
              <a:rPr lang="en-US" i="1" dirty="0" err="1" smtClean="0"/>
              <a:t>diacetylactis</a:t>
            </a:r>
            <a:endParaRPr lang="en-US" dirty="0" smtClean="0"/>
          </a:p>
          <a:p>
            <a:pPr lvl="0"/>
            <a:r>
              <a:rPr lang="en-US" i="1" dirty="0" err="1" smtClean="0"/>
              <a:t>Leuconostoc</a:t>
            </a:r>
            <a:r>
              <a:rPr lang="en-US" i="1" dirty="0" smtClean="0"/>
              <a:t> </a:t>
            </a:r>
            <a:r>
              <a:rPr lang="en-US" i="1" dirty="0" err="1" smtClean="0"/>
              <a:t>mesenteroides</a:t>
            </a:r>
            <a:r>
              <a:rPr lang="en-US" dirty="0" smtClean="0"/>
              <a:t> subsp. </a:t>
            </a:r>
            <a:r>
              <a:rPr lang="en-US" i="1" dirty="0" err="1" smtClean="0"/>
              <a:t>cremoris</a:t>
            </a:r>
            <a:r>
              <a:rPr lang="en-US" i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or </a:t>
            </a:r>
            <a:r>
              <a:rPr lang="en-US" b="1" dirty="0" err="1" smtClean="0"/>
              <a:t>thermophilic</a:t>
            </a:r>
            <a:r>
              <a:rPr lang="en-US" dirty="0" smtClean="0"/>
              <a:t>:</a:t>
            </a:r>
          </a:p>
          <a:p>
            <a:pPr lvl="0"/>
            <a:r>
              <a:rPr lang="en-US" i="1" dirty="0" smtClean="0"/>
              <a:t>Streptococcus </a:t>
            </a:r>
            <a:r>
              <a:rPr lang="en-US" i="1" dirty="0" err="1" smtClean="0"/>
              <a:t>salivarius</a:t>
            </a:r>
            <a:r>
              <a:rPr lang="en-US" dirty="0" smtClean="0"/>
              <a:t> subsp. </a:t>
            </a:r>
            <a:r>
              <a:rPr lang="en-US" i="1" dirty="0" err="1" smtClean="0"/>
              <a:t>thermophilus</a:t>
            </a:r>
            <a:r>
              <a:rPr lang="en-US" i="1" dirty="0" smtClean="0"/>
              <a:t> (</a:t>
            </a:r>
            <a:r>
              <a:rPr lang="en-US" i="1" dirty="0" err="1" smtClean="0"/>
              <a:t>S.thermophilus</a:t>
            </a:r>
            <a:r>
              <a:rPr lang="en-US" i="1" dirty="0" smtClean="0"/>
              <a:t>)</a:t>
            </a:r>
            <a:endParaRPr lang="en-US" dirty="0" smtClean="0"/>
          </a:p>
          <a:p>
            <a:pPr lvl="0"/>
            <a:r>
              <a:rPr lang="en-US" i="1" dirty="0" smtClean="0"/>
              <a:t>Lactobacillus </a:t>
            </a:r>
            <a:r>
              <a:rPr lang="en-US" i="1" dirty="0" err="1" smtClean="0"/>
              <a:t>delbrueckii</a:t>
            </a:r>
            <a:r>
              <a:rPr lang="en-US" dirty="0" smtClean="0"/>
              <a:t> subsp. </a:t>
            </a:r>
            <a:r>
              <a:rPr lang="en-US" i="1" dirty="0" err="1" smtClean="0"/>
              <a:t>bulgaricus</a:t>
            </a:r>
            <a:endParaRPr lang="en-US" dirty="0" smtClean="0"/>
          </a:p>
          <a:p>
            <a:pPr lvl="0"/>
            <a:r>
              <a:rPr lang="en-US" i="1" dirty="0" smtClean="0"/>
              <a:t>L. </a:t>
            </a:r>
            <a:r>
              <a:rPr lang="en-US" i="1" dirty="0" err="1" smtClean="0"/>
              <a:t>delbrueckii</a:t>
            </a:r>
            <a:r>
              <a:rPr lang="en-US" i="1" dirty="0" smtClean="0"/>
              <a:t> </a:t>
            </a:r>
            <a:r>
              <a:rPr lang="en-US" dirty="0" smtClean="0"/>
              <a:t>subsp. </a:t>
            </a:r>
            <a:r>
              <a:rPr lang="en-US" i="1" dirty="0" err="1" smtClean="0"/>
              <a:t>lactis</a:t>
            </a:r>
            <a:endParaRPr lang="en-US" dirty="0" smtClean="0"/>
          </a:p>
          <a:p>
            <a:pPr lvl="0"/>
            <a:r>
              <a:rPr lang="en-US" i="1" dirty="0" smtClean="0"/>
              <a:t>L. </a:t>
            </a:r>
            <a:r>
              <a:rPr lang="en-US" i="1" dirty="0" err="1" smtClean="0"/>
              <a:t>casei</a:t>
            </a:r>
            <a:endParaRPr lang="en-US" dirty="0" smtClean="0"/>
          </a:p>
          <a:p>
            <a:pPr lvl="0"/>
            <a:r>
              <a:rPr lang="en-US" i="1" dirty="0" smtClean="0"/>
              <a:t>L. </a:t>
            </a:r>
            <a:r>
              <a:rPr lang="en-US" i="1" dirty="0" err="1" smtClean="0"/>
              <a:t>helveticus</a:t>
            </a:r>
            <a:endParaRPr lang="en-US" dirty="0" smtClean="0"/>
          </a:p>
          <a:p>
            <a:pPr lvl="0"/>
            <a:r>
              <a:rPr lang="en-US" i="1" dirty="0" smtClean="0"/>
              <a:t>L. </a:t>
            </a:r>
            <a:r>
              <a:rPr lang="en-US" i="1" dirty="0" err="1" smtClean="0"/>
              <a:t>plantarum</a:t>
            </a:r>
            <a:endParaRPr lang="en-US" dirty="0" smtClean="0"/>
          </a:p>
          <a:p>
            <a:r>
              <a:rPr lang="en-US" b="1" dirty="0" smtClean="0"/>
              <a:t>Mixtures of </a:t>
            </a:r>
            <a:r>
              <a:rPr lang="en-US" dirty="0" err="1" smtClean="0"/>
              <a:t>mesophilic</a:t>
            </a:r>
            <a:r>
              <a:rPr lang="en-US" dirty="0" smtClean="0"/>
              <a:t> and </a:t>
            </a:r>
            <a:r>
              <a:rPr lang="en-US" dirty="0" err="1" smtClean="0"/>
              <a:t>thermophilic</a:t>
            </a:r>
            <a:r>
              <a:rPr lang="en-US" dirty="0" smtClean="0"/>
              <a:t> microorganisms can also be used as in the production of some </a:t>
            </a:r>
            <a:r>
              <a:rPr lang="en-US" b="1" dirty="0" smtClean="0"/>
              <a:t>cheeses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Bacteriophage</a:t>
            </a:r>
            <a:endParaRPr lang="en-US" dirty="0" smtClean="0"/>
          </a:p>
          <a:p>
            <a:r>
              <a:rPr lang="en-US" dirty="0" err="1" smtClean="0"/>
              <a:t>Bacteriophages</a:t>
            </a:r>
            <a:r>
              <a:rPr lang="en-US" dirty="0" smtClean="0"/>
              <a:t> are viruses that require bacteria host cells for growth and reproduction. Initially, the </a:t>
            </a:r>
            <a:r>
              <a:rPr lang="en-US" dirty="0" err="1" smtClean="0"/>
              <a:t>bacteriophage</a:t>
            </a:r>
            <a:r>
              <a:rPr lang="en-US" dirty="0" smtClean="0"/>
              <a:t> attaches itself to the bacteria cell wall and injects nuclear substance into the cell. Inside the cell, the nuclear substance produces shells, or phage coats, for the new </a:t>
            </a:r>
            <a:r>
              <a:rPr lang="en-US" dirty="0" err="1" smtClean="0"/>
              <a:t>bacteriophage</a:t>
            </a:r>
            <a:r>
              <a:rPr lang="en-US" dirty="0" smtClean="0"/>
              <a:t> which are quickly filled with nucleic acid. The bacterial cell ruptures and dies as the new </a:t>
            </a:r>
            <a:r>
              <a:rPr lang="en-US" dirty="0" err="1" smtClean="0"/>
              <a:t>bacteriophage</a:t>
            </a:r>
            <a:r>
              <a:rPr lang="en-US" dirty="0" smtClean="0"/>
              <a:t> are released. </a:t>
            </a:r>
          </a:p>
          <a:p>
            <a:r>
              <a:rPr lang="en-US" dirty="0" err="1" smtClean="0"/>
              <a:t>Bacteriophages</a:t>
            </a:r>
            <a:r>
              <a:rPr lang="en-US" dirty="0" smtClean="0"/>
              <a:t> are ubiquitous but generally enter the milk processing plant with the farm milk. They can be inactivated heat treatments of 30 min at 63 to 88° C, or by the use of chemical disinfectants.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668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Starter Culture Preparation</a:t>
            </a:r>
            <a:endParaRPr lang="en-US" dirty="0" smtClean="0"/>
          </a:p>
          <a:p>
            <a:r>
              <a:rPr lang="en-US" dirty="0" smtClean="0"/>
              <a:t>Commercial manufacturers provide starter cultures in lyophilized (freeze-</a:t>
            </a:r>
            <a:r>
              <a:rPr lang="en-US" dirty="0" err="1" smtClean="0"/>
              <a:t>dryed</a:t>
            </a:r>
            <a:r>
              <a:rPr lang="en-US" dirty="0" smtClean="0"/>
              <a:t>), frozen or spray-dried forms. The dairy product manufacturers need to inoculate the culture into milk or other suitable substrate. </a:t>
            </a:r>
          </a:p>
          <a:p>
            <a:pPr>
              <a:buNone/>
            </a:pPr>
            <a:r>
              <a:rPr lang="en-US" dirty="0" smtClean="0"/>
              <a:t> There are a number of steps necessary for the propagation of starter culture ready for production:</a:t>
            </a:r>
          </a:p>
          <a:p>
            <a:pPr lvl="0"/>
            <a:r>
              <a:rPr lang="en-US" dirty="0" smtClean="0"/>
              <a:t>Commercial culture</a:t>
            </a:r>
          </a:p>
          <a:p>
            <a:pPr lvl="0"/>
            <a:r>
              <a:rPr lang="en-US" dirty="0" smtClean="0"/>
              <a:t>Mother culture - first inoculation; all cultures will originate from this preparation</a:t>
            </a:r>
          </a:p>
          <a:p>
            <a:pPr lvl="0"/>
            <a:r>
              <a:rPr lang="en-US" dirty="0" smtClean="0"/>
              <a:t>Intermediate culture - in preparation of larger volumes of prepared starter</a:t>
            </a:r>
          </a:p>
          <a:p>
            <a:pPr lvl="0"/>
            <a:r>
              <a:rPr lang="en-US" dirty="0" smtClean="0"/>
              <a:t>Bulk starter culture - this stage is used in dairy product production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Dairy Microbiology Handbook, Third Edition, Edited by Richard K. Robinson ISBN 0-471-38596-4 Copyright 0 2002 Wiley-</a:t>
            </a:r>
            <a:r>
              <a:rPr lang="en-US" dirty="0" err="1" smtClean="0"/>
              <a:t>Interscience</a:t>
            </a:r>
            <a:r>
              <a:rPr lang="en-US" dirty="0" smtClean="0"/>
              <a:t>, Inc. CHAPTER 2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www.uoguelph.ca/foodscience/book/export/html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03812">
            <a:off x="-69214" y="306325"/>
            <a:ext cx="518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F_Kurdi Gare" pitchFamily="2" charset="-78"/>
              </a:rPr>
              <a:t>سوثاس</a:t>
            </a:r>
            <a:endParaRPr lang="ar-IQ" sz="8000" dirty="0">
              <a:cs typeface="AF_Kurdi Gare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0" name="Picture 2" descr="https://tse1.mm.bing.net/th?&amp;id=OIP.M4654d056cf6ad74eb1f54a7523cc819fo0&amp;w=300&amp;h=231&amp;c=0&amp;pid=1.9&amp;rs=0&amp;p=0&amp;r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7305304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09600"/>
            <a:ext cx="7543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Methylene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Blue Reduction Test ( MBRT )</a:t>
            </a:r>
            <a:endParaRPr lang="ar-S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 smtClean="0"/>
              <a:t>Methylene</a:t>
            </a:r>
            <a:r>
              <a:rPr lang="en-US" sz="2400" dirty="0" smtClean="0"/>
              <a:t> Blue Reduction Test also known as</a:t>
            </a:r>
            <a:r>
              <a:rPr lang="en-US" sz="2400" b="1" dirty="0" smtClean="0"/>
              <a:t> </a:t>
            </a:r>
            <a:r>
              <a:rPr lang="en-US" sz="2400" b="1" dirty="0" err="1" smtClean="0"/>
              <a:t>mbrt</a:t>
            </a:r>
            <a:r>
              <a:rPr lang="en-US" sz="2400" b="1" dirty="0" smtClean="0"/>
              <a:t> test.</a:t>
            </a:r>
            <a:r>
              <a:rPr lang="en-US" sz="2400" dirty="0" smtClean="0"/>
              <a:t> It is a </a:t>
            </a:r>
            <a:r>
              <a:rPr lang="en-US" sz="2400" b="1" dirty="0" smtClean="0"/>
              <a:t>qualitative test for milk, </a:t>
            </a:r>
            <a:r>
              <a:rPr lang="en-US" sz="2400" dirty="0" smtClean="0"/>
              <a:t>it used to check the quality of raw and pasteurized milk. </a:t>
            </a:r>
          </a:p>
          <a:p>
            <a:pPr>
              <a:buFontTx/>
              <a:buChar char="-"/>
            </a:pPr>
            <a:r>
              <a:rPr lang="en-US" sz="2400" b="1" dirty="0" smtClean="0"/>
              <a:t>- The MBRT is based on the fact that the           color imparted to milk by the addition of       a dye such as  </a:t>
            </a:r>
            <a:r>
              <a:rPr lang="en-US" sz="2400" b="1" dirty="0" err="1" smtClean="0"/>
              <a:t>methylene</a:t>
            </a:r>
            <a:r>
              <a:rPr lang="en-US" sz="2400" b="1" dirty="0" smtClean="0"/>
              <a:t> blue will                   disappear more or less  quickly.                        </a:t>
            </a:r>
          </a:p>
          <a:p>
            <a:r>
              <a:rPr lang="en-US" sz="2400" b="1" dirty="0" smtClean="0"/>
              <a:t>--</a:t>
            </a:r>
            <a:r>
              <a:rPr lang="en-US" sz="2400" dirty="0" smtClean="0"/>
              <a:t> The bacteria present in the milk will ferment lactose (milk sugar) to form lactic acid, during this fermentation process </a:t>
            </a:r>
            <a:r>
              <a:rPr lang="en-US" sz="2400" b="1" dirty="0" smtClean="0"/>
              <a:t>the oxygen is used up</a:t>
            </a:r>
            <a:r>
              <a:rPr lang="en-US" sz="2400" dirty="0" smtClean="0"/>
              <a:t>, which causes in </a:t>
            </a:r>
            <a:r>
              <a:rPr lang="en-US" sz="2400" dirty="0" smtClean="0">
                <a:solidFill>
                  <a:schemeClr val="tx2"/>
                </a:solidFill>
              </a:rPr>
              <a:t>depletion</a:t>
            </a:r>
            <a:r>
              <a:rPr lang="en-US" sz="2400" dirty="0" smtClean="0"/>
              <a:t> of oxygen in milk, and electrons are released. These electrons react with the </a:t>
            </a:r>
            <a:r>
              <a:rPr lang="en-US" sz="2400" dirty="0" err="1" smtClean="0"/>
              <a:t>methylene</a:t>
            </a:r>
            <a:r>
              <a:rPr lang="en-US" sz="2400" dirty="0" smtClean="0"/>
              <a:t> blue solution. As a result, it decolorizes the </a:t>
            </a:r>
            <a:r>
              <a:rPr lang="en-US" sz="2400" dirty="0" err="1" smtClean="0"/>
              <a:t>methylene</a:t>
            </a:r>
            <a:r>
              <a:rPr lang="en-US" sz="2400" dirty="0" smtClean="0"/>
              <a:t> blue</a:t>
            </a:r>
            <a:r>
              <a:rPr lang="en-US" sz="2400" b="1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81000" y="2286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Methylene</a:t>
            </a:r>
            <a:r>
              <a:rPr lang="en-US" sz="2800" b="1" dirty="0" smtClean="0"/>
              <a:t> Blue Reduction Test Procedure</a:t>
            </a:r>
          </a:p>
          <a:p>
            <a:r>
              <a:rPr lang="en-US" sz="2800" dirty="0" smtClean="0"/>
              <a:t>Mix the milk sample thoroughly to distribute the fat uniformly.</a:t>
            </a:r>
          </a:p>
          <a:p>
            <a:r>
              <a:rPr lang="en-US" sz="2800" dirty="0" smtClean="0"/>
              <a:t>-Add 10ml of milk sample in a test tube.</a:t>
            </a:r>
          </a:p>
          <a:p>
            <a:r>
              <a:rPr lang="en-US" sz="2800" dirty="0" smtClean="0"/>
              <a:t>Then add 1ml of standard </a:t>
            </a:r>
            <a:r>
              <a:rPr lang="en-US" sz="2800" dirty="0" err="1" smtClean="0"/>
              <a:t>methylene</a:t>
            </a:r>
            <a:r>
              <a:rPr lang="en-US" sz="2800" dirty="0" smtClean="0"/>
              <a:t> blue solution in this test tube and invert the test tube to mix it properly.</a:t>
            </a:r>
          </a:p>
          <a:p>
            <a:r>
              <a:rPr lang="en-US" sz="2800" dirty="0" smtClean="0"/>
              <a:t>-After that, place the test tube in a water bath at 37°C (99°F) for 30 minutes, and Cover the bath with a lid.</a:t>
            </a:r>
          </a:p>
          <a:p>
            <a:r>
              <a:rPr lang="en-US" sz="2800" dirty="0" smtClean="0"/>
              <a:t>-After 30 minutes of incubation observe the sample and check for discoloration, and make subsequent readings at hourly intervals thereafter.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914400"/>
            <a:ext cx="7391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After each reading, remove decolorized tubes and then slowly make one complete inversion of remaining tubes.</a:t>
            </a:r>
          </a:p>
          <a:p>
            <a:r>
              <a:rPr lang="en-US" sz="2400" dirty="0" smtClean="0"/>
              <a:t>Record reduction time in whole hours between last inversion and </a:t>
            </a:r>
            <a:r>
              <a:rPr lang="en-US" sz="2400" dirty="0" err="1" smtClean="0"/>
              <a:t>decolorization</a:t>
            </a:r>
            <a:r>
              <a:rPr lang="en-US" sz="2400" dirty="0" smtClean="0"/>
              <a:t>. For example, if the sample were still blue after L 5 hours but was decolorized (white) at the 2.5-hour reading, the </a:t>
            </a:r>
            <a:r>
              <a:rPr lang="en-US" sz="2400" dirty="0" err="1" smtClean="0"/>
              <a:t>methylene</a:t>
            </a:r>
            <a:r>
              <a:rPr lang="en-US" sz="2400" dirty="0" smtClean="0"/>
              <a:t> blue reduction time would be recorded as 2 hours. </a:t>
            </a:r>
            <a:r>
              <a:rPr lang="en-US" sz="2400" dirty="0" err="1" smtClean="0"/>
              <a:t>Decolorization</a:t>
            </a:r>
            <a:r>
              <a:rPr lang="en-US" sz="2400" dirty="0" smtClean="0"/>
              <a:t> is considered complete when four-fifths of the</a:t>
            </a:r>
          </a:p>
          <a:p>
            <a:r>
              <a:rPr lang="en-US" sz="2400" dirty="0" smtClean="0"/>
              <a:t> color has disappeared.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200"/>
            <a:ext cx="8784976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THE INITIAL MICROFLORA OF RAW MILK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pPr fontAlgn="ctr">
              <a:lnSpc>
                <a:spcPct val="170000"/>
              </a:lnSpc>
            </a:pPr>
            <a:r>
              <a:rPr lang="en-US" sz="1800" dirty="0" smtClean="0"/>
              <a:t>The </a:t>
            </a:r>
            <a:r>
              <a:rPr lang="en-US" sz="1800" dirty="0" smtClean="0">
                <a:solidFill>
                  <a:schemeClr val="tx2"/>
                </a:solidFill>
              </a:rPr>
              <a:t>numbers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chemeClr val="tx2"/>
                </a:solidFill>
              </a:rPr>
              <a:t>types</a:t>
            </a:r>
            <a:r>
              <a:rPr lang="en-US" sz="1800" dirty="0" smtClean="0"/>
              <a:t> of microorganisms in milk immediately after production (i.e., the initial </a:t>
            </a:r>
            <a:r>
              <a:rPr lang="en-US" sz="1800" dirty="0" err="1" smtClean="0"/>
              <a:t>microflora</a:t>
            </a:r>
            <a:r>
              <a:rPr lang="en-US" sz="1800" dirty="0" smtClean="0"/>
              <a:t>) directly reflect microbial contamination </a:t>
            </a:r>
            <a:r>
              <a:rPr lang="en-US" sz="1800" b="1" dirty="0" smtClean="0">
                <a:solidFill>
                  <a:schemeClr val="tx2"/>
                </a:solidFill>
              </a:rPr>
              <a:t>during production, collection, and handling.</a:t>
            </a:r>
          </a:p>
          <a:p>
            <a:pPr fontAlgn="ctr">
              <a:lnSpc>
                <a:spcPct val="170000"/>
              </a:lnSpc>
            </a:pPr>
            <a:r>
              <a:rPr lang="en-US" sz="1800" dirty="0" smtClean="0"/>
              <a:t> The </a:t>
            </a:r>
            <a:r>
              <a:rPr lang="en-US" sz="1800" dirty="0" err="1" smtClean="0"/>
              <a:t>microflora</a:t>
            </a:r>
            <a:r>
              <a:rPr lang="en-US" sz="1800" dirty="0" smtClean="0"/>
              <a:t> in the milk when it leaves the farm is influenced significantly by the </a:t>
            </a:r>
            <a:r>
              <a:rPr lang="en-US" sz="1800" b="1" dirty="0" smtClean="0">
                <a:solidFill>
                  <a:schemeClr val="tx2"/>
                </a:solidFill>
              </a:rPr>
              <a:t>storage temperature and the elapsed time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/>
              <a:t>after collection.</a:t>
            </a:r>
          </a:p>
          <a:p>
            <a:pPr fontAlgn="ctr">
              <a:lnSpc>
                <a:spcPct val="170000"/>
              </a:lnSpc>
            </a:pPr>
            <a:r>
              <a:rPr lang="en-US" sz="1800" dirty="0" smtClean="0"/>
              <a:t> Where milk is stored at &lt;4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C, this low temperature normally will delay bacterial multiplication for at least 24h. </a:t>
            </a:r>
          </a:p>
          <a:p>
            <a:pPr fontAlgn="ctr">
              <a:lnSpc>
                <a:spcPct val="170000"/>
              </a:lnSpc>
            </a:pPr>
            <a:r>
              <a:rPr lang="en-US" sz="1800" dirty="0" smtClean="0"/>
              <a:t>The </a:t>
            </a:r>
            <a:r>
              <a:rPr lang="en-US" sz="1800" dirty="0" err="1" smtClean="0"/>
              <a:t>microflora</a:t>
            </a:r>
            <a:r>
              <a:rPr lang="en-US" sz="1800" dirty="0" smtClean="0"/>
              <a:t>, therefore, is similar to that present initially. However, </a:t>
            </a:r>
            <a:r>
              <a:rPr lang="en-US" sz="1800" b="1" dirty="0" smtClean="0"/>
              <a:t>if unsanitary </a:t>
            </a:r>
            <a:r>
              <a:rPr lang="en-US" sz="1800" dirty="0" smtClean="0"/>
              <a:t>conditions exist with the milking equipment or storage tank, the </a:t>
            </a:r>
            <a:r>
              <a:rPr lang="en-US" sz="1800" b="1" dirty="0" smtClean="0"/>
              <a:t>low temperature </a:t>
            </a:r>
            <a:r>
              <a:rPr lang="en-US" sz="1800" dirty="0" smtClean="0"/>
              <a:t>could </a:t>
            </a:r>
            <a:r>
              <a:rPr lang="en-US" sz="1800" b="1" dirty="0" smtClean="0"/>
              <a:t>mask these conditions.</a:t>
            </a:r>
          </a:p>
          <a:p>
            <a:pPr fontAlgn="ctr">
              <a:lnSpc>
                <a:spcPct val="170000"/>
              </a:lnSpc>
              <a:buNone/>
            </a:pPr>
            <a:endParaRPr lang="en-US" sz="1600" dirty="0" smtClean="0"/>
          </a:p>
          <a:p>
            <a:pPr fontAlgn="ctr">
              <a:lnSpc>
                <a:spcPct val="170000"/>
              </a:lnSpc>
              <a:buNone/>
            </a:pPr>
            <a:r>
              <a:rPr lang="en-US" sz="1600" dirty="0" smtClean="0"/>
              <a:t> </a:t>
            </a:r>
          </a:p>
          <a:p>
            <a:pPr fontAlgn="ctr">
              <a:lnSpc>
                <a:spcPct val="170000"/>
              </a:lnSpc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\\\\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772482"/>
          <a:ext cx="6096000" cy="3313035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871851">
                <a:tc>
                  <a:txBody>
                    <a:bodyPr/>
                    <a:lstStyle/>
                    <a:p>
                      <a:pPr latinLnBrk="0"/>
                      <a:r>
                        <a:rPr lang="en-US" sz="1700" b="1" dirty="0">
                          <a:solidFill>
                            <a:srgbClr val="222222"/>
                          </a:solidFill>
                          <a:latin typeface="Lora"/>
                        </a:rPr>
                        <a:t>Quality of milk</a:t>
                      </a:r>
                      <a:endParaRPr lang="en-US" sz="1700" dirty="0">
                        <a:latin typeface="Segoe UI"/>
                      </a:endParaRP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 b="1">
                          <a:solidFill>
                            <a:srgbClr val="222222"/>
                          </a:solidFill>
                          <a:latin typeface="Lora"/>
                        </a:rPr>
                        <a:t>Reduction time</a:t>
                      </a:r>
                      <a:endParaRPr lang="en-US" sz="1700">
                        <a:latin typeface="Segoe UI"/>
                      </a:endParaRP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 b="1">
                          <a:solidFill>
                            <a:srgbClr val="222222"/>
                          </a:solidFill>
                          <a:latin typeface="Lora"/>
                        </a:rPr>
                        <a:t>Approx. keeping quality/ml</a:t>
                      </a:r>
                      <a:endParaRPr lang="en-US" sz="1700">
                        <a:latin typeface="Segoe UI"/>
                      </a:endParaRP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 b="1">
                          <a:solidFill>
                            <a:srgbClr val="222222"/>
                          </a:solidFill>
                          <a:latin typeface="Lora"/>
                        </a:rPr>
                        <a:t>Approx. bacterial count per ml</a:t>
                      </a:r>
                      <a:endParaRPr lang="en-US" sz="1700">
                        <a:latin typeface="Segoe UI"/>
                      </a:endParaRP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296">
                <a:tc>
                  <a:txBody>
                    <a:bodyPr/>
                    <a:lstStyle/>
                    <a:p>
                      <a:pPr latinLnBrk="0"/>
                      <a:r>
                        <a:rPr lang="en-US" sz="1700" b="1">
                          <a:solidFill>
                            <a:srgbClr val="222222"/>
                          </a:solidFill>
                          <a:latin typeface="Lora"/>
                        </a:rPr>
                        <a:t>Good</a:t>
                      </a:r>
                      <a:endParaRPr lang="en-US" sz="1700">
                        <a:latin typeface="Segoe UI"/>
                      </a:endParaRP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>
                          <a:latin typeface="Segoe UI"/>
                        </a:rPr>
                        <a:t>5 � hour or more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>
                          <a:latin typeface="Segoe UI"/>
                        </a:rPr>
                        <a:t>40 hrs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>
                          <a:latin typeface="Segoe UI"/>
                        </a:rPr>
                        <a:t>Below 5,00,000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296">
                <a:tc>
                  <a:txBody>
                    <a:bodyPr/>
                    <a:lstStyle/>
                    <a:p>
                      <a:pPr latinLnBrk="0"/>
                      <a:r>
                        <a:rPr lang="en-US" sz="1700" b="1" dirty="0">
                          <a:solidFill>
                            <a:srgbClr val="222222"/>
                          </a:solidFill>
                          <a:latin typeface="Lora"/>
                        </a:rPr>
                        <a:t>Fair</a:t>
                      </a:r>
                      <a:endParaRPr lang="en-US" sz="1700" dirty="0">
                        <a:latin typeface="Segoe UI"/>
                      </a:endParaRP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>
                          <a:latin typeface="Segoe UI"/>
                        </a:rPr>
                        <a:t>2 to 5 � hours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>
                          <a:latin typeface="Segoe UI"/>
                        </a:rPr>
                        <a:t>30 hrs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>
                          <a:latin typeface="Segoe UI"/>
                        </a:rPr>
                        <a:t>5,00,000 to 40,00,000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296">
                <a:tc>
                  <a:txBody>
                    <a:bodyPr/>
                    <a:lstStyle/>
                    <a:p>
                      <a:pPr latinLnBrk="0"/>
                      <a:r>
                        <a:rPr lang="en-US" sz="1700" b="1">
                          <a:solidFill>
                            <a:srgbClr val="222222"/>
                          </a:solidFill>
                          <a:latin typeface="Lora"/>
                        </a:rPr>
                        <a:t>Bad</a:t>
                      </a:r>
                      <a:endParaRPr lang="en-US" sz="1700">
                        <a:latin typeface="Segoe UI"/>
                      </a:endParaRP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 dirty="0">
                          <a:latin typeface="Segoe UI"/>
                        </a:rPr>
                        <a:t>20 minutes to 2 hrs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>
                          <a:latin typeface="Segoe UI"/>
                        </a:rPr>
                        <a:t>10 hrs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>
                          <a:latin typeface="Segoe UI"/>
                        </a:rPr>
                        <a:t>40,00,000 to 2,00,00,000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296">
                <a:tc>
                  <a:txBody>
                    <a:bodyPr/>
                    <a:lstStyle/>
                    <a:p>
                      <a:pPr latinLnBrk="0"/>
                      <a:r>
                        <a:rPr lang="en-US" sz="1700" b="1">
                          <a:solidFill>
                            <a:srgbClr val="222222"/>
                          </a:solidFill>
                          <a:latin typeface="Lora"/>
                        </a:rPr>
                        <a:t>Very bad</a:t>
                      </a:r>
                      <a:endParaRPr lang="en-US" sz="1700">
                        <a:latin typeface="Segoe UI"/>
                      </a:endParaRP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>
                          <a:latin typeface="Segoe UI"/>
                        </a:rPr>
                        <a:t>20 minutes or less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>
                          <a:latin typeface="Segoe UI"/>
                        </a:rPr>
                        <a:t>Less than 10 hrs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700" dirty="0">
                          <a:latin typeface="Segoe UI"/>
                        </a:rPr>
                        <a:t>Above 2,00,00,000</a:t>
                      </a:r>
                    </a:p>
                  </a:txBody>
                  <a:tcPr marL="87185" marR="87185" marT="43593" marB="43593" anchor="ctr">
                    <a:lnL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F2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580284"/>
            <a:ext cx="8610600" cy="7001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58700" rIns="0" bIns="-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soehen"/>
                <a:cs typeface="Arial" pitchFamily="34" charset="0"/>
              </a:rPr>
              <a:t>Grading of milk in MBR test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Charter"/>
                <a:cs typeface="Arial" pitchFamily="34" charset="0"/>
              </a:rPr>
              <a:t>The quality of milk will be determined by making the following observations;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Detection of Drug Residues in Milk</a:t>
            </a:r>
          </a:p>
          <a:p>
            <a:r>
              <a:rPr lang="en-US" sz="2800" b="1" dirty="0" smtClean="0"/>
              <a:t>-- Microbial growth inhibition </a:t>
            </a:r>
            <a:r>
              <a:rPr lang="en-US" sz="2800" b="1" dirty="0" smtClean="0"/>
              <a:t>methods </a:t>
            </a:r>
            <a:r>
              <a:rPr lang="en-US" sz="2800" b="1" dirty="0" smtClean="0"/>
              <a:t>(wide</a:t>
            </a:r>
          </a:p>
          <a:p>
            <a:r>
              <a:rPr lang="en-US" sz="2800" b="1" dirty="0" smtClean="0"/>
              <a:t>   </a:t>
            </a:r>
            <a:r>
              <a:rPr lang="en-US" sz="2800" b="1" dirty="0" smtClean="0"/>
              <a:t> spectral </a:t>
            </a:r>
            <a:r>
              <a:rPr lang="en-US" sz="2800" b="1" dirty="0" smtClean="0"/>
              <a:t>rapid tests) vary in the type of the     testing  organism , indicator , incubation         period and temperature.                                  </a:t>
            </a:r>
          </a:p>
          <a:p>
            <a:r>
              <a:rPr lang="en-US" sz="2800" b="1" dirty="0" smtClean="0"/>
              <a:t>-- A series of these methods use  the testing   microorganism Bacillus </a:t>
            </a:r>
            <a:r>
              <a:rPr lang="en-US" sz="2800" b="1" dirty="0" err="1" smtClean="0"/>
              <a:t>stearothermophilus</a:t>
            </a:r>
            <a:r>
              <a:rPr lang="en-US" sz="2800" b="1" dirty="0" smtClean="0"/>
              <a:t> </a:t>
            </a:r>
            <a:r>
              <a:rPr lang="ar-SA" sz="2800" b="1" dirty="0" smtClean="0"/>
              <a:t>. </a:t>
            </a:r>
            <a:r>
              <a:rPr lang="en-US" sz="2800" b="1" dirty="0" smtClean="0"/>
              <a:t>  </a:t>
            </a:r>
            <a:endParaRPr lang="ar-SA" sz="2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timicrobial activity of Lactobacillus reuteri against Salmonella Enteritidis phagotype 4 as demonstrated by the inhibition zones produced with the spot-on-the-lawn antagonism method. 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4800600" cy="3524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fontAlgn="ctr"/>
            <a:r>
              <a:rPr lang="en-US" b="1" dirty="0" smtClean="0"/>
              <a:t>What are microorganisms in milk?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Milk is sterile at secretion in the udder but is contaminated by bacteria even before it leaves the udder. Further infection of the milk by microorganisms can take place during </a:t>
            </a:r>
            <a:r>
              <a:rPr lang="en-US" b="1" dirty="0" smtClean="0"/>
              <a:t>milking, handling, storage, </a:t>
            </a:r>
            <a:r>
              <a:rPr lang="en-US" dirty="0" smtClean="0"/>
              <a:t>and other pre-processing activities or except in the case of </a:t>
            </a:r>
            <a:r>
              <a:rPr lang="en-US" dirty="0" smtClean="0">
                <a:solidFill>
                  <a:schemeClr val="tx2"/>
                </a:solidFill>
              </a:rPr>
              <a:t>mastitis</a:t>
            </a:r>
            <a:r>
              <a:rPr lang="en-US" dirty="0" smtClean="0"/>
              <a:t>, the bacteria at this point are harmless and few in number.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Lactic acid bacteria: 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this group of bacteria are able to ferment </a:t>
            </a:r>
            <a:r>
              <a:rPr lang="en-US" b="1" dirty="0" smtClean="0"/>
              <a:t>lactose</a:t>
            </a:r>
            <a:r>
              <a:rPr lang="en-US" dirty="0" smtClean="0"/>
              <a:t> to </a:t>
            </a:r>
            <a:r>
              <a:rPr lang="en-US" b="1" dirty="0" smtClean="0"/>
              <a:t>lactic acid</a:t>
            </a:r>
            <a:r>
              <a:rPr lang="en-US" dirty="0" smtClean="0"/>
              <a:t>. They are normally present in the milk and are also used as </a:t>
            </a:r>
            <a:r>
              <a:rPr lang="en-US" b="1" dirty="0" smtClean="0">
                <a:solidFill>
                  <a:schemeClr val="tx2"/>
                </a:solidFill>
              </a:rPr>
              <a:t>starter cultures </a:t>
            </a:r>
            <a:r>
              <a:rPr lang="en-US" dirty="0" smtClean="0"/>
              <a:t>in the production of cultured dairy products such as </a:t>
            </a:r>
            <a:r>
              <a:rPr lang="en-US" b="1" dirty="0" smtClean="0"/>
              <a:t>yogurt</a:t>
            </a:r>
            <a:r>
              <a:rPr lang="en-US" dirty="0" smtClean="0"/>
              <a:t>. Some examples in milk are:</a:t>
            </a:r>
            <a:endParaRPr lang="en-US" sz="2400" dirty="0" smtClean="0"/>
          </a:p>
          <a:p>
            <a:pPr lvl="0"/>
            <a:r>
              <a:rPr lang="en-US" dirty="0" err="1" smtClean="0"/>
              <a:t>lactococci</a:t>
            </a:r>
            <a:endParaRPr lang="en-US" sz="2400" dirty="0" smtClean="0"/>
          </a:p>
          <a:p>
            <a:pPr lvl="1"/>
            <a:r>
              <a:rPr lang="en-US" dirty="0" smtClean="0"/>
              <a:t>L</a:t>
            </a:r>
            <a:r>
              <a:rPr lang="en-US" i="1" dirty="0" smtClean="0"/>
              <a:t>. </a:t>
            </a:r>
            <a:r>
              <a:rPr lang="en-US" i="1" dirty="0" err="1" smtClean="0"/>
              <a:t>delbrueckii</a:t>
            </a:r>
            <a:r>
              <a:rPr lang="en-US" i="1" dirty="0" smtClean="0"/>
              <a:t> </a:t>
            </a:r>
            <a:r>
              <a:rPr lang="en-US" dirty="0" smtClean="0"/>
              <a:t>subsp</a:t>
            </a:r>
            <a:r>
              <a:rPr lang="en-US" i="1" dirty="0" smtClean="0"/>
              <a:t>. </a:t>
            </a:r>
            <a:r>
              <a:rPr lang="en-US" i="1" dirty="0" err="1" smtClean="0"/>
              <a:t>lactis</a:t>
            </a:r>
            <a:r>
              <a:rPr lang="en-US" i="1" dirty="0" smtClean="0"/>
              <a:t> (Streptococcus </a:t>
            </a:r>
            <a:r>
              <a:rPr lang="en-US" i="1" dirty="0" err="1" smtClean="0"/>
              <a:t>lactis</a:t>
            </a:r>
            <a:r>
              <a:rPr lang="en-US" i="1" dirty="0" smtClean="0"/>
              <a:t> )</a:t>
            </a:r>
            <a:endParaRPr lang="en-US" sz="2000" i="1" dirty="0" smtClean="0"/>
          </a:p>
          <a:p>
            <a:pPr lvl="1"/>
            <a:r>
              <a:rPr lang="en-US" i="1" dirty="0" err="1" smtClean="0"/>
              <a:t>Lactococcus</a:t>
            </a:r>
            <a:r>
              <a:rPr lang="en-US" i="1" dirty="0" smtClean="0"/>
              <a:t> </a:t>
            </a:r>
            <a:r>
              <a:rPr lang="en-US" i="1" dirty="0" err="1" smtClean="0"/>
              <a:t>lactis</a:t>
            </a:r>
            <a:r>
              <a:rPr lang="en-US" i="1" dirty="0" smtClean="0"/>
              <a:t> </a:t>
            </a:r>
            <a:r>
              <a:rPr lang="en-US" dirty="0" smtClean="0"/>
              <a:t>subsp</a:t>
            </a:r>
            <a:r>
              <a:rPr lang="en-US" i="1" dirty="0" smtClean="0"/>
              <a:t>. </a:t>
            </a:r>
            <a:r>
              <a:rPr lang="en-US" i="1" dirty="0" err="1" smtClean="0"/>
              <a:t>cremoris</a:t>
            </a:r>
            <a:r>
              <a:rPr lang="en-US" i="1" dirty="0" smtClean="0"/>
              <a:t> (Streptococcus </a:t>
            </a:r>
            <a:r>
              <a:rPr lang="en-US" i="1" dirty="0" err="1" smtClean="0"/>
              <a:t>cremoris</a:t>
            </a:r>
            <a:r>
              <a:rPr lang="en-US" i="1" dirty="0" smtClean="0"/>
              <a:t> )</a:t>
            </a:r>
            <a:endParaRPr lang="en-US" sz="2000" i="1" dirty="0" smtClean="0"/>
          </a:p>
          <a:p>
            <a:pPr lvl="0"/>
            <a:r>
              <a:rPr lang="en-US" i="1" dirty="0" smtClean="0"/>
              <a:t>lactobacilli</a:t>
            </a:r>
            <a:endParaRPr lang="en-US" sz="2400" i="1" dirty="0" smtClean="0"/>
          </a:p>
          <a:p>
            <a:pPr lvl="1"/>
            <a:r>
              <a:rPr lang="en-US" i="1" dirty="0" smtClean="0"/>
              <a:t>Lactobacillus </a:t>
            </a:r>
            <a:r>
              <a:rPr lang="en-US" i="1" dirty="0" err="1" smtClean="0"/>
              <a:t>casei</a:t>
            </a:r>
            <a:endParaRPr lang="en-US" sz="2000" i="1" dirty="0" smtClean="0"/>
          </a:p>
          <a:p>
            <a:pPr lvl="1"/>
            <a:r>
              <a:rPr lang="en-US" i="1" dirty="0" err="1" smtClean="0"/>
              <a:t>L.delbrueckii</a:t>
            </a:r>
            <a:r>
              <a:rPr lang="en-US" i="1" dirty="0" smtClean="0"/>
              <a:t> s</a:t>
            </a:r>
            <a:r>
              <a:rPr lang="en-US" dirty="0" smtClean="0"/>
              <a:t>ubsp</a:t>
            </a:r>
            <a:r>
              <a:rPr lang="en-US" i="1" dirty="0" smtClean="0"/>
              <a:t>. </a:t>
            </a:r>
            <a:r>
              <a:rPr lang="en-US" i="1" dirty="0" err="1" smtClean="0"/>
              <a:t>lactis</a:t>
            </a:r>
            <a:r>
              <a:rPr lang="en-US" i="1" dirty="0" smtClean="0"/>
              <a:t> (L. </a:t>
            </a:r>
            <a:r>
              <a:rPr lang="en-US" i="1" dirty="0" err="1" smtClean="0"/>
              <a:t>lactis</a:t>
            </a:r>
            <a:r>
              <a:rPr lang="en-US" i="1" dirty="0" smtClean="0"/>
              <a:t> )</a:t>
            </a:r>
            <a:endParaRPr lang="en-US" sz="2000" i="1" dirty="0" smtClean="0"/>
          </a:p>
          <a:p>
            <a:pPr lvl="1"/>
            <a:r>
              <a:rPr lang="en-US" i="1" dirty="0" smtClean="0"/>
              <a:t>L. </a:t>
            </a:r>
            <a:r>
              <a:rPr lang="en-US" i="1" dirty="0" err="1" smtClean="0"/>
              <a:t>delbrueckii</a:t>
            </a:r>
            <a:r>
              <a:rPr lang="en-US" i="1" dirty="0" smtClean="0"/>
              <a:t> s</a:t>
            </a:r>
            <a:r>
              <a:rPr lang="en-US" dirty="0" smtClean="0"/>
              <a:t>ubsp</a:t>
            </a:r>
            <a:r>
              <a:rPr lang="en-US" i="1" dirty="0" smtClean="0"/>
              <a:t>. </a:t>
            </a:r>
            <a:r>
              <a:rPr lang="en-US" i="1" dirty="0" err="1" smtClean="0"/>
              <a:t>bulgaricus</a:t>
            </a:r>
            <a:endParaRPr lang="en-US" sz="2000" i="1" dirty="0" smtClean="0"/>
          </a:p>
          <a:p>
            <a:r>
              <a:rPr lang="en-US" i="1" dirty="0" smtClean="0"/>
              <a:t>(Lactobacillus </a:t>
            </a:r>
            <a:r>
              <a:rPr lang="en-US" i="1" dirty="0" err="1" smtClean="0"/>
              <a:t>bulgaricus</a:t>
            </a:r>
            <a:r>
              <a:rPr lang="en-US" i="1" dirty="0" smtClean="0"/>
              <a:t>)</a:t>
            </a:r>
            <a:endParaRPr lang="en-US" sz="2400" i="1" dirty="0" smtClean="0"/>
          </a:p>
          <a:p>
            <a:pPr lvl="0"/>
            <a:r>
              <a:rPr lang="en-US" i="1" dirty="0" err="1" smtClean="0"/>
              <a:t>Leuconostoc</a:t>
            </a:r>
            <a:endParaRPr lang="en-US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Coliforms</a:t>
            </a:r>
            <a:r>
              <a:rPr lang="en-US" b="1" dirty="0" smtClean="0"/>
              <a:t>: </a:t>
            </a:r>
            <a:endParaRPr lang="en-US" dirty="0" smtClean="0"/>
          </a:p>
          <a:p>
            <a:r>
              <a:rPr lang="en-US" dirty="0" err="1" smtClean="0"/>
              <a:t>coliforms</a:t>
            </a:r>
            <a:r>
              <a:rPr lang="en-US" dirty="0" smtClean="0"/>
              <a:t> are facultative anaerobes with an optimum growth at 37° C. </a:t>
            </a:r>
            <a:r>
              <a:rPr lang="en-US" b="1" dirty="0" err="1" smtClean="0"/>
              <a:t>Coliforms</a:t>
            </a:r>
            <a:r>
              <a:rPr lang="en-US" b="1" dirty="0" smtClean="0"/>
              <a:t> are indicator organisms</a:t>
            </a:r>
            <a:r>
              <a:rPr lang="en-US" dirty="0" smtClean="0"/>
              <a:t>; they are closely associated with the presence of pathogens but not necessarily pathogenic themselves. </a:t>
            </a:r>
          </a:p>
          <a:p>
            <a:r>
              <a:rPr lang="en-US" dirty="0" smtClean="0"/>
              <a:t>They also can cause rapid spoilage of milk </a:t>
            </a:r>
            <a:r>
              <a:rPr lang="en-US" b="1" dirty="0" smtClean="0"/>
              <a:t>because</a:t>
            </a:r>
            <a:r>
              <a:rPr lang="en-US" dirty="0" smtClean="0"/>
              <a:t> </a:t>
            </a:r>
            <a:r>
              <a:rPr lang="en-US" b="1" dirty="0" smtClean="0"/>
              <a:t>they are able to ferment lactose with the production of acid and gas</a:t>
            </a:r>
            <a:r>
              <a:rPr lang="en-US" dirty="0" smtClean="0"/>
              <a:t>, and are able to </a:t>
            </a:r>
            <a:r>
              <a:rPr lang="en-US" b="1" dirty="0" smtClean="0"/>
              <a:t>degrade milk proteins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are killed by HTST treatment, therefore, their presence after treatment is indicative of contamination. </a:t>
            </a:r>
            <a:r>
              <a:rPr lang="en-US" b="1" i="1" dirty="0" smtClean="0"/>
              <a:t>Escherichia coli</a:t>
            </a:r>
            <a:r>
              <a:rPr lang="en-US" dirty="0" smtClean="0"/>
              <a:t> is an example belonging to this group.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Significance of microorganisms in milk:</a:t>
            </a:r>
            <a:endParaRPr lang="en-US" dirty="0" smtClean="0"/>
          </a:p>
          <a:p>
            <a:pPr lvl="0"/>
            <a:r>
              <a:rPr lang="en-US" dirty="0" smtClean="0"/>
              <a:t>Information on the microbial content of milk can be used to </a:t>
            </a:r>
            <a:r>
              <a:rPr lang="en-US" dirty="0" smtClean="0">
                <a:solidFill>
                  <a:schemeClr val="tx2"/>
                </a:solidFill>
              </a:rPr>
              <a:t>judge</a:t>
            </a:r>
            <a:r>
              <a:rPr lang="en-US" dirty="0" smtClean="0"/>
              <a:t> its sanitary quality and the conditions of production</a:t>
            </a:r>
          </a:p>
          <a:p>
            <a:pPr lvl="0"/>
            <a:r>
              <a:rPr lang="en-US" dirty="0" smtClean="0"/>
              <a:t>If permitted to multiply, bacteria in milk can cause </a:t>
            </a:r>
            <a:r>
              <a:rPr lang="en-US" dirty="0" smtClean="0">
                <a:solidFill>
                  <a:schemeClr val="tx2"/>
                </a:solidFill>
              </a:rPr>
              <a:t>spoilage</a:t>
            </a:r>
            <a:r>
              <a:rPr lang="en-US" dirty="0" smtClean="0"/>
              <a:t> of the product</a:t>
            </a:r>
          </a:p>
          <a:p>
            <a:pPr lvl="0"/>
            <a:r>
              <a:rPr lang="en-US" dirty="0" smtClean="0"/>
              <a:t>Milk is potentially susceptible to contamination with pathogenic microorganisms. </a:t>
            </a:r>
            <a:r>
              <a:rPr lang="en-US" b="1" dirty="0" smtClean="0"/>
              <a:t>Precautions</a:t>
            </a:r>
            <a:r>
              <a:rPr lang="en-US" dirty="0" smtClean="0"/>
              <a:t> must be taken to minimize this possibility and to destroy pathogens that may gain entrance.</a:t>
            </a:r>
          </a:p>
          <a:p>
            <a:pPr lvl="0"/>
            <a:r>
              <a:rPr lang="en-US" dirty="0" smtClean="0"/>
              <a:t>Certain microorganisms produce chemical changes that are </a:t>
            </a:r>
            <a:r>
              <a:rPr lang="en-US" b="1" dirty="0" smtClean="0"/>
              <a:t>desirable </a:t>
            </a:r>
            <a:r>
              <a:rPr lang="en-US" dirty="0" smtClean="0"/>
              <a:t>in the production of dairy products such as </a:t>
            </a:r>
            <a:r>
              <a:rPr lang="en-US" dirty="0" smtClean="0">
                <a:solidFill>
                  <a:schemeClr val="tx2"/>
                </a:solidFill>
              </a:rPr>
              <a:t>cheese, yogurt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b="1" dirty="0" smtClean="0"/>
              <a:t>Spoilage Microorganisms in Milk</a:t>
            </a:r>
            <a:endParaRPr lang="en-US" dirty="0" smtClean="0"/>
          </a:p>
          <a:p>
            <a:r>
              <a:rPr lang="en-US" dirty="0" smtClean="0"/>
              <a:t> The microbial quality of raw milk is </a:t>
            </a:r>
            <a:r>
              <a:rPr lang="en-US" dirty="0" smtClean="0">
                <a:solidFill>
                  <a:schemeClr val="tx2"/>
                </a:solidFill>
              </a:rPr>
              <a:t>crucial </a:t>
            </a:r>
            <a:r>
              <a:rPr lang="en-US" dirty="0" smtClean="0"/>
              <a:t>for the production of </a:t>
            </a:r>
            <a:r>
              <a:rPr lang="en-US" dirty="0" smtClean="0">
                <a:solidFill>
                  <a:schemeClr val="tx2"/>
                </a:solidFill>
              </a:rPr>
              <a:t>quality dairy </a:t>
            </a:r>
            <a:r>
              <a:rPr lang="en-US" dirty="0" smtClean="0"/>
              <a:t>foods. Spoilage is a term used to describe the deterioration of a foods' </a:t>
            </a:r>
            <a:r>
              <a:rPr lang="en-US" dirty="0" smtClean="0">
                <a:solidFill>
                  <a:schemeClr val="tx2"/>
                </a:solidFill>
              </a:rPr>
              <a:t>texture, </a:t>
            </a:r>
            <a:r>
              <a:rPr lang="en-US" dirty="0" err="1" smtClean="0">
                <a:solidFill>
                  <a:schemeClr val="tx2"/>
                </a:solidFill>
              </a:rPr>
              <a:t>colour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odour</a:t>
            </a:r>
            <a:r>
              <a:rPr lang="en-US" dirty="0" smtClean="0">
                <a:solidFill>
                  <a:schemeClr val="tx2"/>
                </a:solidFill>
              </a:rPr>
              <a:t> or </a:t>
            </a:r>
            <a:r>
              <a:rPr lang="en-US" dirty="0" err="1" smtClean="0">
                <a:solidFill>
                  <a:schemeClr val="tx2"/>
                </a:solidFill>
              </a:rPr>
              <a:t>flavour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to the point where it is unappetizing or unsuitable for human consumption. Microbial spoilage of food often involves the degradation of </a:t>
            </a:r>
            <a:r>
              <a:rPr lang="en-US" dirty="0" smtClean="0">
                <a:solidFill>
                  <a:schemeClr val="tx2"/>
                </a:solidFill>
              </a:rPr>
              <a:t>protein, carbohydrates, and fats</a:t>
            </a:r>
            <a:r>
              <a:rPr lang="en-US" dirty="0" smtClean="0"/>
              <a:t> by the </a:t>
            </a:r>
            <a:r>
              <a:rPr lang="en-US" b="1" dirty="0" smtClean="0"/>
              <a:t>microorganisms</a:t>
            </a:r>
            <a:r>
              <a:rPr lang="en-US" dirty="0" smtClean="0"/>
              <a:t> or their </a:t>
            </a:r>
            <a:r>
              <a:rPr lang="en-US" b="1" dirty="0" smtClean="0"/>
              <a:t>enzymes.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In milk, the microorganisms that are principally involved in spoilage are </a:t>
            </a:r>
            <a:r>
              <a:rPr lang="en-US" b="1" dirty="0" err="1" smtClean="0"/>
              <a:t>psychrotrophic</a:t>
            </a:r>
            <a:r>
              <a:rPr lang="en-US" b="1" dirty="0" smtClean="0"/>
              <a:t> </a:t>
            </a:r>
            <a:r>
              <a:rPr lang="en-US" dirty="0" smtClean="0"/>
              <a:t>organisms. </a:t>
            </a:r>
          </a:p>
          <a:p>
            <a:r>
              <a:rPr lang="en-US" dirty="0" smtClean="0"/>
              <a:t>Most </a:t>
            </a:r>
            <a:r>
              <a:rPr lang="en-US" dirty="0" err="1" smtClean="0"/>
              <a:t>psychrotrophs</a:t>
            </a:r>
            <a:r>
              <a:rPr lang="en-US" dirty="0" smtClean="0"/>
              <a:t> are destroyed by pasteurization temperatures, however, some like </a:t>
            </a:r>
            <a:r>
              <a:rPr lang="en-US" i="1" dirty="0" smtClean="0"/>
              <a:t>Pseudomonas </a:t>
            </a:r>
            <a:r>
              <a:rPr lang="en-US" i="1" dirty="0" err="1" smtClean="0"/>
              <a:t>fluorescens</a:t>
            </a:r>
            <a:r>
              <a:rPr lang="en-US" i="1" dirty="0" smtClean="0"/>
              <a:t>, Pseudomonas </a:t>
            </a:r>
            <a:r>
              <a:rPr lang="en-US" i="1" dirty="0" err="1" smtClean="0"/>
              <a:t>fragi</a:t>
            </a:r>
            <a:r>
              <a:rPr lang="en-US" dirty="0" smtClean="0"/>
              <a:t> can produce </a:t>
            </a:r>
            <a:r>
              <a:rPr lang="en-US" dirty="0" err="1" smtClean="0"/>
              <a:t>proteolytic</a:t>
            </a:r>
            <a:r>
              <a:rPr lang="en-US" dirty="0" smtClean="0"/>
              <a:t> and </a:t>
            </a:r>
            <a:r>
              <a:rPr lang="en-US" dirty="0" err="1" smtClean="0"/>
              <a:t>lipolytic</a:t>
            </a:r>
            <a:r>
              <a:rPr lang="en-US" dirty="0" smtClean="0"/>
              <a:t> extracellular enzymes which are heat stable and capable of causing spoilage.</a:t>
            </a:r>
          </a:p>
          <a:p>
            <a:r>
              <a:rPr lang="en-US" dirty="0" smtClean="0"/>
              <a:t>Some species and strains of </a:t>
            </a:r>
            <a:r>
              <a:rPr lang="en-US" i="1" dirty="0" smtClean="0"/>
              <a:t>Bacillus, Clostridium, </a:t>
            </a:r>
            <a:r>
              <a:rPr lang="en-US" i="1" dirty="0" err="1" smtClean="0"/>
              <a:t>Cornebacterium</a:t>
            </a:r>
            <a:r>
              <a:rPr lang="en-US" i="1" dirty="0" smtClean="0"/>
              <a:t>, </a:t>
            </a:r>
            <a:r>
              <a:rPr lang="en-US" i="1" dirty="0" err="1" smtClean="0"/>
              <a:t>Arthrobacter</a:t>
            </a:r>
            <a:r>
              <a:rPr lang="en-US" i="1" dirty="0" smtClean="0"/>
              <a:t>, Lactobacillus, </a:t>
            </a:r>
            <a:r>
              <a:rPr lang="en-US" i="1" dirty="0" err="1" smtClean="0"/>
              <a:t>Microbacterium</a:t>
            </a:r>
            <a:r>
              <a:rPr lang="en-US" i="1" dirty="0" smtClean="0"/>
              <a:t>, Micrococcus</a:t>
            </a:r>
            <a:r>
              <a:rPr lang="en-US" dirty="0" smtClean="0"/>
              <a:t>, and </a:t>
            </a:r>
            <a:r>
              <a:rPr lang="en-US" i="1" dirty="0" smtClean="0"/>
              <a:t>Streptococcus</a:t>
            </a:r>
            <a:r>
              <a:rPr lang="en-US" dirty="0" smtClean="0"/>
              <a:t> can </a:t>
            </a:r>
            <a:r>
              <a:rPr lang="en-US" b="1" dirty="0" smtClean="0"/>
              <a:t>survive pasteurization </a:t>
            </a:r>
            <a:r>
              <a:rPr lang="en-US" dirty="0" smtClean="0"/>
              <a:t>and grow at refrigeration temperatures which can cause </a:t>
            </a:r>
            <a:r>
              <a:rPr lang="en-US" dirty="0" smtClean="0">
                <a:solidFill>
                  <a:schemeClr val="tx2"/>
                </a:solidFill>
              </a:rPr>
              <a:t>spoilage problems.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1188</Words>
  <Application>Microsoft Office PowerPoint</Application>
  <PresentationFormat>On-screen Show (4:3)</PresentationFormat>
  <Paragraphs>184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Slide 1</vt:lpstr>
      <vt:lpstr>Slide 2</vt:lpstr>
      <vt:lpstr>THE INITIAL MICROFLORA OF RAW MILK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References  </vt:lpstr>
      <vt:lpstr>Slide 13</vt:lpstr>
      <vt:lpstr>Slide 14</vt:lpstr>
      <vt:lpstr>Slide 15</vt:lpstr>
      <vt:lpstr>Slide 16</vt:lpstr>
      <vt:lpstr>Slide 17</vt:lpstr>
      <vt:lpstr>Slide 18</vt:lpstr>
      <vt:lpstr>  Starter Cultures</vt:lpstr>
      <vt:lpstr>Slide 20</vt:lpstr>
      <vt:lpstr>Slide 21</vt:lpstr>
      <vt:lpstr>Slide 22</vt:lpstr>
      <vt:lpstr>Slide 23</vt:lpstr>
      <vt:lpstr>References 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</dc:creator>
  <cp:lastModifiedBy>Windows User</cp:lastModifiedBy>
  <cp:revision>55</cp:revision>
  <dcterms:created xsi:type="dcterms:W3CDTF">2006-08-16T00:00:00Z</dcterms:created>
  <dcterms:modified xsi:type="dcterms:W3CDTF">2022-11-22T13:26:27Z</dcterms:modified>
</cp:coreProperties>
</file>