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Purification of Liquid Organic Compounds by Distillation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848600" cy="43434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Distillation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is the process of heating a liquid until it boils, capturing and cooling the resultant hot vapors, and collecting the condensed vapors. Distillation was probably first used by ancient Arab chemists to isolate perfumes.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Distillation is used for the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identification</a:t>
            </a:r>
            <a:r>
              <a:rPr lang="en-US" sz="2800" dirty="0" smtClean="0">
                <a:solidFill>
                  <a:schemeClr val="tx1"/>
                </a:solidFill>
              </a:rPr>
              <a:t> and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purification</a:t>
            </a:r>
            <a:r>
              <a:rPr lang="en-US" sz="2800" dirty="0" smtClean="0">
                <a:solidFill>
                  <a:schemeClr val="tx1"/>
                </a:solidFill>
              </a:rPr>
              <a:t> of organic compounds.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boiling point of a compound determined by distillation is well-defined as one of the physical properties of a compound by which it is identified. Distillation is used to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purify </a:t>
            </a:r>
            <a:r>
              <a:rPr lang="en-US" sz="2800" dirty="0" smtClean="0">
                <a:solidFill>
                  <a:schemeClr val="tx1"/>
                </a:solidFill>
              </a:rPr>
              <a:t>a compound by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separating it from a non-volatile or less-volatile material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Procedure</a:t>
            </a:r>
          </a:p>
          <a:p>
            <a:r>
              <a:rPr lang="en-US" dirty="0" smtClean="0"/>
              <a:t>The impure liquid or a mixture of two liquids is taken in a distillation flask fitted with a thermometer and a condenser. </a:t>
            </a:r>
          </a:p>
          <a:p>
            <a:r>
              <a:rPr lang="en-US" dirty="0" smtClean="0"/>
              <a:t>The flask is heated on a sand bath, on wire gauze or in a water bath. </a:t>
            </a:r>
          </a:p>
          <a:p>
            <a:r>
              <a:rPr lang="en-US" dirty="0" smtClean="0"/>
              <a:t>The more volatile liquid, </a:t>
            </a:r>
            <a:r>
              <a:rPr lang="en-US" dirty="0" err="1" smtClean="0"/>
              <a:t>i</a:t>
            </a:r>
            <a:r>
              <a:rPr lang="en-US" dirty="0" smtClean="0"/>
              <a:t>. e. the one having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lower boiling point</a:t>
            </a:r>
            <a:r>
              <a:rPr lang="en-US" dirty="0" smtClean="0"/>
              <a:t>, boils first and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vapors distill over </a:t>
            </a:r>
            <a:r>
              <a:rPr lang="en-US" dirty="0" smtClean="0"/>
              <a:t>from the outlet near the top. </a:t>
            </a:r>
          </a:p>
          <a:p>
            <a:r>
              <a:rPr lang="en-US" dirty="0" smtClean="0"/>
              <a:t>These vapors pass through the condenser and get condensed into the liquid. 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condensed liquid collected </a:t>
            </a:r>
            <a:r>
              <a:rPr lang="en-US" dirty="0" smtClean="0"/>
              <a:t>in a receiver is called the </a:t>
            </a:r>
            <a:r>
              <a:rPr lang="en-US" dirty="0" smtClean="0">
                <a:solidFill>
                  <a:schemeClr val="accent6"/>
                </a:solidFill>
              </a:rPr>
              <a:t>distillate.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less volatile liquid, i.e. the one having a higher boiling point, gets left behind in the distillation flask. </a:t>
            </a:r>
            <a:r>
              <a:rPr lang="en-US" dirty="0" smtClean="0">
                <a:solidFill>
                  <a:schemeClr val="accent1"/>
                </a:solidFill>
              </a:rPr>
              <a:t>To avoid bumping </a:t>
            </a:r>
            <a:r>
              <a:rPr lang="en-US" dirty="0" smtClean="0"/>
              <a:t>of liquid, a few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boiling stones </a:t>
            </a:r>
            <a:r>
              <a:rPr lang="en-US" dirty="0" smtClean="0"/>
              <a:t>are placed in the distillation flask.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Distillation is used to purify a compound by separating it from a </a:t>
            </a:r>
            <a:r>
              <a:rPr lang="en-US" b="1" dirty="0" smtClean="0"/>
              <a:t>non-volatile</a:t>
            </a:r>
            <a:r>
              <a:rPr lang="en-US" dirty="0" smtClean="0"/>
              <a:t> or </a:t>
            </a:r>
            <a:r>
              <a:rPr lang="en-US" b="1" dirty="0" smtClean="0"/>
              <a:t>less-volatile material</a:t>
            </a:r>
          </a:p>
          <a:p>
            <a:r>
              <a:rPr lang="en-US" dirty="0" smtClean="0"/>
              <a:t>When different compounds in a mixture have different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boiling points</a:t>
            </a:r>
            <a:r>
              <a:rPr lang="en-US" dirty="0" smtClean="0"/>
              <a:t>, they separate into individual components by distillation.</a:t>
            </a:r>
          </a:p>
          <a:p>
            <a:r>
              <a:rPr lang="en-US" b="1" dirty="0" smtClean="0"/>
              <a:t>The boiling point </a:t>
            </a:r>
            <a:r>
              <a:rPr lang="en-US" dirty="0" smtClean="0"/>
              <a:t>is the temperature at which the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vapor pressure </a:t>
            </a:r>
            <a:r>
              <a:rPr lang="en-US" dirty="0" smtClean="0"/>
              <a:t>of the liquid phase of a compound </a:t>
            </a:r>
            <a:r>
              <a:rPr lang="en-US" b="1" dirty="0" smtClean="0"/>
              <a:t>equals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external pressure </a:t>
            </a:r>
            <a:r>
              <a:rPr lang="en-US" dirty="0" smtClean="0"/>
              <a:t>acting on the surface of the liquid. The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external pressure </a:t>
            </a:r>
            <a:r>
              <a:rPr lang="en-US" dirty="0" smtClean="0"/>
              <a:t>is usually the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atmospheric pressure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For instance, consider a liquid heated in an open flask. The </a:t>
            </a:r>
            <a:r>
              <a:rPr lang="en-US" b="1" dirty="0" smtClean="0"/>
              <a:t>vapor pressure </a:t>
            </a:r>
            <a:r>
              <a:rPr lang="en-US" dirty="0" smtClean="0"/>
              <a:t>of the liquid will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increase</a:t>
            </a:r>
            <a:r>
              <a:rPr lang="en-US" dirty="0" smtClean="0"/>
              <a:t> as </a:t>
            </a:r>
            <a:r>
              <a:rPr lang="en-US" b="1" dirty="0" smtClean="0">
                <a:solidFill>
                  <a:schemeClr val="tx2"/>
                </a:solidFill>
              </a:rPr>
              <a:t>the temperature </a:t>
            </a:r>
            <a:r>
              <a:rPr lang="en-US" dirty="0" smtClean="0"/>
              <a:t>of liquid increases, and when the vapor pressure </a:t>
            </a:r>
            <a:r>
              <a:rPr lang="en-US" b="1" dirty="0" smtClean="0"/>
              <a:t>equals </a:t>
            </a:r>
            <a:r>
              <a:rPr lang="en-US" dirty="0" smtClean="0"/>
              <a:t>the atmospheric pressure, the liquid will boil. </a:t>
            </a:r>
            <a:r>
              <a:rPr lang="en-US" b="1" dirty="0" smtClean="0"/>
              <a:t>Different compounds boil at different temperatures </a:t>
            </a:r>
            <a:r>
              <a:rPr lang="en-US" dirty="0" smtClean="0"/>
              <a:t>because each has a different, characteristic vapor pressure: compounds with higher vapor pressures will boil at lower temperatures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Types of distillation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Simple </a:t>
            </a:r>
            <a:r>
              <a:rPr lang="en-US" dirty="0" smtClean="0"/>
              <a:t>Distillation</a:t>
            </a:r>
          </a:p>
          <a:p>
            <a:pPr lvl="0"/>
            <a:r>
              <a:rPr lang="en-US" dirty="0" smtClean="0"/>
              <a:t>Fractional Distillation</a:t>
            </a:r>
          </a:p>
          <a:p>
            <a:pPr lvl="0"/>
            <a:r>
              <a:rPr lang="en-US" dirty="0" smtClean="0"/>
              <a:t>Vacuum distillation</a:t>
            </a:r>
          </a:p>
          <a:p>
            <a:pPr lvl="0"/>
            <a:r>
              <a:rPr lang="en-US" dirty="0" smtClean="0"/>
              <a:t>Steam distillation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Simple Distillation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400" dirty="0" smtClean="0"/>
              <a:t>It is used for separating </a:t>
            </a:r>
            <a:r>
              <a:rPr lang="en-US" sz="2400" b="1" dirty="0" smtClean="0"/>
              <a:t>liquids having boiling points differing by 50 degree. </a:t>
            </a:r>
            <a:r>
              <a:rPr lang="en-US" sz="2400" dirty="0" smtClean="0"/>
              <a:t>The liquid having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 boiling point </a:t>
            </a:r>
            <a:r>
              <a:rPr lang="en-US" sz="2400" dirty="0" smtClean="0"/>
              <a:t>distills over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</a:t>
            </a:r>
            <a:r>
              <a:rPr lang="en-US" sz="2400" dirty="0" smtClean="0"/>
              <a:t>, and the other liquid component it is left behind. In this process, vaporization and condensation occur side by side.</a:t>
            </a:r>
          </a:p>
          <a:p>
            <a:endParaRPr lang="en-US" dirty="0"/>
          </a:p>
        </p:txBody>
      </p:sp>
      <p:pic>
        <p:nvPicPr>
          <p:cNvPr id="4" name="image1.jpeg" descr="C:\Users\Sizar\Desktop\image00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2819400"/>
            <a:ext cx="7239000" cy="35151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b="1" dirty="0" smtClean="0"/>
              <a:t>Fractional Distillation: </a:t>
            </a:r>
            <a:r>
              <a:rPr lang="en-US" sz="2800" dirty="0" smtClean="0"/>
              <a:t>The only difference between this system and that of a simple distillation system is the inclusion of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fractionating</a:t>
            </a:r>
            <a:b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column</a:t>
            </a:r>
            <a:r>
              <a:rPr lang="en-US" sz="2800" dirty="0" smtClean="0"/>
              <a:t> between the round bottom and the Y-adaptor.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fractionating column is regular condenser filled with glass beads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pic>
        <p:nvPicPr>
          <p:cNvPr id="4" name="image2.png" descr="H:\Fractional distillation - Wikipedia, the free encyclopedia_files\300px-Fractional_distillation_lab_apparatus.sv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3276600"/>
            <a:ext cx="60198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 smtClean="0"/>
              <a:t>Fractional distillation </a:t>
            </a:r>
            <a:r>
              <a:rPr lang="en-US" dirty="0" smtClean="0"/>
              <a:t>is the separation of a mixture of multiple components into its various fractions according to the difference in their boiling temperatures. </a:t>
            </a:r>
          </a:p>
          <a:p>
            <a:r>
              <a:rPr lang="en-US" dirty="0" smtClean="0"/>
              <a:t>This is the process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used </a:t>
            </a:r>
            <a:r>
              <a:rPr lang="en-US" dirty="0" smtClean="0"/>
              <a:t>in the separation of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Crude Oil </a:t>
            </a:r>
            <a:r>
              <a:rPr lang="en-US" dirty="0" smtClean="0"/>
              <a:t>into useful fractions and other mixtures like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light Gases </a:t>
            </a:r>
            <a:r>
              <a:rPr lang="en-US" dirty="0" smtClean="0"/>
              <a:t>(Methane and Ethane), </a:t>
            </a:r>
            <a:r>
              <a:rPr lang="en-US" b="1" dirty="0" smtClean="0"/>
              <a:t>Naphtha, LPG, Gasoline, Kerosene, Diesel, Fuel Oils, Heavy fuel, Lube oils, Waxes and asphaltic products.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Vacuum distillation</a:t>
            </a:r>
          </a:p>
          <a:p>
            <a:r>
              <a:rPr lang="en-US" dirty="0" smtClean="0"/>
              <a:t>Vacuum distillation is distillation at a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reduced pressure</a:t>
            </a:r>
            <a:r>
              <a:rPr lang="en-US" dirty="0" smtClean="0"/>
              <a:t>. Vacuum distillation is used to distill compounds that have a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high boiling point </a:t>
            </a:r>
            <a:r>
              <a:rPr lang="en-US" dirty="0" smtClean="0"/>
              <a:t>or any compound which might undergo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decomposition </a:t>
            </a:r>
            <a:r>
              <a:rPr lang="en-US" dirty="0" smtClean="0"/>
              <a:t>on heating at atmospheric pressure.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image3.jpeg" descr="C:\Users\Sizar\Desktop\vaccum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3810000"/>
            <a:ext cx="56388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153400" cy="3657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Steam distillation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Steam distillation </a:t>
            </a:r>
            <a:r>
              <a:rPr lang="en-US" dirty="0" smtClean="0"/>
              <a:t>is a special type of distillation for temperature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sensitive</a:t>
            </a:r>
            <a:r>
              <a:rPr lang="en-US" dirty="0" smtClean="0"/>
              <a:t> materials which are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immiscible</a:t>
            </a:r>
            <a:r>
              <a:rPr lang="en-US" dirty="0" smtClean="0"/>
              <a:t> with water,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volatile</a:t>
            </a:r>
            <a:r>
              <a:rPr lang="en-US" dirty="0" smtClean="0"/>
              <a:t> in steam and have high vapor pressure at the boiling temperature of water like natural aromatic compounds. Eucalyptus oil and orange oil are obtained by this method on the industrial scale.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mage4.jpeg" descr="C:\Users\Sizar\Desktop\steam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3886200"/>
            <a:ext cx="6172200" cy="25265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626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Purification of Liquid Organic Compounds by Distillation </vt:lpstr>
      <vt:lpstr>Slide 2</vt:lpstr>
      <vt:lpstr>Slide 3</vt:lpstr>
      <vt:lpstr>Types of distillation </vt:lpstr>
      <vt:lpstr>Simple Distillation 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Windows User</cp:lastModifiedBy>
  <cp:revision>10</cp:revision>
  <dcterms:created xsi:type="dcterms:W3CDTF">2006-08-16T00:00:00Z</dcterms:created>
  <dcterms:modified xsi:type="dcterms:W3CDTF">2023-03-02T08:20:50Z</dcterms:modified>
</cp:coreProperties>
</file>