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89" r:id="rId4"/>
    <p:sldId id="258" r:id="rId5"/>
    <p:sldId id="290" r:id="rId6"/>
    <p:sldId id="288" r:id="rId7"/>
    <p:sldId id="259" r:id="rId8"/>
    <p:sldId id="260" r:id="rId9"/>
    <p:sldId id="261" r:id="rId10"/>
    <p:sldId id="262" r:id="rId11"/>
    <p:sldId id="263" r:id="rId12"/>
    <p:sldId id="264" r:id="rId13"/>
    <p:sldId id="265"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02/07/1441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02/07/1441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02/07/1441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02/07/1441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02/07/1441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02/07/1441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02/07/1441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02/07/1441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02/07/1441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02/07/1441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02/07/1441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02/07/1441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620688"/>
            <a:ext cx="7992888" cy="5040560"/>
          </a:xfrm>
        </p:spPr>
        <p:style>
          <a:lnRef idx="1">
            <a:schemeClr val="accent3"/>
          </a:lnRef>
          <a:fillRef idx="2">
            <a:schemeClr val="accent3"/>
          </a:fillRef>
          <a:effectRef idx="1">
            <a:schemeClr val="accent3"/>
          </a:effectRef>
          <a:fontRef idx="minor">
            <a:schemeClr val="dk1"/>
          </a:fontRef>
        </p:style>
        <p:txBody>
          <a:bodyPr>
            <a:noAutofit/>
          </a:bodyPr>
          <a:lstStyle/>
          <a:p>
            <a:r>
              <a:rPr lang="ar-IQ" sz="5400" b="1" dirty="0" smtClean="0"/>
              <a:t> (</a:t>
            </a:r>
            <a:r>
              <a:rPr lang="ar-IQ" sz="5400" b="1" dirty="0"/>
              <a:t>القلب في القرآن الكريم ذكره وأنواعه وأثره في تزكية النفس)</a:t>
            </a:r>
            <a:r>
              <a:rPr lang="en-US" sz="5400" dirty="0"/>
              <a:t/>
            </a:r>
            <a:br>
              <a:rPr lang="en-US" sz="5400" dirty="0"/>
            </a:br>
            <a:endParaRPr lang="ar-IQ" sz="5400" dirty="0"/>
          </a:p>
        </p:txBody>
      </p:sp>
      <p:sp>
        <p:nvSpPr>
          <p:cNvPr id="3" name="عنوان فرعي 2"/>
          <p:cNvSpPr>
            <a:spLocks noGrp="1"/>
          </p:cNvSpPr>
          <p:nvPr>
            <p:ph type="subTitle" idx="1"/>
          </p:nvPr>
        </p:nvSpPr>
        <p:spPr/>
        <p:txBody>
          <a:bodyPr/>
          <a:lstStyle/>
          <a:p>
            <a:r>
              <a:rPr lang="ar-IQ" dirty="0" smtClean="0"/>
              <a:t> </a:t>
            </a:r>
            <a:endParaRPr lang="ar-IQ" dirty="0"/>
          </a:p>
        </p:txBody>
      </p:sp>
    </p:spTree>
    <p:extLst>
      <p:ext uri="{BB962C8B-B14F-4D97-AF65-F5344CB8AC3E}">
        <p14:creationId xmlns:p14="http://schemas.microsoft.com/office/powerpoint/2010/main" val="4194994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2"/>
                                        </p:tgtEl>
                                        <p:attrNameLst>
                                          <p:attrName>fillcolor</p:attrName>
                                        </p:attrNameLst>
                                      </p:cBhvr>
                                      <p:to>
                                        <a:schemeClr val="accent2"/>
                                      </p:to>
                                    </p:animClr>
                                    <p:set>
                                      <p:cBhvr>
                                        <p:cTn id="7" dur="2000" fill="hold"/>
                                        <p:tgtEl>
                                          <p:spTgt spid="2"/>
                                        </p:tgtEl>
                                        <p:attrNameLst>
                                          <p:attrName>fill.type</p:attrName>
                                        </p:attrNameLst>
                                      </p:cBhvr>
                                      <p:to>
                                        <p:strVal val="solid"/>
                                      </p:to>
                                    </p:set>
                                    <p:set>
                                      <p:cBhvr>
                                        <p:cTn id="8" dur="2000" fill="hold"/>
                                        <p:tgtEl>
                                          <p:spTgt spid="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79512" y="116632"/>
            <a:ext cx="8640960" cy="6552728"/>
          </a:xfrm>
        </p:spPr>
        <p:txBody>
          <a:bodyPr>
            <a:normAutofit/>
          </a:bodyPr>
          <a:lstStyle/>
          <a:p>
            <a:r>
              <a:rPr lang="en-US" b="1" dirty="0"/>
              <a:t> </a:t>
            </a:r>
            <a:r>
              <a:rPr lang="ar-IQ" b="1" dirty="0"/>
              <a:t>أثر القلب في تربية النفس وتزكيتها:</a:t>
            </a:r>
            <a:endParaRPr lang="en-US" dirty="0"/>
          </a:p>
          <a:p>
            <a:r>
              <a:rPr lang="ar-IQ" dirty="0" smtClean="0"/>
              <a:t> </a:t>
            </a:r>
            <a:r>
              <a:rPr lang="ar-IQ" dirty="0"/>
              <a:t>القرآن الكريم يعظم مكانة القلب فجعله موطناً للوحي، ومهبطاً للتنزيل بخصوص الأنبياء والمرسلين –عليهم الصلاة والسلام-ويترفع بذلك إلى تلقي المعرفة الالهية: كما قال تعالى بخصوص حبيبه المصطفى-</a:t>
            </a:r>
            <a:r>
              <a:rPr lang="en-US" dirty="0">
                <a:sym typeface="Ali- Arabesque"/>
              </a:rPr>
              <a:t></a:t>
            </a:r>
            <a:r>
              <a:rPr lang="ar-IQ" dirty="0"/>
              <a:t>-: [نَزَلَ بِهِ الرُّوحُ الْأَمِينُ عَلَى قَلْبِكَ لِتَكُونَ مِنَ الْمُنْذِرِينَ]  (سورة الشعراء:193، 194) .</a:t>
            </a:r>
            <a:endParaRPr lang="en-US" dirty="0"/>
          </a:p>
          <a:p>
            <a:r>
              <a:rPr lang="en-US" dirty="0"/>
              <a:t> </a:t>
            </a:r>
            <a:r>
              <a:rPr lang="ar-IQ" dirty="0"/>
              <a:t>ثم يكرر ليؤكد مكانة القلب: [فَإِنَّهُ نَزَّلَهُ عَلَى قَلْبِكَ بِإِذْنِ اللَّهِ مُصَدِّقًا] (سورة البقرة:97).</a:t>
            </a:r>
            <a:endParaRPr lang="en-US" dirty="0"/>
          </a:p>
          <a:p>
            <a:pPr marL="0" indent="0">
              <a:buNone/>
            </a:pPr>
            <a:r>
              <a:rPr lang="ar-IQ" dirty="0" smtClean="0"/>
              <a:t> </a:t>
            </a:r>
            <a:r>
              <a:rPr lang="ar-IQ" dirty="0"/>
              <a:t>ولابد لهذا القلب الواحد أن يتجه اتجاهاً واحداً، فإما أن يتجه إلى خالقه أو إلى مجريات أخرى تستولي عليه فكراً وتذكراً وعبرة وتأملاً، ولذا جاء في قوله تعالى: [مَا جَعَلَ اللَّهُ لِرَجُلٍ مِنْ قَلْبَيْنِ فِي جَوْفِهِ] (سورة الأحزاب:4).  </a:t>
            </a:r>
            <a:endParaRPr lang="en-US" dirty="0"/>
          </a:p>
          <a:p>
            <a:endParaRPr lang="ar-IQ" dirty="0"/>
          </a:p>
        </p:txBody>
      </p:sp>
    </p:spTree>
    <p:extLst>
      <p:ext uri="{BB962C8B-B14F-4D97-AF65-F5344CB8AC3E}">
        <p14:creationId xmlns:p14="http://schemas.microsoft.com/office/powerpoint/2010/main" val="41625366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07504" y="116632"/>
            <a:ext cx="8928992" cy="6624736"/>
          </a:xfrm>
        </p:spPr>
        <p:txBody>
          <a:bodyPr>
            <a:normAutofit fontScale="92500" lnSpcReduction="10000"/>
          </a:bodyPr>
          <a:lstStyle/>
          <a:p>
            <a:r>
              <a:rPr lang="ar-IQ" dirty="0"/>
              <a:t> </a:t>
            </a:r>
            <a:r>
              <a:rPr lang="ar-IQ" sz="3600" dirty="0"/>
              <a:t>ولابد أن يعتنى به العناية التي تستحقها، وإذا سما القلب إلى مدارك الصفاء ألف القلوب الصافية: [وَأَلَّفَ بَيْنَ قُلُوبِهِمْ لَوْ أَنْفَقْتَ مَا فِي الْأَرْضِ جَمِيعًا مَا أَلَّفْتَ بَيْنَ قُلُوبِهِمْ وَلَكِنَّ اللَّهَ أَلَّفَ بَيْنَهُمْ إِنَّهُ عَزِيزٌ حَكِيمٌ ] (سورة الأنفال:63)</a:t>
            </a:r>
            <a:r>
              <a:rPr lang="ar-IQ" sz="3600" baseline="30000" dirty="0"/>
              <a:t> </a:t>
            </a:r>
            <a:r>
              <a:rPr lang="ar-IQ" sz="3600" dirty="0" smtClean="0"/>
              <a:t>. </a:t>
            </a:r>
            <a:endParaRPr lang="en-US" sz="3600" dirty="0"/>
          </a:p>
          <a:p>
            <a:r>
              <a:rPr lang="ar-IQ" sz="3600" dirty="0" smtClean="0"/>
              <a:t>وإذا </a:t>
            </a:r>
            <a:r>
              <a:rPr lang="ar-IQ" sz="3600" dirty="0"/>
              <a:t>استمر بصفائه انجلى منه أسباب الغل: [وَالَّذِينَ جَاءُوا مِنْ بَعْدِهِمْ يَقُولُونَ رَبَّنَا اغْفِرْ لَنَا وَلِإِخْوَانِنَا الَّذِينَ سَبَقُونَا بِالْإِيمَانِ وَلَا تَجْعَلْ فِي قُلُوبِنَا غِلًّا لِلَّذِينَ آَمَنُوا رَبَّنَا إِنَّكَ رَءُوفٌ رَحِيمٌ] (سورة الحشر:10</a:t>
            </a:r>
            <a:r>
              <a:rPr lang="ar-IQ" sz="3600" dirty="0" smtClean="0"/>
              <a:t>).</a:t>
            </a:r>
          </a:p>
          <a:p>
            <a:r>
              <a:rPr lang="ar-IQ" sz="3600" dirty="0" smtClean="0"/>
              <a:t>ثم </a:t>
            </a:r>
            <a:r>
              <a:rPr lang="ar-IQ" sz="3600" dirty="0"/>
              <a:t>يتدرج في كمالات المؤمنين فيصفهم بقوله تعالى: [رِجَالٌ لَا تُلْهِيهِمْ تِجَارَةٌ وَلَا بَيْعٌ عَنْ ذِكْرِ اللَّهِ وَإِقَامِ الصَّلَاةِ وَإِيتَاءِ الزَّكَاةِ يَخَافُونَ يَوْمًا تَتَقَلَّبُ فِيهِ الْقُلُوبُ وَالْأَبْصَارُ] (سورة النور:37) </a:t>
            </a:r>
            <a:endParaRPr lang="en-US" sz="3600" dirty="0"/>
          </a:p>
          <a:p>
            <a:r>
              <a:rPr lang="ar-IQ" dirty="0" smtClean="0"/>
              <a:t> </a:t>
            </a:r>
            <a:endParaRPr lang="en-US" dirty="0"/>
          </a:p>
          <a:p>
            <a:r>
              <a:rPr lang="ar-IQ" dirty="0"/>
              <a:t> </a:t>
            </a:r>
            <a:endParaRPr lang="en-US" dirty="0"/>
          </a:p>
          <a:p>
            <a:endParaRPr lang="ar-IQ" dirty="0"/>
          </a:p>
        </p:txBody>
      </p:sp>
    </p:spTree>
    <p:extLst>
      <p:ext uri="{BB962C8B-B14F-4D97-AF65-F5344CB8AC3E}">
        <p14:creationId xmlns:p14="http://schemas.microsoft.com/office/powerpoint/2010/main" val="9307302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07504" y="116632"/>
            <a:ext cx="8856984" cy="6624736"/>
          </a:xfrm>
        </p:spPr>
        <p:txBody>
          <a:bodyPr/>
          <a:lstStyle/>
          <a:p>
            <a:r>
              <a:rPr lang="ar-IQ" dirty="0"/>
              <a:t>فهؤلاء صنف حصلوا على القلب القرآني النابض بالذكر المتحول إلى قدرات وإرادات عملية، ولكنهم في صحوة مستمرة خائفين وجلين من العودة إلى ما كانوا عليه من غفلة مما صاروا إليه من إيمان وبصيرة، فهم يدأبون محافظين على قلب خاشع، ونفس طاهر </a:t>
            </a:r>
            <a:r>
              <a:rPr lang="ar-IQ" dirty="0" err="1"/>
              <a:t>مزكاة</a:t>
            </a:r>
            <a:r>
              <a:rPr lang="ar-IQ" dirty="0"/>
              <a:t>، وروح سامية في كمالات المعرفة. </a:t>
            </a:r>
            <a:endParaRPr lang="ar-IQ" dirty="0" smtClean="0"/>
          </a:p>
          <a:p>
            <a:r>
              <a:rPr lang="ar-IQ" dirty="0"/>
              <a:t> ثم أتبع ذلك بنداء مبين واضح بقوله: [يَا أَيُّهَا الَّذِينَ آَمَنُوا اسْتَجِيبُوا لِلَّهِ وَلِلرَّسُولِ إِذَا دَعَاكُمْ لِمَا يُحْيِيكُمْ وَاعْلَمُوا أَنَّ اللَّهَ يَحُولُ بَيْنَ الْمَرْءِ وَقَلْبِهِ وَأَنَّهُ إِلَيْهِ تُحْشَرُون] (سورة الأنفال:24). </a:t>
            </a:r>
          </a:p>
        </p:txBody>
      </p:sp>
    </p:spTree>
    <p:extLst>
      <p:ext uri="{BB962C8B-B14F-4D97-AF65-F5344CB8AC3E}">
        <p14:creationId xmlns:p14="http://schemas.microsoft.com/office/powerpoint/2010/main" val="30904919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251520" y="260648"/>
            <a:ext cx="8712968" cy="6408712"/>
          </a:xfrm>
        </p:spPr>
        <p:txBody>
          <a:bodyPr/>
          <a:lstStyle/>
          <a:p>
            <a:pPr algn="just"/>
            <a:r>
              <a:rPr lang="ar-IQ" dirty="0"/>
              <a:t>لابدّ للمؤمن من الاستمرار بالمجاهدات حتى يحصل على التثبيت والربط المشار إليها قوله تعالى: [وَلِيَرْبِطَ عَلَى قُلُوبِكُمْ وَيُثَبِّتَ بِهِ الْأَقْدَامَ ] (سورة الأنفال: 11)، وقوله: [وَرَبَطْنَا عَلَى قُلُوبِهِمْ]و قوله (سورة الكهف من </a:t>
            </a:r>
            <a:r>
              <a:rPr lang="ar-IQ" dirty="0" err="1"/>
              <a:t>الاية</a:t>
            </a:r>
            <a:r>
              <a:rPr lang="ar-IQ" dirty="0"/>
              <a:t>: 14)، وقوله جل شأنه: [لَوْلَا أَنْ رَبَطْنَا عَلَى قَلْبِهَا لِتَكُونَ مِنَ الْمُؤْمِنِينَ ] (سورة القصص: 10)، وإذا ما حصل المؤمن على هذه المراتب ورضي الله عنه وعلم ما في قلبه من إيمان وحب وذكر وصفاء، فأنه ينزل السكينة عليه ويثبته بالفتح المبين والقريب، كما قال تعالى: [لَقَدْ رَضِيَ اللَّهُ عَنِ الْمُؤْمِنِينَ إِذْ يُبَايِعُونَكَ تَحْتَ الشَّجَرَةِ فَعَلِمَ مَا فِي قُلُوبِهِمْ فَأَنْزَلَ السَّكِينَةَ عَلَيْهِمْ وَأَثَابَهُمْ فَتْحًا قَرِيبًا] (سورة الفتح: 18).</a:t>
            </a:r>
          </a:p>
        </p:txBody>
      </p:sp>
    </p:spTree>
    <p:extLst>
      <p:ext uri="{BB962C8B-B14F-4D97-AF65-F5344CB8AC3E}">
        <p14:creationId xmlns:p14="http://schemas.microsoft.com/office/powerpoint/2010/main" val="586973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79512" y="260648"/>
            <a:ext cx="8712968" cy="6408712"/>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ar-IQ" sz="4000" dirty="0"/>
              <a:t>تمهيد:</a:t>
            </a:r>
            <a:endParaRPr lang="en-US" sz="4000" dirty="0"/>
          </a:p>
          <a:p>
            <a:pPr algn="just"/>
            <a:r>
              <a:rPr lang="ar-IQ" sz="4000" dirty="0"/>
              <a:t>    القلب ليس المنوط به مضخة الدم، وإنما هو الذي تتمركز فيه الجوانب العاطفية في الإنسان، وتتمثل فيه المشاعر الوجدانية من حب وكره وشجاعة وخوف وألم ولين وقسوة وسعادة وشقاء و هداية و ضلال، فالقلب المبصر هو المؤشر الحقيقي لتحريك العقل والحواس في إرادة الخير والصواب والبعد عن الشر والخطأ، ولقد اهتم القرآن الكريم اهتماماً واسعاً بالقلب وجعله مناط المسؤولية. </a:t>
            </a:r>
          </a:p>
        </p:txBody>
      </p:sp>
    </p:spTree>
    <p:extLst>
      <p:ext uri="{BB962C8B-B14F-4D97-AF65-F5344CB8AC3E}">
        <p14:creationId xmlns:p14="http://schemas.microsoft.com/office/powerpoint/2010/main" val="25499475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Autofit/>
          </a:bodyPr>
          <a:lstStyle/>
          <a:p>
            <a:pPr marL="0" indent="0" algn="just">
              <a:buNone/>
            </a:pPr>
            <a:r>
              <a:rPr lang="ar-IQ" sz="4000" dirty="0" smtClean="0"/>
              <a:t>فالقرآن </a:t>
            </a:r>
            <a:r>
              <a:rPr lang="ar-IQ" sz="4000" dirty="0"/>
              <a:t>الكريم يحوي على مائة وعشرين آية تناول آيات القلب، وتدعونا للاهتمام بالجانب القلبي في التربية الروحية.</a:t>
            </a:r>
            <a:endParaRPr lang="en-US" sz="4000" dirty="0"/>
          </a:p>
          <a:p>
            <a:pPr marL="0" indent="0" algn="just">
              <a:buNone/>
            </a:pPr>
            <a:r>
              <a:rPr lang="ar-IQ" sz="4000" dirty="0" smtClean="0"/>
              <a:t>مثل </a:t>
            </a:r>
            <a:r>
              <a:rPr lang="ar-IQ" sz="4000" dirty="0"/>
              <a:t>قوله تعالى: [أَفَلَمْ يَسِيرُوا فِي الْأَرْضِ فَتَكُونَ لَهُمْ قُلُوبٌ يَعْقِلُونَ بِهَا أَوْ آَذَانٌ يَسْمَعُونَ بِهَا فَإِنَّهَا لَا تَعْمَى الْأَبْصَارُ وَلَكِنْ تَعْمَى الْقُلُوبُ الَّتِي فِي الصُّدُورِ] (سورة الحج:46).</a:t>
            </a:r>
            <a:endParaRPr lang="en-US" sz="4000" dirty="0"/>
          </a:p>
          <a:p>
            <a:pPr algn="just"/>
            <a:endParaRPr lang="ar-IQ" sz="4000" dirty="0"/>
          </a:p>
          <a:p>
            <a:pPr algn="just"/>
            <a:endParaRPr lang="ar-IQ" sz="4000" dirty="0"/>
          </a:p>
        </p:txBody>
      </p:sp>
    </p:spTree>
    <p:extLst>
      <p:ext uri="{BB962C8B-B14F-4D97-AF65-F5344CB8AC3E}">
        <p14:creationId xmlns:p14="http://schemas.microsoft.com/office/powerpoint/2010/main" val="83223145"/>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0" y="116632"/>
            <a:ext cx="9144000" cy="6741368"/>
          </a:xfrm>
        </p:spPr>
        <p:txBody>
          <a:bodyPr>
            <a:noAutofit/>
          </a:bodyPr>
          <a:lstStyle/>
          <a:p>
            <a:pPr marL="0" indent="0">
              <a:buNone/>
            </a:pPr>
            <a:r>
              <a:rPr lang="ar-IQ" dirty="0"/>
              <a:t>تدعونا هذه الآية الكريمة إلى معرفة طرق العماية، وطرق الإبصار، ففي الحياة رؤية عينية ورؤية قلبية مبصرة: وهي التي تضيء النفس بنور الإيمان، فيرى الكون بعين البصيرة، لا بمجرد عين </a:t>
            </a:r>
            <a:r>
              <a:rPr lang="ar-IQ" dirty="0" smtClean="0"/>
              <a:t>البصر.  </a:t>
            </a:r>
            <a:endParaRPr lang="en-US" dirty="0"/>
          </a:p>
        </p:txBody>
      </p:sp>
    </p:spTree>
    <p:extLst>
      <p:ext uri="{BB962C8B-B14F-4D97-AF65-F5344CB8AC3E}">
        <p14:creationId xmlns:p14="http://schemas.microsoft.com/office/powerpoint/2010/main" val="399349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noAutofit/>
          </a:bodyPr>
          <a:lstStyle/>
          <a:p>
            <a:r>
              <a:rPr lang="ar-IQ" b="1" dirty="0" smtClean="0"/>
              <a:t/>
            </a:r>
            <a:br>
              <a:rPr lang="ar-IQ" b="1" dirty="0" smtClean="0"/>
            </a:br>
            <a:r>
              <a:rPr lang="ar-IQ" b="1" dirty="0"/>
              <a:t> التعريف بالقلب وانه يطلق </a:t>
            </a:r>
            <a:r>
              <a:rPr lang="ar-IQ" b="1" dirty="0" smtClean="0"/>
              <a:t>لمعنيين </a:t>
            </a:r>
            <a:r>
              <a:rPr lang="en-US" b="1" dirty="0"/>
              <a:t/>
            </a:r>
            <a:br>
              <a:rPr lang="en-US" b="1" dirty="0"/>
            </a:br>
            <a:endParaRPr lang="ar-IQ" b="1" dirty="0"/>
          </a:p>
        </p:txBody>
      </p:sp>
      <p:sp>
        <p:nvSpPr>
          <p:cNvPr id="3" name="عنصر نائب للمحتوى 2"/>
          <p:cNvSpPr>
            <a:spLocks noGrp="1"/>
          </p:cNvSpPr>
          <p:nvPr>
            <p:ph idx="1"/>
          </p:nvPr>
        </p:nvSpPr>
        <p:spPr>
          <a:xfrm>
            <a:off x="251520" y="1600200"/>
            <a:ext cx="8640960" cy="5069160"/>
          </a:xfrm>
        </p:spPr>
        <p:style>
          <a:lnRef idx="1">
            <a:schemeClr val="dk1"/>
          </a:lnRef>
          <a:fillRef idx="2">
            <a:schemeClr val="dk1"/>
          </a:fillRef>
          <a:effectRef idx="1">
            <a:schemeClr val="dk1"/>
          </a:effectRef>
          <a:fontRef idx="minor">
            <a:schemeClr val="dk1"/>
          </a:fontRef>
        </p:style>
        <p:txBody>
          <a:bodyPr>
            <a:noAutofit/>
          </a:bodyPr>
          <a:lstStyle/>
          <a:p>
            <a:pPr marL="0" indent="0" algn="just">
              <a:buNone/>
            </a:pPr>
            <a:r>
              <a:rPr lang="ar-SA" dirty="0"/>
              <a:t>أحدهما: اللحم الصنوبري الشكل المودَعُ في الجانب الأيسر من الصدر، وهو لحم مخصوص وفي باطنه تجويف وفي ذلك التجويف الدم وهذا القلب موجود للبهائم، بل هو موجود للميت ونحن إذا أطلقنا لفظ القلب لم نعن به ذلك فإنه قطعة لحم ليس إلاّ.  </a:t>
            </a:r>
          </a:p>
          <a:p>
            <a:pPr marL="0" indent="0" algn="just">
              <a:buNone/>
            </a:pPr>
            <a:r>
              <a:rPr lang="ar-SA" dirty="0"/>
              <a:t>الثاني: هو لطيفة ربانية روحانية تتعلق   بهذا القلب الجسماني، هي حقيقة الإنسان وهو المدرك العالم العارف من الإنسان، وهو المخاطب والمعاقب والمعاتب والمطالب ولها علاقة مع القلب الجسماني وقد تحيرت عقول أكثر الخلق في إدراك وجه علاقته فإن تعلقه به يضاهي تعلق الأعراض بالأجسام والأوصاف بالموصوفات.</a:t>
            </a:r>
            <a:r>
              <a:rPr lang="en-US" dirty="0"/>
              <a:t> </a:t>
            </a:r>
            <a:r>
              <a:rPr lang="ar-IQ" dirty="0"/>
              <a:t> </a:t>
            </a:r>
            <a:endParaRPr lang="en-US" dirty="0"/>
          </a:p>
          <a:p>
            <a:pPr algn="just"/>
            <a:r>
              <a:rPr lang="ar-SA" dirty="0"/>
              <a:t> </a:t>
            </a:r>
            <a:endParaRPr lang="en-US" dirty="0"/>
          </a:p>
          <a:p>
            <a:pPr algn="just"/>
            <a:endParaRPr lang="ar-IQ" dirty="0"/>
          </a:p>
        </p:txBody>
      </p:sp>
    </p:spTree>
    <p:extLst>
      <p:ext uri="{BB962C8B-B14F-4D97-AF65-F5344CB8AC3E}">
        <p14:creationId xmlns:p14="http://schemas.microsoft.com/office/powerpoint/2010/main" val="2905638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0" y="116632"/>
            <a:ext cx="9144000" cy="6624736"/>
          </a:xfrm>
        </p:spPr>
        <p:style>
          <a:lnRef idx="0">
            <a:schemeClr val="accent5"/>
          </a:lnRef>
          <a:fillRef idx="3">
            <a:schemeClr val="accent5"/>
          </a:fillRef>
          <a:effectRef idx="3">
            <a:schemeClr val="accent5"/>
          </a:effectRef>
          <a:fontRef idx="minor">
            <a:schemeClr val="lt1"/>
          </a:fontRef>
        </p:style>
        <p:txBody>
          <a:bodyPr>
            <a:noAutofit/>
          </a:bodyPr>
          <a:lstStyle/>
          <a:p>
            <a:pPr algn="just"/>
            <a:r>
              <a:rPr lang="ar-IQ" sz="4000" dirty="0" smtClean="0"/>
              <a:t>عَنْ </a:t>
            </a:r>
            <a:r>
              <a:rPr lang="ar-IQ" sz="4000" dirty="0"/>
              <a:t>أَبِي سَعِيدٍ ، قَالَ : قَالَ رَسُولُ اللهِ صَلَّى اللَّهُ عَلَيْهِ </a:t>
            </a:r>
            <a:r>
              <a:rPr lang="ar-IQ" sz="4000" dirty="0" smtClean="0"/>
              <a:t>وَسَلَّمَ: </a:t>
            </a:r>
            <a:r>
              <a:rPr lang="ar-IQ" sz="4000" dirty="0"/>
              <a:t>الْقُلُوبُ أَرْبَعَةٌ : قَلْبٌ أَجْرَدُ فِيهِ مِثْلُ السِّرَاجِ يَزْهَرُ ، وَقَلْبٌ أَغْلَفُ مَرْبُوطٌ عَلَى غِلاَفِهِ ، وَقَلْبٌ مَنْكُوسٌ ، وَقَلْبٌ </a:t>
            </a:r>
            <a:r>
              <a:rPr lang="ar-IQ" sz="4000" dirty="0" smtClean="0"/>
              <a:t>مُصْفَحٌ، </a:t>
            </a:r>
            <a:r>
              <a:rPr lang="ar-IQ" sz="4000" dirty="0"/>
              <a:t>فَأَمَّا الْقَلْبُ </a:t>
            </a:r>
            <a:r>
              <a:rPr lang="ar-IQ" sz="4000" dirty="0" smtClean="0"/>
              <a:t>الأَجْرَدُ: </a:t>
            </a:r>
            <a:r>
              <a:rPr lang="ar-IQ" sz="4000" dirty="0"/>
              <a:t>فَقَلْبُ الْمُؤْمِنِ سِرَاجُهُ فِيهِ </a:t>
            </a:r>
            <a:r>
              <a:rPr lang="ar-IQ" sz="4000" dirty="0" smtClean="0"/>
              <a:t>نُورُهُ، </a:t>
            </a:r>
            <a:r>
              <a:rPr lang="ar-IQ" sz="4000" dirty="0"/>
              <a:t>وَأَمَّا الْقَلْبُ </a:t>
            </a:r>
            <a:r>
              <a:rPr lang="ar-IQ" sz="4000" dirty="0" smtClean="0"/>
              <a:t>الأَغْلَفُ: </a:t>
            </a:r>
            <a:r>
              <a:rPr lang="ar-IQ" sz="4000" dirty="0"/>
              <a:t>فَقَلْبُ </a:t>
            </a:r>
            <a:r>
              <a:rPr lang="ar-IQ" sz="4000" dirty="0" smtClean="0"/>
              <a:t>الْكَافِرِ، </a:t>
            </a:r>
            <a:r>
              <a:rPr lang="ar-IQ" sz="4000" dirty="0"/>
              <a:t>وَأَمَّا الْقَلْبُ </a:t>
            </a:r>
            <a:r>
              <a:rPr lang="ar-IQ" sz="4000" dirty="0" smtClean="0"/>
              <a:t>الْمَنْكُوسُ: </a:t>
            </a:r>
            <a:r>
              <a:rPr lang="ar-IQ" sz="4000" dirty="0"/>
              <a:t>فَقَلْبُ الْمُنَافِقِ عَرَفَ ، ثُمَّ </a:t>
            </a:r>
            <a:r>
              <a:rPr lang="ar-IQ" sz="4000" dirty="0" smtClean="0"/>
              <a:t>أَنْكَرَ، </a:t>
            </a:r>
            <a:r>
              <a:rPr lang="ar-IQ" sz="4000" dirty="0"/>
              <a:t>وَأَمَّا الْقَلْبُ </a:t>
            </a:r>
            <a:r>
              <a:rPr lang="ar-IQ" sz="4000" dirty="0" smtClean="0"/>
              <a:t>الْمُصْفَحُ: </a:t>
            </a:r>
            <a:r>
              <a:rPr lang="ar-IQ" sz="4000" dirty="0"/>
              <a:t>فَقَلْبٌ فِيهِ إِيمَانٌ </a:t>
            </a:r>
            <a:r>
              <a:rPr lang="ar-IQ" sz="4000" dirty="0" smtClean="0"/>
              <a:t>وَنِفَاقٌ، </a:t>
            </a:r>
            <a:r>
              <a:rPr lang="ar-IQ" sz="4000" dirty="0"/>
              <a:t>فَمَثَلُ </a:t>
            </a:r>
            <a:r>
              <a:rPr lang="ar-IQ" sz="4000" dirty="0" smtClean="0"/>
              <a:t>الإِيمَانِ </a:t>
            </a:r>
            <a:r>
              <a:rPr lang="ar-IQ" sz="4000" dirty="0"/>
              <a:t>فِيهِ كَمَثَلِ الْبَقْلَةِ يَمُدُّهَا الْمَاءُ </a:t>
            </a:r>
            <a:r>
              <a:rPr lang="ar-IQ" sz="4000" dirty="0" smtClean="0"/>
              <a:t>الطَّيِّبُ، </a:t>
            </a:r>
            <a:r>
              <a:rPr lang="ar-IQ" sz="4000" dirty="0"/>
              <a:t>وَمَثَلُ النِّفَاقِ فِيهِ كَمَثَلِ الْقُرْحَةِ يَمُدُّهَا الْقَيْحُ </a:t>
            </a:r>
            <a:r>
              <a:rPr lang="ar-IQ" sz="4000" dirty="0" smtClean="0"/>
              <a:t>وَالدَّمُ، </a:t>
            </a:r>
            <a:r>
              <a:rPr lang="ar-IQ" sz="4000" dirty="0"/>
              <a:t>فَأَيُّ الْمَدَّتَيْنِ غَلَبَتْ عَلَى الأُخْرَى غَلَبَتْ عَلَيْهِ.</a:t>
            </a:r>
          </a:p>
          <a:p>
            <a:pPr algn="just"/>
            <a:endParaRPr lang="ar-IQ" sz="4000" dirty="0"/>
          </a:p>
        </p:txBody>
      </p:sp>
    </p:spTree>
    <p:extLst>
      <p:ext uri="{BB962C8B-B14F-4D97-AF65-F5344CB8AC3E}">
        <p14:creationId xmlns:p14="http://schemas.microsoft.com/office/powerpoint/2010/main" val="258200777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Autofit/>
          </a:bodyPr>
          <a:lstStyle/>
          <a:p>
            <a:r>
              <a:rPr lang="ar-IQ" sz="4800" dirty="0" smtClean="0"/>
              <a:t> </a:t>
            </a:r>
            <a:br>
              <a:rPr lang="ar-IQ" sz="4800" dirty="0" smtClean="0"/>
            </a:br>
            <a:r>
              <a:rPr lang="ar-IQ" sz="4800" b="1" dirty="0"/>
              <a:t>أنواع </a:t>
            </a:r>
            <a:r>
              <a:rPr lang="ar-IQ" sz="4800" b="1" dirty="0" smtClean="0"/>
              <a:t>القلب</a:t>
            </a:r>
            <a:r>
              <a:rPr lang="ar-IQ" sz="4800" dirty="0"/>
              <a:t/>
            </a:r>
            <a:br>
              <a:rPr lang="ar-IQ" sz="4800" dirty="0"/>
            </a:br>
            <a:endParaRPr lang="ar-IQ" sz="4800" dirty="0"/>
          </a:p>
        </p:txBody>
      </p:sp>
      <p:sp>
        <p:nvSpPr>
          <p:cNvPr id="3" name="عنصر نائب للمحتوى 2"/>
          <p:cNvSpPr>
            <a:spLocks noGrp="1"/>
          </p:cNvSpPr>
          <p:nvPr>
            <p:ph idx="1"/>
          </p:nvPr>
        </p:nvSpPr>
        <p:spPr>
          <a:xfrm>
            <a:off x="179512" y="1484784"/>
            <a:ext cx="8568952" cy="5040560"/>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ar-IQ" sz="3600" dirty="0" smtClean="0"/>
              <a:t>1- </a:t>
            </a:r>
            <a:r>
              <a:rPr lang="ar-IQ" sz="3600" dirty="0"/>
              <a:t>القلب المجرد: وهو قلب فيه نور مثل السراج، وهو مجرّد عن الصفات المذمومة مثل: الحقد والغش والمكر والحسد وغيرها، وهو قلب المؤمن.</a:t>
            </a:r>
            <a:endParaRPr lang="en-US" sz="3600" dirty="0"/>
          </a:p>
          <a:p>
            <a:pPr algn="just"/>
            <a:r>
              <a:rPr lang="ar-IQ" sz="3600" dirty="0"/>
              <a:t> 2- القلب الأغلف: وهو قلب مختوم لا نور فيه وهو قلب الكافر، والعياذ بالله.</a:t>
            </a:r>
            <a:endParaRPr lang="en-US" sz="3600" dirty="0"/>
          </a:p>
          <a:p>
            <a:pPr algn="just"/>
            <a:r>
              <a:rPr lang="ar-IQ" sz="3600" dirty="0"/>
              <a:t>3- القلب المنكوس: وهو قلب انتكس بعد ما عرف من الحق، وهو قلب المنافق.  </a:t>
            </a:r>
            <a:endParaRPr lang="en-US" sz="3600" dirty="0"/>
          </a:p>
          <a:p>
            <a:pPr algn="just"/>
            <a:r>
              <a:rPr lang="ar-IQ" sz="3600" dirty="0"/>
              <a:t>4- القلب المصفح: وهو قلب فيه نفاق وإيمان.    </a:t>
            </a:r>
            <a:endParaRPr lang="en-US" sz="3600" dirty="0"/>
          </a:p>
          <a:p>
            <a:pPr algn="just"/>
            <a:endParaRPr lang="ar-IQ" sz="3600" dirty="0"/>
          </a:p>
        </p:txBody>
      </p:sp>
    </p:spTree>
    <p:extLst>
      <p:ext uri="{BB962C8B-B14F-4D97-AF65-F5344CB8AC3E}">
        <p14:creationId xmlns:p14="http://schemas.microsoft.com/office/powerpoint/2010/main" val="37353606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457200" y="332656"/>
            <a:ext cx="8435280" cy="5793507"/>
          </a:xfrm>
        </p:spPr>
        <p:txBody>
          <a:bodyPr/>
          <a:lstStyle/>
          <a:p>
            <a:r>
              <a:rPr lang="ar-IQ" b="1" dirty="0"/>
              <a:t>صفات </a:t>
            </a:r>
            <a:r>
              <a:rPr lang="ar-IQ" b="1" dirty="0" smtClean="0"/>
              <a:t>القلب : </a:t>
            </a:r>
            <a:r>
              <a:rPr lang="ar-IQ" dirty="0" smtClean="0"/>
              <a:t>والقلب </a:t>
            </a:r>
            <a:r>
              <a:rPr lang="ar-IQ" dirty="0"/>
              <a:t>تعتريه أمور كثيرة، </a:t>
            </a:r>
            <a:r>
              <a:rPr lang="ar-IQ" dirty="0" smtClean="0"/>
              <a:t>منها:</a:t>
            </a:r>
          </a:p>
          <a:p>
            <a:r>
              <a:rPr lang="ar-IQ" dirty="0"/>
              <a:t>1-المرض: لاشك أن المرض متعدد الحالات، منها: [فِي قُلُوبِهِمْ مَرَضٌ] (سورة البقرة:10)، فالمرض الكبير هو: النفاق، وهو أشدّ مرض من أمراض القلب، وجميع المنافقون يصابون بهذا المرض الخطير.  </a:t>
            </a:r>
            <a:endParaRPr lang="en-US" dirty="0"/>
          </a:p>
          <a:p>
            <a:r>
              <a:rPr lang="ar-IQ" dirty="0"/>
              <a:t>  2- الطبع والإقفال: ومنه قوله تعالى: [قُلْ أَرَأَيْتُمْ إِنْ أَخَذَ اللَّهُ سَمْعَكُمْ وَأَبْصَارَكُمْ وَخَتَمَ عَلَى قُلُوبِكُمْ مَنْ إِلَهٌ غَيْرُ اللَّهِ يَأْتِيكُمْ بِه] (سورة الأنعام:46)، وقوله تعالى: [أُولَئِكَ الَّذِينَ طَبَعَ اللَّهُ عَلَى قُلُوبِهِمْ وَسَمْعِهِمْ وَأَبْصَارِهِمْ وَأُولَئِكَ هُمُ الْغَافِلُونَ] (سورة النحل:108).</a:t>
            </a:r>
            <a:endParaRPr lang="en-US" dirty="0"/>
          </a:p>
          <a:p>
            <a:endParaRPr lang="ar-IQ" dirty="0"/>
          </a:p>
        </p:txBody>
      </p:sp>
    </p:spTree>
    <p:extLst>
      <p:ext uri="{BB962C8B-B14F-4D97-AF65-F5344CB8AC3E}">
        <p14:creationId xmlns:p14="http://schemas.microsoft.com/office/powerpoint/2010/main" val="40745725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323528" y="332656"/>
            <a:ext cx="8568952" cy="6264696"/>
          </a:xfrm>
        </p:spPr>
        <p:txBody>
          <a:bodyPr/>
          <a:lstStyle/>
          <a:p>
            <a:r>
              <a:rPr lang="ar-IQ" dirty="0"/>
              <a:t>ويتم الطبع والختم على الذين لا يريدون معرفة الطرق المؤدية إلى الهداية ولا يعلمون وسائلها ولا يسألون عنها بجهلهم.</a:t>
            </a:r>
            <a:endParaRPr lang="en-US" dirty="0"/>
          </a:p>
          <a:p>
            <a:r>
              <a:rPr lang="ar-IQ" dirty="0"/>
              <a:t>3- القسوة: ومنه قوله تعالى: [ثُمَّ قَسَتْ قُلُوبُكُمْ مِنْ بَعْدِ ذَلِكَ فَهِيَ كَالْحِجَارَةِ أَوْ أَشَدُّ قَسْوَةً وَإِنَّ مِنَ الْحِجَارَةِ لَمَا يَتَفَجَّرُ مِنْهُ الْأَنْهَارُ وَإِنَّ مِنْهَا لَمَا يَشَّقَّقُ فَيَخْرُجُ مِنْهُ الْمَاءُ وَإِنَّ مِنْهَا لَمَا يَهْبِطُ مِنْ خَشْيَةِ اللَّهِ وَمَا اللَّهُ بِغَافِلٍ عَمَّا تَعْمَلُونَ] (سورة البقرة:74). </a:t>
            </a:r>
            <a:endParaRPr lang="en-US" dirty="0"/>
          </a:p>
          <a:p>
            <a:endParaRPr lang="ar-IQ" dirty="0"/>
          </a:p>
        </p:txBody>
      </p:sp>
    </p:spTree>
    <p:extLst>
      <p:ext uri="{BB962C8B-B14F-4D97-AF65-F5344CB8AC3E}">
        <p14:creationId xmlns:p14="http://schemas.microsoft.com/office/powerpoint/2010/main" val="1675207913"/>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5140</TotalTime>
  <Words>1074</Words>
  <Application>Microsoft Office PowerPoint</Application>
  <PresentationFormat>عرض على الشاشة (3:4)‏</PresentationFormat>
  <Paragraphs>44</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سمة Office</vt:lpstr>
      <vt:lpstr> (القلب في القرآن الكريم ذكره وأنواعه وأثره في تزكية النفس) </vt:lpstr>
      <vt:lpstr> </vt:lpstr>
      <vt:lpstr> </vt:lpstr>
      <vt:lpstr> </vt:lpstr>
      <vt:lpstr>  التعريف بالقلب وانه يطلق لمعنيين  </vt:lpstr>
      <vt:lpstr> </vt:lpstr>
      <vt:lpstr>  أنواع القلب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المبحث الثاني: (القلب في القرآن الكريم ذكره وأنواعه وأثره في تزكية النفس) </dc:title>
  <dc:creator>د. قاسم</dc:creator>
  <cp:lastModifiedBy>ZETTA</cp:lastModifiedBy>
  <cp:revision>62</cp:revision>
  <dcterms:created xsi:type="dcterms:W3CDTF">2016-01-19T17:27:38Z</dcterms:created>
  <dcterms:modified xsi:type="dcterms:W3CDTF">2020-02-25T08:30:04Z</dcterms:modified>
</cp:coreProperties>
</file>